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2"/>
  </p:sldMasterIdLst>
  <p:notesMasterIdLst>
    <p:notesMasterId r:id="rId45"/>
  </p:notesMasterIdLst>
  <p:handoutMasterIdLst>
    <p:handoutMasterId r:id="rId46"/>
  </p:handoutMasterIdLst>
  <p:sldIdLst>
    <p:sldId id="262" r:id="rId3"/>
    <p:sldId id="311" r:id="rId4"/>
    <p:sldId id="257" r:id="rId5"/>
    <p:sldId id="288" r:id="rId6"/>
    <p:sldId id="289" r:id="rId7"/>
    <p:sldId id="290" r:id="rId8"/>
    <p:sldId id="291" r:id="rId9"/>
    <p:sldId id="292" r:id="rId10"/>
    <p:sldId id="312" r:id="rId11"/>
    <p:sldId id="313" r:id="rId12"/>
    <p:sldId id="314" r:id="rId13"/>
    <p:sldId id="315" r:id="rId14"/>
    <p:sldId id="316" r:id="rId15"/>
    <p:sldId id="317" r:id="rId16"/>
    <p:sldId id="318" r:id="rId17"/>
    <p:sldId id="270" r:id="rId18"/>
    <p:sldId id="261" r:id="rId19"/>
    <p:sldId id="293" r:id="rId20"/>
    <p:sldId id="294" r:id="rId21"/>
    <p:sldId id="297" r:id="rId22"/>
    <p:sldId id="271" r:id="rId23"/>
    <p:sldId id="279" r:id="rId24"/>
    <p:sldId id="274" r:id="rId25"/>
    <p:sldId id="296" r:id="rId26"/>
    <p:sldId id="275" r:id="rId27"/>
    <p:sldId id="298" r:id="rId28"/>
    <p:sldId id="299" r:id="rId29"/>
    <p:sldId id="300" r:id="rId30"/>
    <p:sldId id="283" r:id="rId31"/>
    <p:sldId id="301" r:id="rId32"/>
    <p:sldId id="302" r:id="rId33"/>
    <p:sldId id="303" r:id="rId34"/>
    <p:sldId id="304" r:id="rId35"/>
    <p:sldId id="306" r:id="rId36"/>
    <p:sldId id="307" r:id="rId37"/>
    <p:sldId id="308" r:id="rId38"/>
    <p:sldId id="309" r:id="rId39"/>
    <p:sldId id="310" r:id="rId40"/>
    <p:sldId id="319" r:id="rId41"/>
    <p:sldId id="284" r:id="rId42"/>
    <p:sldId id="287" r:id="rId43"/>
    <p:sldId id="2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06" autoAdjust="0"/>
    <p:restoredTop sz="94660"/>
  </p:normalViewPr>
  <p:slideViewPr>
    <p:cSldViewPr snapToGrid="0">
      <p:cViewPr varScale="1">
        <p:scale>
          <a:sx n="74" d="100"/>
          <a:sy n="74" d="100"/>
        </p:scale>
        <p:origin x="948" y="7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9" d="100"/>
          <a:sy n="69" d="100"/>
        </p:scale>
        <p:origin x="-325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69E50-24C6-4156-8DAA-6DD0C1079C89}" type="doc">
      <dgm:prSet loTypeId="urn:microsoft.com/office/officeart/2005/8/layout/gear1" loCatId="relationship" qsTypeId="urn:microsoft.com/office/officeart/2005/8/quickstyle/simple1" qsCatId="simple" csTypeId="urn:microsoft.com/office/officeart/2005/8/colors/accent1_3" csCatId="accent1" phldr="1"/>
      <dgm:spPr/>
    </dgm:pt>
    <dgm:pt modelId="{D0115B0F-FDFB-494B-AC0A-E04A5EC234DA}">
      <dgm:prSet phldrT="[Text]"/>
      <dgm:spPr/>
      <dgm:t>
        <a:bodyPr/>
        <a:lstStyle/>
        <a:p>
          <a:r>
            <a:rPr lang="en-US" dirty="0" smtClean="0"/>
            <a:t>Your Business and Employees  experience the benefits</a:t>
          </a:r>
          <a:endParaRPr lang="en-US" dirty="0"/>
        </a:p>
      </dgm:t>
    </dgm:pt>
    <dgm:pt modelId="{F3ECE90F-7A47-4472-9560-98DC857F992F}" type="parTrans" cxnId="{CD5AA65A-6000-4F48-85D3-EB084B6F41D0}">
      <dgm:prSet/>
      <dgm:spPr/>
      <dgm:t>
        <a:bodyPr/>
        <a:lstStyle/>
        <a:p>
          <a:endParaRPr lang="en-US"/>
        </a:p>
      </dgm:t>
    </dgm:pt>
    <dgm:pt modelId="{39A3B9F5-08CD-49EE-B590-A9FA60312E8F}" type="sibTrans" cxnId="{CD5AA65A-6000-4F48-85D3-EB084B6F41D0}">
      <dgm:prSet/>
      <dgm:spPr/>
      <dgm:t>
        <a:bodyPr/>
        <a:lstStyle/>
        <a:p>
          <a:endParaRPr lang="en-US"/>
        </a:p>
      </dgm:t>
    </dgm:pt>
    <dgm:pt modelId="{B294A45F-A097-47D5-8F55-FC668EB3C982}">
      <dgm:prSet phldrT="[Text]"/>
      <dgm:spPr/>
      <dgm:t>
        <a:bodyPr/>
        <a:lstStyle/>
        <a:p>
          <a:r>
            <a:rPr lang="en-US" dirty="0" smtClean="0"/>
            <a:t>Implement your Wellness Program</a:t>
          </a:r>
          <a:endParaRPr lang="en-US" dirty="0"/>
        </a:p>
      </dgm:t>
    </dgm:pt>
    <dgm:pt modelId="{ACBA6356-2F80-466D-9121-489D204B80B8}" type="parTrans" cxnId="{38A955D8-3C8B-463D-BA25-2C9E34FDDEBB}">
      <dgm:prSet/>
      <dgm:spPr/>
      <dgm:t>
        <a:bodyPr/>
        <a:lstStyle/>
        <a:p>
          <a:endParaRPr lang="en-US"/>
        </a:p>
      </dgm:t>
    </dgm:pt>
    <dgm:pt modelId="{881A9571-C437-40E4-90E1-61734033862D}" type="sibTrans" cxnId="{38A955D8-3C8B-463D-BA25-2C9E34FDDEBB}">
      <dgm:prSet/>
      <dgm:spPr/>
      <dgm:t>
        <a:bodyPr/>
        <a:lstStyle/>
        <a:p>
          <a:endParaRPr lang="en-US"/>
        </a:p>
      </dgm:t>
    </dgm:pt>
    <dgm:pt modelId="{A72F579A-815F-4730-AEB0-052A4E2EADB2}">
      <dgm:prSet phldrT="[Text]"/>
      <dgm:spPr/>
      <dgm:t>
        <a:bodyPr/>
        <a:lstStyle/>
        <a:p>
          <a:r>
            <a:rPr lang="en-US" dirty="0" smtClean="0"/>
            <a:t>Pick your Wellness Program</a:t>
          </a:r>
          <a:endParaRPr lang="en-US" dirty="0"/>
        </a:p>
      </dgm:t>
    </dgm:pt>
    <dgm:pt modelId="{8EA6516C-EB3A-4FC0-BB44-265A3652D4BC}" type="parTrans" cxnId="{D2ECF758-131A-41EE-A789-9D6FDC186481}">
      <dgm:prSet/>
      <dgm:spPr/>
      <dgm:t>
        <a:bodyPr/>
        <a:lstStyle/>
        <a:p>
          <a:endParaRPr lang="en-US"/>
        </a:p>
      </dgm:t>
    </dgm:pt>
    <dgm:pt modelId="{6B184F14-5261-4D1F-8701-947EAF068BB3}" type="sibTrans" cxnId="{D2ECF758-131A-41EE-A789-9D6FDC186481}">
      <dgm:prSet/>
      <dgm:spPr/>
      <dgm:t>
        <a:bodyPr/>
        <a:lstStyle/>
        <a:p>
          <a:endParaRPr lang="en-US"/>
        </a:p>
      </dgm:t>
    </dgm:pt>
    <dgm:pt modelId="{DF72D2A9-E721-47DF-A758-78A445E0F3CE}" type="pres">
      <dgm:prSet presAssocID="{F1469E50-24C6-4156-8DAA-6DD0C1079C89}" presName="composite" presStyleCnt="0">
        <dgm:presLayoutVars>
          <dgm:chMax val="3"/>
          <dgm:animLvl val="lvl"/>
          <dgm:resizeHandles val="exact"/>
        </dgm:presLayoutVars>
      </dgm:prSet>
      <dgm:spPr/>
    </dgm:pt>
    <dgm:pt modelId="{519C9BB9-1ADD-4304-93EC-C9FE618B8492}" type="pres">
      <dgm:prSet presAssocID="{D0115B0F-FDFB-494B-AC0A-E04A5EC234DA}" presName="gear1" presStyleLbl="node1" presStyleIdx="0" presStyleCnt="3">
        <dgm:presLayoutVars>
          <dgm:chMax val="1"/>
          <dgm:bulletEnabled val="1"/>
        </dgm:presLayoutVars>
      </dgm:prSet>
      <dgm:spPr/>
      <dgm:t>
        <a:bodyPr/>
        <a:lstStyle/>
        <a:p>
          <a:endParaRPr lang="en-US"/>
        </a:p>
      </dgm:t>
    </dgm:pt>
    <dgm:pt modelId="{491B49C7-064E-438E-A5AF-D06F604607BC}" type="pres">
      <dgm:prSet presAssocID="{D0115B0F-FDFB-494B-AC0A-E04A5EC234DA}" presName="gear1srcNode" presStyleLbl="node1" presStyleIdx="0" presStyleCnt="3"/>
      <dgm:spPr/>
      <dgm:t>
        <a:bodyPr/>
        <a:lstStyle/>
        <a:p>
          <a:endParaRPr lang="en-US"/>
        </a:p>
      </dgm:t>
    </dgm:pt>
    <dgm:pt modelId="{A8AE7A62-856E-43C0-A01E-AB2F291FD15A}" type="pres">
      <dgm:prSet presAssocID="{D0115B0F-FDFB-494B-AC0A-E04A5EC234DA}" presName="gear1dstNode" presStyleLbl="node1" presStyleIdx="0" presStyleCnt="3"/>
      <dgm:spPr/>
      <dgm:t>
        <a:bodyPr/>
        <a:lstStyle/>
        <a:p>
          <a:endParaRPr lang="en-US"/>
        </a:p>
      </dgm:t>
    </dgm:pt>
    <dgm:pt modelId="{1CA3202A-9CD1-47F7-9D42-23E46A72BBFC}" type="pres">
      <dgm:prSet presAssocID="{B294A45F-A097-47D5-8F55-FC668EB3C982}" presName="gear2" presStyleLbl="node1" presStyleIdx="1" presStyleCnt="3">
        <dgm:presLayoutVars>
          <dgm:chMax val="1"/>
          <dgm:bulletEnabled val="1"/>
        </dgm:presLayoutVars>
      </dgm:prSet>
      <dgm:spPr/>
      <dgm:t>
        <a:bodyPr/>
        <a:lstStyle/>
        <a:p>
          <a:endParaRPr lang="en-US"/>
        </a:p>
      </dgm:t>
    </dgm:pt>
    <dgm:pt modelId="{142EE68D-5808-445A-B73B-CEFF75A2773F}" type="pres">
      <dgm:prSet presAssocID="{B294A45F-A097-47D5-8F55-FC668EB3C982}" presName="gear2srcNode" presStyleLbl="node1" presStyleIdx="1" presStyleCnt="3"/>
      <dgm:spPr/>
      <dgm:t>
        <a:bodyPr/>
        <a:lstStyle/>
        <a:p>
          <a:endParaRPr lang="en-US"/>
        </a:p>
      </dgm:t>
    </dgm:pt>
    <dgm:pt modelId="{706E9A05-70AC-494E-B29F-F414922DE00D}" type="pres">
      <dgm:prSet presAssocID="{B294A45F-A097-47D5-8F55-FC668EB3C982}" presName="gear2dstNode" presStyleLbl="node1" presStyleIdx="1" presStyleCnt="3"/>
      <dgm:spPr/>
      <dgm:t>
        <a:bodyPr/>
        <a:lstStyle/>
        <a:p>
          <a:endParaRPr lang="en-US"/>
        </a:p>
      </dgm:t>
    </dgm:pt>
    <dgm:pt modelId="{11E70583-C9D9-4A1B-9215-04DC48DCBD8D}" type="pres">
      <dgm:prSet presAssocID="{A72F579A-815F-4730-AEB0-052A4E2EADB2}" presName="gear3" presStyleLbl="node1" presStyleIdx="2" presStyleCnt="3"/>
      <dgm:spPr/>
      <dgm:t>
        <a:bodyPr/>
        <a:lstStyle/>
        <a:p>
          <a:endParaRPr lang="en-US"/>
        </a:p>
      </dgm:t>
    </dgm:pt>
    <dgm:pt modelId="{1DC90457-DB2A-4C95-A36F-0563F25B6D53}" type="pres">
      <dgm:prSet presAssocID="{A72F579A-815F-4730-AEB0-052A4E2EADB2}" presName="gear3tx" presStyleLbl="node1" presStyleIdx="2" presStyleCnt="3">
        <dgm:presLayoutVars>
          <dgm:chMax val="1"/>
          <dgm:bulletEnabled val="1"/>
        </dgm:presLayoutVars>
      </dgm:prSet>
      <dgm:spPr/>
      <dgm:t>
        <a:bodyPr/>
        <a:lstStyle/>
        <a:p>
          <a:endParaRPr lang="en-US"/>
        </a:p>
      </dgm:t>
    </dgm:pt>
    <dgm:pt modelId="{E9EE43DE-00F8-4019-BA85-9AFF0B3069A7}" type="pres">
      <dgm:prSet presAssocID="{A72F579A-815F-4730-AEB0-052A4E2EADB2}" presName="gear3srcNode" presStyleLbl="node1" presStyleIdx="2" presStyleCnt="3"/>
      <dgm:spPr/>
      <dgm:t>
        <a:bodyPr/>
        <a:lstStyle/>
        <a:p>
          <a:endParaRPr lang="en-US"/>
        </a:p>
      </dgm:t>
    </dgm:pt>
    <dgm:pt modelId="{F86AD8D8-4A96-48C0-A843-3A718641AD56}" type="pres">
      <dgm:prSet presAssocID="{A72F579A-815F-4730-AEB0-052A4E2EADB2}" presName="gear3dstNode" presStyleLbl="node1" presStyleIdx="2" presStyleCnt="3"/>
      <dgm:spPr/>
      <dgm:t>
        <a:bodyPr/>
        <a:lstStyle/>
        <a:p>
          <a:endParaRPr lang="en-US"/>
        </a:p>
      </dgm:t>
    </dgm:pt>
    <dgm:pt modelId="{1E72715E-7366-4E78-A512-24F37F5D23DC}" type="pres">
      <dgm:prSet presAssocID="{39A3B9F5-08CD-49EE-B590-A9FA60312E8F}" presName="connector1" presStyleLbl="sibTrans2D1" presStyleIdx="0" presStyleCnt="3"/>
      <dgm:spPr/>
      <dgm:t>
        <a:bodyPr/>
        <a:lstStyle/>
        <a:p>
          <a:endParaRPr lang="en-US"/>
        </a:p>
      </dgm:t>
    </dgm:pt>
    <dgm:pt modelId="{BE287C59-37F8-4A31-B5A2-F56A3CB15957}" type="pres">
      <dgm:prSet presAssocID="{881A9571-C437-40E4-90E1-61734033862D}" presName="connector2" presStyleLbl="sibTrans2D1" presStyleIdx="1" presStyleCnt="3"/>
      <dgm:spPr/>
      <dgm:t>
        <a:bodyPr/>
        <a:lstStyle/>
        <a:p>
          <a:endParaRPr lang="en-US"/>
        </a:p>
      </dgm:t>
    </dgm:pt>
    <dgm:pt modelId="{2A80456C-D6A1-43C9-80B2-09334D6E033A}" type="pres">
      <dgm:prSet presAssocID="{6B184F14-5261-4D1F-8701-947EAF068BB3}" presName="connector3" presStyleLbl="sibTrans2D1" presStyleIdx="2" presStyleCnt="3"/>
      <dgm:spPr/>
      <dgm:t>
        <a:bodyPr/>
        <a:lstStyle/>
        <a:p>
          <a:endParaRPr lang="en-US"/>
        </a:p>
      </dgm:t>
    </dgm:pt>
  </dgm:ptLst>
  <dgm:cxnLst>
    <dgm:cxn modelId="{05A23107-95A6-48BA-9C15-320B2C8DBD9C}" type="presOf" srcId="{D0115B0F-FDFB-494B-AC0A-E04A5EC234DA}" destId="{A8AE7A62-856E-43C0-A01E-AB2F291FD15A}" srcOrd="2" destOrd="0" presId="urn:microsoft.com/office/officeart/2005/8/layout/gear1"/>
    <dgm:cxn modelId="{F00F5FF9-8EEF-4575-883E-9FECBCDECA1B}" type="presOf" srcId="{39A3B9F5-08CD-49EE-B590-A9FA60312E8F}" destId="{1E72715E-7366-4E78-A512-24F37F5D23DC}" srcOrd="0" destOrd="0" presId="urn:microsoft.com/office/officeart/2005/8/layout/gear1"/>
    <dgm:cxn modelId="{E0F29509-14D9-447A-A12F-C58EB915A87F}" type="presOf" srcId="{D0115B0F-FDFB-494B-AC0A-E04A5EC234DA}" destId="{519C9BB9-1ADD-4304-93EC-C9FE618B8492}" srcOrd="0" destOrd="0" presId="urn:microsoft.com/office/officeart/2005/8/layout/gear1"/>
    <dgm:cxn modelId="{D3CAA15F-809B-449B-B4C7-F52EC4A84ECE}" type="presOf" srcId="{D0115B0F-FDFB-494B-AC0A-E04A5EC234DA}" destId="{491B49C7-064E-438E-A5AF-D06F604607BC}" srcOrd="1" destOrd="0" presId="urn:microsoft.com/office/officeart/2005/8/layout/gear1"/>
    <dgm:cxn modelId="{38A955D8-3C8B-463D-BA25-2C9E34FDDEBB}" srcId="{F1469E50-24C6-4156-8DAA-6DD0C1079C89}" destId="{B294A45F-A097-47D5-8F55-FC668EB3C982}" srcOrd="1" destOrd="0" parTransId="{ACBA6356-2F80-466D-9121-489D204B80B8}" sibTransId="{881A9571-C437-40E4-90E1-61734033862D}"/>
    <dgm:cxn modelId="{D2ECF758-131A-41EE-A789-9D6FDC186481}" srcId="{F1469E50-24C6-4156-8DAA-6DD0C1079C89}" destId="{A72F579A-815F-4730-AEB0-052A4E2EADB2}" srcOrd="2" destOrd="0" parTransId="{8EA6516C-EB3A-4FC0-BB44-265A3652D4BC}" sibTransId="{6B184F14-5261-4D1F-8701-947EAF068BB3}"/>
    <dgm:cxn modelId="{723C8F22-4AB3-42CC-89EC-756A6438D4F8}" type="presOf" srcId="{B294A45F-A097-47D5-8F55-FC668EB3C982}" destId="{706E9A05-70AC-494E-B29F-F414922DE00D}" srcOrd="2" destOrd="0" presId="urn:microsoft.com/office/officeart/2005/8/layout/gear1"/>
    <dgm:cxn modelId="{A67BBC1F-E27A-45A3-97D8-DB5273212B10}" type="presOf" srcId="{B294A45F-A097-47D5-8F55-FC668EB3C982}" destId="{1CA3202A-9CD1-47F7-9D42-23E46A72BBFC}" srcOrd="0" destOrd="0" presId="urn:microsoft.com/office/officeart/2005/8/layout/gear1"/>
    <dgm:cxn modelId="{CD5AA65A-6000-4F48-85D3-EB084B6F41D0}" srcId="{F1469E50-24C6-4156-8DAA-6DD0C1079C89}" destId="{D0115B0F-FDFB-494B-AC0A-E04A5EC234DA}" srcOrd="0" destOrd="0" parTransId="{F3ECE90F-7A47-4472-9560-98DC857F992F}" sibTransId="{39A3B9F5-08CD-49EE-B590-A9FA60312E8F}"/>
    <dgm:cxn modelId="{5C012A6F-492C-4216-8D98-1C9CED36B44C}" type="presOf" srcId="{A72F579A-815F-4730-AEB0-052A4E2EADB2}" destId="{E9EE43DE-00F8-4019-BA85-9AFF0B3069A7}" srcOrd="2" destOrd="0" presId="urn:microsoft.com/office/officeart/2005/8/layout/gear1"/>
    <dgm:cxn modelId="{B9B0E059-D79B-4376-8D5C-22FF356A77D3}" type="presOf" srcId="{881A9571-C437-40E4-90E1-61734033862D}" destId="{BE287C59-37F8-4A31-B5A2-F56A3CB15957}" srcOrd="0" destOrd="0" presId="urn:microsoft.com/office/officeart/2005/8/layout/gear1"/>
    <dgm:cxn modelId="{F848FB20-E105-42B8-A2CB-C9B380751AC8}" type="presOf" srcId="{B294A45F-A097-47D5-8F55-FC668EB3C982}" destId="{142EE68D-5808-445A-B73B-CEFF75A2773F}" srcOrd="1" destOrd="0" presId="urn:microsoft.com/office/officeart/2005/8/layout/gear1"/>
    <dgm:cxn modelId="{EBF6C241-6C40-4A2E-84BC-B52B0944EC7E}" type="presOf" srcId="{A72F579A-815F-4730-AEB0-052A4E2EADB2}" destId="{1DC90457-DB2A-4C95-A36F-0563F25B6D53}" srcOrd="1" destOrd="0" presId="urn:microsoft.com/office/officeart/2005/8/layout/gear1"/>
    <dgm:cxn modelId="{C2825D01-7009-4C7A-9735-E3DA9B56907F}" type="presOf" srcId="{F1469E50-24C6-4156-8DAA-6DD0C1079C89}" destId="{DF72D2A9-E721-47DF-A758-78A445E0F3CE}" srcOrd="0" destOrd="0" presId="urn:microsoft.com/office/officeart/2005/8/layout/gear1"/>
    <dgm:cxn modelId="{5642BDE9-C21A-403B-9DBE-C06C15AD6197}" type="presOf" srcId="{A72F579A-815F-4730-AEB0-052A4E2EADB2}" destId="{F86AD8D8-4A96-48C0-A843-3A718641AD56}" srcOrd="3" destOrd="0" presId="urn:microsoft.com/office/officeart/2005/8/layout/gear1"/>
    <dgm:cxn modelId="{78D93DA3-71DA-4B27-AF7D-4F6F06818383}" type="presOf" srcId="{6B184F14-5261-4D1F-8701-947EAF068BB3}" destId="{2A80456C-D6A1-43C9-80B2-09334D6E033A}" srcOrd="0" destOrd="0" presId="urn:microsoft.com/office/officeart/2005/8/layout/gear1"/>
    <dgm:cxn modelId="{64245054-BF6B-45A8-B6B4-5E3294B19593}" type="presOf" srcId="{A72F579A-815F-4730-AEB0-052A4E2EADB2}" destId="{11E70583-C9D9-4A1B-9215-04DC48DCBD8D}" srcOrd="0" destOrd="0" presId="urn:microsoft.com/office/officeart/2005/8/layout/gear1"/>
    <dgm:cxn modelId="{AD820DF2-DF49-4404-8EB2-21B39A3FB116}" type="presParOf" srcId="{DF72D2A9-E721-47DF-A758-78A445E0F3CE}" destId="{519C9BB9-1ADD-4304-93EC-C9FE618B8492}" srcOrd="0" destOrd="0" presId="urn:microsoft.com/office/officeart/2005/8/layout/gear1"/>
    <dgm:cxn modelId="{5FCC70D7-F25D-4F83-B73B-CC9743E22AA2}" type="presParOf" srcId="{DF72D2A9-E721-47DF-A758-78A445E0F3CE}" destId="{491B49C7-064E-438E-A5AF-D06F604607BC}" srcOrd="1" destOrd="0" presId="urn:microsoft.com/office/officeart/2005/8/layout/gear1"/>
    <dgm:cxn modelId="{99063BC2-9488-46FC-8DF6-8441C24C3965}" type="presParOf" srcId="{DF72D2A9-E721-47DF-A758-78A445E0F3CE}" destId="{A8AE7A62-856E-43C0-A01E-AB2F291FD15A}" srcOrd="2" destOrd="0" presId="urn:microsoft.com/office/officeart/2005/8/layout/gear1"/>
    <dgm:cxn modelId="{A0BC6D19-907A-47D7-A08F-5D179F64EECA}" type="presParOf" srcId="{DF72D2A9-E721-47DF-A758-78A445E0F3CE}" destId="{1CA3202A-9CD1-47F7-9D42-23E46A72BBFC}" srcOrd="3" destOrd="0" presId="urn:microsoft.com/office/officeart/2005/8/layout/gear1"/>
    <dgm:cxn modelId="{A3B8BF3C-AC9A-49CC-B2EF-B4679D8DF0C6}" type="presParOf" srcId="{DF72D2A9-E721-47DF-A758-78A445E0F3CE}" destId="{142EE68D-5808-445A-B73B-CEFF75A2773F}" srcOrd="4" destOrd="0" presId="urn:microsoft.com/office/officeart/2005/8/layout/gear1"/>
    <dgm:cxn modelId="{F5C1E3F4-99F8-4BD4-BD0B-C5FE69FE5223}" type="presParOf" srcId="{DF72D2A9-E721-47DF-A758-78A445E0F3CE}" destId="{706E9A05-70AC-494E-B29F-F414922DE00D}" srcOrd="5" destOrd="0" presId="urn:microsoft.com/office/officeart/2005/8/layout/gear1"/>
    <dgm:cxn modelId="{FCC3D189-BC5D-47B0-92BA-5A107E436E22}" type="presParOf" srcId="{DF72D2A9-E721-47DF-A758-78A445E0F3CE}" destId="{11E70583-C9D9-4A1B-9215-04DC48DCBD8D}" srcOrd="6" destOrd="0" presId="urn:microsoft.com/office/officeart/2005/8/layout/gear1"/>
    <dgm:cxn modelId="{DFFA59B1-FFDD-46BE-8FA1-73C7504494F7}" type="presParOf" srcId="{DF72D2A9-E721-47DF-A758-78A445E0F3CE}" destId="{1DC90457-DB2A-4C95-A36F-0563F25B6D53}" srcOrd="7" destOrd="0" presId="urn:microsoft.com/office/officeart/2005/8/layout/gear1"/>
    <dgm:cxn modelId="{FB52C3EF-7F00-44BF-9DC3-4F3DB8AE4938}" type="presParOf" srcId="{DF72D2A9-E721-47DF-A758-78A445E0F3CE}" destId="{E9EE43DE-00F8-4019-BA85-9AFF0B3069A7}" srcOrd="8" destOrd="0" presId="urn:microsoft.com/office/officeart/2005/8/layout/gear1"/>
    <dgm:cxn modelId="{A0EEF6B1-DF0D-4309-97B7-44A898FB6001}" type="presParOf" srcId="{DF72D2A9-E721-47DF-A758-78A445E0F3CE}" destId="{F86AD8D8-4A96-48C0-A843-3A718641AD56}" srcOrd="9" destOrd="0" presId="urn:microsoft.com/office/officeart/2005/8/layout/gear1"/>
    <dgm:cxn modelId="{2B9DD819-AFC3-413F-B930-1FC87889253A}" type="presParOf" srcId="{DF72D2A9-E721-47DF-A758-78A445E0F3CE}" destId="{1E72715E-7366-4E78-A512-24F37F5D23DC}" srcOrd="10" destOrd="0" presId="urn:microsoft.com/office/officeart/2005/8/layout/gear1"/>
    <dgm:cxn modelId="{E12A6285-B30D-4A0B-9086-69D1D9BB4F11}" type="presParOf" srcId="{DF72D2A9-E721-47DF-A758-78A445E0F3CE}" destId="{BE287C59-37F8-4A31-B5A2-F56A3CB15957}" srcOrd="11" destOrd="0" presId="urn:microsoft.com/office/officeart/2005/8/layout/gear1"/>
    <dgm:cxn modelId="{AE1DDF6A-5091-4106-9D09-6702BC865C7A}" type="presParOf" srcId="{DF72D2A9-E721-47DF-A758-78A445E0F3CE}" destId="{2A80456C-D6A1-43C9-80B2-09334D6E03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pPr/>
              <a:t>8/12/2015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pPr/>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pPr/>
              <a:t>8/12/2015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pPr/>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pPr/>
              <a:t>16</a:t>
            </a:fld>
            <a:endParaRPr lang="en-US"/>
          </a:p>
        </p:txBody>
      </p:sp>
    </p:spTree>
    <p:extLst>
      <p:ext uri="{BB962C8B-B14F-4D97-AF65-F5344CB8AC3E}">
        <p14:creationId xmlns:p14="http://schemas.microsoft.com/office/powerpoint/2010/main" val="377579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8/12/2015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67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96895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4768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4286776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95997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72548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8/12/2015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9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23367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9908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0600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8/12/2015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2787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CC0096-1860-4642-9CD2-0079EA5E7CD1}" type="datetimeFigureOut">
              <a:rPr lang="en-US" smtClean="0"/>
              <a:pPr/>
              <a:t>8/12/2015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95370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8/12/2015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Rectangle 9"/>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23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CC0096-1860-4642-9CD2-0079EA5E7CD1}" type="datetimeFigureOut">
              <a:rPr lang="en-US" smtClean="0"/>
              <a:pPr/>
              <a:t>8/12/2015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1375A4-56A4-47D6-9801-1991572033F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6840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1" r:id="rId13"/>
    <p:sldLayoutId id="2147483656" r:id="rId14"/>
    <p:sldLayoutId id="2147483657" r:id="rId15"/>
    <p:sldLayoutId id="214748367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Corporate Wellness 2015</a:t>
            </a:r>
            <a:endParaRPr lang="en-US" dirty="0"/>
          </a:p>
        </p:txBody>
      </p:sp>
      <p:sp>
        <p:nvSpPr>
          <p:cNvPr id="3" name="Subtitle 2"/>
          <p:cNvSpPr>
            <a:spLocks noGrp="1"/>
          </p:cNvSpPr>
          <p:nvPr>
            <p:ph type="subTitle" idx="1"/>
          </p:nvPr>
        </p:nvSpPr>
        <p:spPr/>
        <p:txBody>
          <a:bodyPr/>
          <a:lstStyle/>
          <a:p>
            <a:r>
              <a:rPr lang="en-US" dirty="0" smtClean="0">
                <a:latin typeface="Felix Titling" panose="04060505060202020A04" pitchFamily="82" charset="0"/>
              </a:rPr>
              <a:t>Presented by: </a:t>
            </a:r>
            <a:r>
              <a:rPr lang="en-US" sz="2400" b="1" dirty="0" err="1" smtClean="0">
                <a:latin typeface="Felix Titling" panose="04060505060202020A04" pitchFamily="82" charset="0"/>
              </a:rPr>
              <a:t>Xcell</a:t>
            </a:r>
            <a:r>
              <a:rPr lang="en-US" sz="2400" b="1" dirty="0" smtClean="0">
                <a:latin typeface="Felix Titling" panose="04060505060202020A04" pitchFamily="82" charset="0"/>
              </a:rPr>
              <a:t> Medical Group</a:t>
            </a:r>
            <a:endParaRPr lang="en-US" sz="2400" b="1" dirty="0">
              <a:latin typeface="Felix Titling" panose="04060505060202020A04" pitchFamily="82" charset="0"/>
            </a:endParaRPr>
          </a:p>
        </p:txBody>
      </p:sp>
      <p:pic>
        <p:nvPicPr>
          <p:cNvPr id="7" name="Picture Placeholder 6" descr="Two people lifting weights"/>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a:stretch/>
        </p:blipFill>
        <p:spPr/>
      </p:pic>
      <p:pic>
        <p:nvPicPr>
          <p:cNvPr id="8" name="Picture Placeholder 7" descr="Closeup of Granny Smith apple and tape measure"/>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t="617" b="617"/>
          <a:stretch/>
        </p:blipFill>
        <p:spPr/>
      </p:pic>
      <p:pic>
        <p:nvPicPr>
          <p:cNvPr id="9" name="Picture Placeholder 8" descr="Man and woman running on indoor track"/>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t="599" b="599"/>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Obesity</a:t>
            </a:r>
            <a:endParaRPr lang="en-US" dirty="0">
              <a:solidFill>
                <a:srgbClr val="002060"/>
              </a:solidFill>
            </a:endParaRPr>
          </a:p>
        </p:txBody>
      </p:sp>
      <p:pic>
        <p:nvPicPr>
          <p:cNvPr id="6" name="Picture 2"/>
          <p:cNvPicPr>
            <a:picLocks noGrp="1" noChangeAspect="1" noChangeArrowheads="1"/>
          </p:cNvPicPr>
          <p:nvPr>
            <p:ph idx="1"/>
          </p:nvPr>
        </p:nvPicPr>
        <p:blipFill>
          <a:blip r:embed="rId2" cstate="print"/>
          <a:srcRect/>
          <a:stretch>
            <a:fillRect/>
          </a:stretch>
        </p:blipFill>
        <p:spPr bwMode="auto">
          <a:xfrm>
            <a:off x="5632180" y="1913101"/>
            <a:ext cx="2669620" cy="4008438"/>
          </a:xfrm>
          <a:prstGeom prst="rect">
            <a:avLst/>
          </a:prstGeom>
          <a:noFill/>
          <a:ln w="9525">
            <a:noFill/>
            <a:miter lim="800000"/>
            <a:headEnd/>
            <a:tailEnd/>
          </a:ln>
        </p:spPr>
      </p:pic>
      <p:sp>
        <p:nvSpPr>
          <p:cNvPr id="7" name="TextBox 6"/>
          <p:cNvSpPr txBox="1"/>
          <p:nvPr/>
        </p:nvSpPr>
        <p:spPr>
          <a:xfrm>
            <a:off x="1671145" y="2291254"/>
            <a:ext cx="6390289" cy="3416320"/>
          </a:xfrm>
          <a:prstGeom prst="rect">
            <a:avLst/>
          </a:prstGeom>
          <a:noFill/>
        </p:spPr>
        <p:txBody>
          <a:bodyPr wrap="square" rtlCol="0">
            <a:spAutoFit/>
          </a:bodyPr>
          <a:lstStyle/>
          <a:p>
            <a:r>
              <a:rPr lang="en-US" dirty="0" smtClean="0">
                <a:solidFill>
                  <a:srgbClr val="002060"/>
                </a:solidFill>
              </a:rPr>
              <a:t>&gt;30% of Americans</a:t>
            </a:r>
          </a:p>
          <a:p>
            <a:endParaRPr lang="en-US" dirty="0" smtClean="0">
              <a:solidFill>
                <a:srgbClr val="002060"/>
              </a:solidFill>
            </a:endParaRPr>
          </a:p>
          <a:p>
            <a:r>
              <a:rPr lang="en-US" dirty="0" smtClean="0">
                <a:solidFill>
                  <a:srgbClr val="002060"/>
                </a:solidFill>
              </a:rPr>
              <a:t>&gt;$13 Billion Annually in Medical Fees </a:t>
            </a:r>
          </a:p>
          <a:p>
            <a:r>
              <a:rPr lang="en-US" dirty="0" smtClean="0">
                <a:solidFill>
                  <a:srgbClr val="002060"/>
                </a:solidFill>
              </a:rPr>
              <a:t>and Lost Productivity</a:t>
            </a:r>
          </a:p>
          <a:p>
            <a:r>
              <a:rPr lang="en-US" dirty="0" smtClean="0">
                <a:solidFill>
                  <a:srgbClr val="002060"/>
                </a:solidFill>
              </a:rPr>
              <a:t>$8,720/Employee/Year</a:t>
            </a:r>
          </a:p>
          <a:p>
            <a:endParaRPr lang="en-US" dirty="0" smtClean="0">
              <a:solidFill>
                <a:srgbClr val="002060"/>
              </a:solidFill>
            </a:endParaRPr>
          </a:p>
          <a:p>
            <a:r>
              <a:rPr lang="en-US" dirty="0" smtClean="0">
                <a:solidFill>
                  <a:srgbClr val="002060"/>
                </a:solidFill>
              </a:rPr>
              <a:t>Higher Risk Than:</a:t>
            </a:r>
          </a:p>
          <a:p>
            <a:r>
              <a:rPr lang="en-US" dirty="0" smtClean="0">
                <a:solidFill>
                  <a:srgbClr val="002060"/>
                </a:solidFill>
              </a:rPr>
              <a:t>– High Blood Pressure</a:t>
            </a:r>
          </a:p>
          <a:p>
            <a:r>
              <a:rPr lang="en-US" dirty="0" smtClean="0">
                <a:solidFill>
                  <a:srgbClr val="002060"/>
                </a:solidFill>
              </a:rPr>
              <a:t>– High Cholesterol</a:t>
            </a:r>
          </a:p>
          <a:p>
            <a:r>
              <a:rPr lang="en-US" dirty="0" smtClean="0">
                <a:solidFill>
                  <a:srgbClr val="002060"/>
                </a:solidFill>
              </a:rPr>
              <a:t>– Heart Disease</a:t>
            </a:r>
          </a:p>
          <a:p>
            <a:r>
              <a:rPr lang="en-US" dirty="0" smtClean="0">
                <a:solidFill>
                  <a:srgbClr val="002060"/>
                </a:solidFill>
              </a:rPr>
              <a:t>– Diabetes</a:t>
            </a:r>
          </a:p>
          <a:p>
            <a:r>
              <a:rPr lang="en-US" dirty="0" smtClean="0">
                <a:solidFill>
                  <a:srgbClr val="002060"/>
                </a:solidFill>
              </a:rPr>
              <a:t>– Sleep Apnea</a:t>
            </a:r>
            <a:endParaRPr lang="en-US" dirty="0">
              <a:solidFill>
                <a:srgbClr val="002060"/>
              </a:solidFill>
            </a:endParaRPr>
          </a:p>
        </p:txBody>
      </p:sp>
      <p:pic>
        <p:nvPicPr>
          <p:cNvPr id="8" name="Picture 7"/>
          <p:cNvPicPr>
            <a:picLocks noChangeAspect="1"/>
          </p:cNvPicPr>
          <p:nvPr/>
        </p:nvPicPr>
        <p:blipFill>
          <a:blip r:embed="rId3" cstate="print"/>
          <a:stretch>
            <a:fillRect/>
          </a:stretch>
        </p:blipFill>
        <p:spPr>
          <a:xfrm>
            <a:off x="8937306" y="5672399"/>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Inactivity</a:t>
            </a:r>
            <a:endParaRPr lang="en-US" dirty="0">
              <a:solidFill>
                <a:srgbClr val="002060"/>
              </a:solidFill>
            </a:endParaRPr>
          </a:p>
        </p:txBody>
      </p:sp>
      <p:pic>
        <p:nvPicPr>
          <p:cNvPr id="60418" name="Picture 2"/>
          <p:cNvPicPr>
            <a:picLocks noGrp="1" noChangeAspect="1" noChangeArrowheads="1"/>
          </p:cNvPicPr>
          <p:nvPr>
            <p:ph idx="1"/>
          </p:nvPr>
        </p:nvPicPr>
        <p:blipFill>
          <a:blip r:embed="rId2" cstate="print"/>
          <a:srcRect/>
          <a:stretch>
            <a:fillRect/>
          </a:stretch>
        </p:blipFill>
        <p:spPr bwMode="auto">
          <a:xfrm>
            <a:off x="5944531" y="2039007"/>
            <a:ext cx="4819650" cy="3481224"/>
          </a:xfrm>
          <a:prstGeom prst="rect">
            <a:avLst/>
          </a:prstGeom>
          <a:noFill/>
          <a:ln w="9525">
            <a:noFill/>
            <a:miter lim="800000"/>
            <a:headEnd/>
            <a:tailEnd/>
          </a:ln>
        </p:spPr>
      </p:pic>
      <p:sp>
        <p:nvSpPr>
          <p:cNvPr id="5" name="TextBox 4"/>
          <p:cNvSpPr txBox="1"/>
          <p:nvPr/>
        </p:nvSpPr>
        <p:spPr>
          <a:xfrm>
            <a:off x="1303283" y="2333296"/>
            <a:ext cx="4235669" cy="2308324"/>
          </a:xfrm>
          <a:prstGeom prst="rect">
            <a:avLst/>
          </a:prstGeom>
          <a:noFill/>
        </p:spPr>
        <p:txBody>
          <a:bodyPr wrap="square" rtlCol="0">
            <a:spAutoFit/>
          </a:bodyPr>
          <a:lstStyle/>
          <a:p>
            <a:r>
              <a:rPr lang="en-US" dirty="0" smtClean="0">
                <a:solidFill>
                  <a:srgbClr val="002060"/>
                </a:solidFill>
              </a:rPr>
              <a:t>&gt;$24 Billion/Year</a:t>
            </a:r>
          </a:p>
          <a:p>
            <a:endParaRPr lang="en-US" dirty="0" smtClean="0">
              <a:solidFill>
                <a:srgbClr val="002060"/>
              </a:solidFill>
            </a:endParaRPr>
          </a:p>
          <a:p>
            <a:r>
              <a:rPr lang="en-US" dirty="0" smtClean="0">
                <a:solidFill>
                  <a:srgbClr val="002060"/>
                </a:solidFill>
              </a:rPr>
              <a:t>Increased Activity Could Save $70 Billion/year</a:t>
            </a:r>
          </a:p>
          <a:p>
            <a:endParaRPr lang="en-US" dirty="0" smtClean="0">
              <a:solidFill>
                <a:srgbClr val="002060"/>
              </a:solidFill>
            </a:endParaRPr>
          </a:p>
          <a:p>
            <a:r>
              <a:rPr lang="en-US" dirty="0" smtClean="0">
                <a:solidFill>
                  <a:srgbClr val="002060"/>
                </a:solidFill>
              </a:rPr>
              <a:t>Activity is More Effective in Reducing Cardiovascular Risk than</a:t>
            </a:r>
          </a:p>
          <a:p>
            <a:r>
              <a:rPr lang="en-US" dirty="0" smtClean="0">
                <a:solidFill>
                  <a:srgbClr val="002060"/>
                </a:solidFill>
              </a:rPr>
              <a:t>Weight Loss</a:t>
            </a:r>
            <a:endParaRPr lang="en-US" dirty="0">
              <a:solidFill>
                <a:srgbClr val="002060"/>
              </a:solidFill>
            </a:endParaRPr>
          </a:p>
        </p:txBody>
      </p:sp>
      <p:pic>
        <p:nvPicPr>
          <p:cNvPr id="6" name="Picture 5"/>
          <p:cNvPicPr>
            <a:picLocks noChangeAspect="1"/>
          </p:cNvPicPr>
          <p:nvPr/>
        </p:nvPicPr>
        <p:blipFill>
          <a:blip r:embed="rId3" cstate="print"/>
          <a:stretch>
            <a:fillRect/>
          </a:stretch>
        </p:blipFill>
        <p:spPr>
          <a:xfrm>
            <a:off x="8937306" y="5672399"/>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Smoking</a:t>
            </a:r>
            <a:endParaRPr lang="en-US" dirty="0">
              <a:solidFill>
                <a:srgbClr val="002060"/>
              </a:solidFill>
            </a:endParaRPr>
          </a:p>
        </p:txBody>
      </p:sp>
      <p:sp>
        <p:nvSpPr>
          <p:cNvPr id="3" name="Content Placeholder 2"/>
          <p:cNvSpPr>
            <a:spLocks noGrp="1"/>
          </p:cNvSpPr>
          <p:nvPr>
            <p:ph idx="1"/>
          </p:nvPr>
        </p:nvSpPr>
        <p:spPr>
          <a:xfrm>
            <a:off x="1118301" y="2119003"/>
            <a:ext cx="3285534" cy="4023360"/>
          </a:xfrm>
        </p:spPr>
        <p:txBody>
          <a:bodyPr/>
          <a:lstStyle/>
          <a:p>
            <a:r>
              <a:rPr lang="en-US" dirty="0" smtClean="0">
                <a:solidFill>
                  <a:srgbClr val="002060"/>
                </a:solidFill>
              </a:rPr>
              <a:t>1 in 5 Deaths / Year</a:t>
            </a:r>
          </a:p>
          <a:p>
            <a:endParaRPr lang="en-US" dirty="0" smtClean="0">
              <a:solidFill>
                <a:srgbClr val="002060"/>
              </a:solidFill>
            </a:endParaRPr>
          </a:p>
          <a:p>
            <a:r>
              <a:rPr lang="en-US" dirty="0" smtClean="0">
                <a:solidFill>
                  <a:srgbClr val="002060"/>
                </a:solidFill>
              </a:rPr>
              <a:t>&gt;1 pack/day Smokers Have 75% Higher Rate of Lost Production Time Than Nonsmokers</a:t>
            </a:r>
          </a:p>
          <a:p>
            <a:endParaRPr lang="en-US" dirty="0" smtClean="0">
              <a:solidFill>
                <a:srgbClr val="002060"/>
              </a:solidFill>
            </a:endParaRPr>
          </a:p>
          <a:p>
            <a:pPr>
              <a:buNone/>
            </a:pPr>
            <a:r>
              <a:rPr lang="en-US" dirty="0" smtClean="0">
                <a:solidFill>
                  <a:srgbClr val="002060"/>
                </a:solidFill>
              </a:rPr>
              <a:t>$27 Billion or $3,856 Per Smoker per Year</a:t>
            </a:r>
            <a:endParaRPr lang="en-US" dirty="0">
              <a:solidFill>
                <a:srgbClr val="002060"/>
              </a:solidFill>
            </a:endParaRPr>
          </a:p>
        </p:txBody>
      </p:sp>
      <p:pic>
        <p:nvPicPr>
          <p:cNvPr id="61442" name="Picture 2"/>
          <p:cNvPicPr>
            <a:picLocks noChangeAspect="1" noChangeArrowheads="1"/>
          </p:cNvPicPr>
          <p:nvPr/>
        </p:nvPicPr>
        <p:blipFill>
          <a:blip r:embed="rId2" cstate="print"/>
          <a:srcRect/>
          <a:stretch>
            <a:fillRect/>
          </a:stretch>
        </p:blipFill>
        <p:spPr bwMode="auto">
          <a:xfrm>
            <a:off x="5130362" y="2073166"/>
            <a:ext cx="3886200" cy="3048000"/>
          </a:xfrm>
          <a:prstGeom prst="rect">
            <a:avLst/>
          </a:prstGeom>
          <a:noFill/>
          <a:ln w="9525">
            <a:noFill/>
            <a:miter lim="800000"/>
            <a:headEnd/>
            <a:tailEnd/>
          </a:ln>
        </p:spPr>
      </p:pic>
      <p:pic>
        <p:nvPicPr>
          <p:cNvPr id="5" name="Picture 4"/>
          <p:cNvPicPr>
            <a:picLocks noChangeAspect="1"/>
          </p:cNvPicPr>
          <p:nvPr/>
        </p:nvPicPr>
        <p:blipFill>
          <a:blip r:embed="rId3" cstate="print"/>
          <a:stretch>
            <a:fillRect/>
          </a:stretch>
        </p:blipFill>
        <p:spPr>
          <a:xfrm>
            <a:off x="8937306" y="5672399"/>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Stress and Depression</a:t>
            </a:r>
            <a:endParaRPr lang="en-US" dirty="0">
              <a:solidFill>
                <a:srgbClr val="002060"/>
              </a:solidFill>
            </a:endParaRPr>
          </a:p>
        </p:txBody>
      </p:sp>
      <p:sp>
        <p:nvSpPr>
          <p:cNvPr id="3" name="Content Placeholder 2"/>
          <p:cNvSpPr>
            <a:spLocks noGrp="1"/>
          </p:cNvSpPr>
          <p:nvPr>
            <p:ph idx="1"/>
          </p:nvPr>
        </p:nvSpPr>
        <p:spPr>
          <a:xfrm>
            <a:off x="992176" y="2339720"/>
            <a:ext cx="4567796" cy="4023360"/>
          </a:xfrm>
        </p:spPr>
        <p:txBody>
          <a:bodyPr/>
          <a:lstStyle/>
          <a:p>
            <a:r>
              <a:rPr lang="en-US" dirty="0" smtClean="0">
                <a:solidFill>
                  <a:srgbClr val="002060"/>
                </a:solidFill>
              </a:rPr>
              <a:t>– </a:t>
            </a:r>
            <a:r>
              <a:rPr lang="en-US" sz="2400" dirty="0" smtClean="0">
                <a:solidFill>
                  <a:srgbClr val="002060"/>
                </a:solidFill>
              </a:rPr>
              <a:t>Stress and Depression Increase Health Care Costs </a:t>
            </a:r>
            <a:r>
              <a:rPr lang="en-US" sz="2400" dirty="0">
                <a:solidFill>
                  <a:srgbClr val="002060"/>
                </a:solidFill>
              </a:rPr>
              <a:t>m</a:t>
            </a:r>
            <a:r>
              <a:rPr lang="en-US" sz="2400" dirty="0" smtClean="0">
                <a:solidFill>
                  <a:srgbClr val="002060"/>
                </a:solidFill>
              </a:rPr>
              <a:t>ore than Obesity, Smoking, or High Blood Pressure Combined.</a:t>
            </a:r>
          </a:p>
          <a:p>
            <a:r>
              <a:rPr lang="en-US" sz="2400" dirty="0" smtClean="0">
                <a:solidFill>
                  <a:srgbClr val="002060"/>
                </a:solidFill>
              </a:rPr>
              <a:t>– Accounts For 20% of Absenteeism and Turnover</a:t>
            </a:r>
          </a:p>
          <a:p>
            <a:r>
              <a:rPr lang="en-US" sz="2400" dirty="0" smtClean="0">
                <a:solidFill>
                  <a:srgbClr val="002060"/>
                </a:solidFill>
              </a:rPr>
              <a:t>– Costs $300 Billion/Yr</a:t>
            </a:r>
            <a:endParaRPr lang="en-US" sz="2400" dirty="0">
              <a:solidFill>
                <a:srgbClr val="002060"/>
              </a:solidFill>
            </a:endParaRPr>
          </a:p>
        </p:txBody>
      </p:sp>
      <p:pic>
        <p:nvPicPr>
          <p:cNvPr id="62466" name="Picture 2"/>
          <p:cNvPicPr>
            <a:picLocks noChangeAspect="1" noChangeArrowheads="1"/>
          </p:cNvPicPr>
          <p:nvPr/>
        </p:nvPicPr>
        <p:blipFill>
          <a:blip r:embed="rId2" cstate="print"/>
          <a:srcRect/>
          <a:stretch>
            <a:fillRect/>
          </a:stretch>
        </p:blipFill>
        <p:spPr bwMode="auto">
          <a:xfrm>
            <a:off x="5795800" y="2268922"/>
            <a:ext cx="4762500" cy="2971800"/>
          </a:xfrm>
          <a:prstGeom prst="rect">
            <a:avLst/>
          </a:prstGeom>
          <a:noFill/>
          <a:ln w="9525">
            <a:noFill/>
            <a:miter lim="800000"/>
            <a:headEnd/>
            <a:tailEnd/>
          </a:ln>
        </p:spPr>
      </p:pic>
      <p:pic>
        <p:nvPicPr>
          <p:cNvPr id="5" name="Picture 4"/>
          <p:cNvPicPr>
            <a:picLocks noChangeAspect="1"/>
          </p:cNvPicPr>
          <p:nvPr/>
        </p:nvPicPr>
        <p:blipFill>
          <a:blip r:embed="rId3" cstate="print"/>
          <a:stretch>
            <a:fillRect/>
          </a:stretch>
        </p:blipFill>
        <p:spPr>
          <a:xfrm>
            <a:off x="8937306" y="5672399"/>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Drug and Alcohol Abuse</a:t>
            </a:r>
            <a:endParaRPr lang="en-US" dirty="0">
              <a:solidFill>
                <a:srgbClr val="002060"/>
              </a:solidFill>
            </a:endParaRPr>
          </a:p>
        </p:txBody>
      </p:sp>
      <p:sp>
        <p:nvSpPr>
          <p:cNvPr id="3" name="Content Placeholder 2"/>
          <p:cNvSpPr>
            <a:spLocks noGrp="1"/>
          </p:cNvSpPr>
          <p:nvPr>
            <p:ph idx="1"/>
          </p:nvPr>
        </p:nvSpPr>
        <p:spPr>
          <a:xfrm>
            <a:off x="1118300" y="2150534"/>
            <a:ext cx="5366582" cy="4023360"/>
          </a:xfrm>
        </p:spPr>
        <p:txBody>
          <a:bodyPr/>
          <a:lstStyle/>
          <a:p>
            <a:pPr>
              <a:buNone/>
            </a:pPr>
            <a:r>
              <a:rPr lang="en-US" dirty="0" smtClean="0">
                <a:solidFill>
                  <a:srgbClr val="002060"/>
                </a:solidFill>
              </a:rPr>
              <a:t>Absenteeism is 2-3x Higher Drug and Alcohol Users</a:t>
            </a:r>
          </a:p>
          <a:p>
            <a:pPr>
              <a:buNone/>
            </a:pPr>
            <a:r>
              <a:rPr lang="en-US" dirty="0" smtClean="0">
                <a:solidFill>
                  <a:srgbClr val="002060"/>
                </a:solidFill>
              </a:rPr>
              <a:t> </a:t>
            </a:r>
          </a:p>
          <a:p>
            <a:pPr>
              <a:buNone/>
            </a:pPr>
            <a:r>
              <a:rPr lang="en-US" dirty="0" smtClean="0">
                <a:solidFill>
                  <a:srgbClr val="002060"/>
                </a:solidFill>
              </a:rPr>
              <a:t>3x as Many Sickness Benefits Filed</a:t>
            </a:r>
          </a:p>
          <a:p>
            <a:pPr>
              <a:buNone/>
            </a:pPr>
            <a:r>
              <a:rPr lang="en-US" u="sng" dirty="0" smtClean="0">
                <a:solidFill>
                  <a:srgbClr val="002060"/>
                </a:solidFill>
              </a:rPr>
              <a:t> </a:t>
            </a:r>
          </a:p>
          <a:p>
            <a:pPr>
              <a:buNone/>
            </a:pPr>
            <a:r>
              <a:rPr lang="en-US" b="1" u="sng" dirty="0" smtClean="0">
                <a:solidFill>
                  <a:srgbClr val="002060"/>
                </a:solidFill>
              </a:rPr>
              <a:t>5x as Many Workers' Compensation Claims</a:t>
            </a:r>
            <a:endParaRPr lang="en-US" b="1" u="sng" dirty="0">
              <a:solidFill>
                <a:srgbClr val="002060"/>
              </a:solidFill>
            </a:endParaRPr>
          </a:p>
        </p:txBody>
      </p:sp>
      <p:pic>
        <p:nvPicPr>
          <p:cNvPr id="63490" name="Picture 2"/>
          <p:cNvPicPr>
            <a:picLocks noChangeAspect="1" noChangeArrowheads="1"/>
          </p:cNvPicPr>
          <p:nvPr/>
        </p:nvPicPr>
        <p:blipFill>
          <a:blip r:embed="rId2" cstate="print"/>
          <a:srcRect/>
          <a:stretch>
            <a:fillRect/>
          </a:stretch>
        </p:blipFill>
        <p:spPr bwMode="auto">
          <a:xfrm>
            <a:off x="6681622" y="1839967"/>
            <a:ext cx="4819650" cy="3009900"/>
          </a:xfrm>
          <a:prstGeom prst="rect">
            <a:avLst/>
          </a:prstGeom>
          <a:noFill/>
          <a:ln w="9525">
            <a:noFill/>
            <a:miter lim="800000"/>
            <a:headEnd/>
            <a:tailEnd/>
          </a:ln>
        </p:spPr>
      </p:pic>
      <p:pic>
        <p:nvPicPr>
          <p:cNvPr id="5" name="Picture 4"/>
          <p:cNvPicPr>
            <a:picLocks noChangeAspect="1"/>
          </p:cNvPicPr>
          <p:nvPr/>
        </p:nvPicPr>
        <p:blipFill>
          <a:blip r:embed="rId3" cstate="print"/>
          <a:stretch>
            <a:fillRect/>
          </a:stretch>
        </p:blipFill>
        <p:spPr>
          <a:xfrm>
            <a:off x="8937306" y="5672399"/>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Chronic Disease</a:t>
            </a:r>
            <a:endParaRPr lang="en-US" dirty="0">
              <a:solidFill>
                <a:srgbClr val="002060"/>
              </a:solidFill>
            </a:endParaRPr>
          </a:p>
        </p:txBody>
      </p:sp>
      <p:sp>
        <p:nvSpPr>
          <p:cNvPr id="3" name="Content Placeholder 2"/>
          <p:cNvSpPr>
            <a:spLocks noGrp="1"/>
          </p:cNvSpPr>
          <p:nvPr>
            <p:ph idx="1"/>
          </p:nvPr>
        </p:nvSpPr>
        <p:spPr>
          <a:xfrm>
            <a:off x="1097280" y="1845734"/>
            <a:ext cx="9570720" cy="4023360"/>
          </a:xfrm>
        </p:spPr>
        <p:txBody>
          <a:bodyPr/>
          <a:lstStyle/>
          <a:p>
            <a:pPr>
              <a:buNone/>
            </a:pPr>
            <a:r>
              <a:rPr lang="en-US" dirty="0" smtClean="0">
                <a:solidFill>
                  <a:srgbClr val="002060"/>
                </a:solidFill>
              </a:rPr>
              <a:t>45% of Population Has at Least One Chronic Disease</a:t>
            </a:r>
          </a:p>
          <a:p>
            <a:pPr>
              <a:buNone/>
            </a:pPr>
            <a:r>
              <a:rPr lang="en-US" dirty="0">
                <a:solidFill>
                  <a:srgbClr val="002060"/>
                </a:solidFill>
              </a:rPr>
              <a:t>	</a:t>
            </a:r>
            <a:r>
              <a:rPr lang="en-US" dirty="0" smtClean="0">
                <a:solidFill>
                  <a:srgbClr val="002060"/>
                </a:solidFill>
              </a:rPr>
              <a:t>	- CHD, Diabetes, Asthma, etc.</a:t>
            </a:r>
          </a:p>
          <a:p>
            <a:pPr>
              <a:buNone/>
            </a:pPr>
            <a:endParaRPr lang="en-US" dirty="0" smtClean="0">
              <a:solidFill>
                <a:srgbClr val="002060"/>
              </a:solidFill>
            </a:endParaRPr>
          </a:p>
          <a:p>
            <a:pPr>
              <a:buNone/>
            </a:pPr>
            <a:r>
              <a:rPr lang="en-US" dirty="0" smtClean="0">
                <a:solidFill>
                  <a:srgbClr val="002060"/>
                </a:solidFill>
              </a:rPr>
              <a:t>70-80% of Healthcare Costs</a:t>
            </a:r>
          </a:p>
          <a:p>
            <a:pPr>
              <a:buNone/>
            </a:pPr>
            <a:endParaRPr lang="en-US" dirty="0" smtClean="0">
              <a:solidFill>
                <a:srgbClr val="002060"/>
              </a:solidFill>
            </a:endParaRPr>
          </a:p>
          <a:p>
            <a:pPr>
              <a:buNone/>
            </a:pPr>
            <a:r>
              <a:rPr lang="en-US" dirty="0" smtClean="0">
                <a:solidFill>
                  <a:srgbClr val="002060"/>
                </a:solidFill>
              </a:rPr>
              <a:t>$5000 Worth of Spending Per Person on</a:t>
            </a:r>
          </a:p>
          <a:p>
            <a:r>
              <a:rPr lang="en-US" dirty="0" smtClean="0">
                <a:solidFill>
                  <a:srgbClr val="002060"/>
                </a:solidFill>
              </a:rPr>
              <a:t>Treatment of Chronic Disease</a:t>
            </a:r>
            <a:endParaRPr lang="en-US" dirty="0">
              <a:solidFill>
                <a:srgbClr val="002060"/>
              </a:solidFill>
            </a:endParaRPr>
          </a:p>
        </p:txBody>
      </p:sp>
      <p:pic>
        <p:nvPicPr>
          <p:cNvPr id="4" name="Picture 3"/>
          <p:cNvPicPr>
            <a:picLocks noChangeAspect="1"/>
          </p:cNvPicPr>
          <p:nvPr/>
        </p:nvPicPr>
        <p:blipFill>
          <a:blip r:embed="rId2" cstate="print"/>
          <a:stretch>
            <a:fillRect/>
          </a:stretch>
        </p:blipFill>
        <p:spPr>
          <a:xfrm>
            <a:off x="8937306" y="5672399"/>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833142"/>
          </a:xfrm>
        </p:spPr>
        <p:txBody>
          <a:bodyPr>
            <a:normAutofit fontScale="90000"/>
          </a:bodyPr>
          <a:lstStyle/>
          <a:p>
            <a:r>
              <a:rPr lang="en-US" dirty="0"/>
              <a:t/>
            </a:r>
            <a:br>
              <a:rPr lang="en-US" dirty="0"/>
            </a:br>
            <a:r>
              <a:rPr lang="en-US" dirty="0" smtClean="0"/>
              <a:t/>
            </a:r>
            <a:br>
              <a:rPr lang="en-US" dirty="0" smtClean="0"/>
            </a:br>
            <a:r>
              <a:rPr lang="en-US" dirty="0"/>
              <a:t> </a:t>
            </a:r>
            <a:r>
              <a:rPr lang="en-US" dirty="0" smtClean="0"/>
              <a:t/>
            </a:r>
            <a:br>
              <a:rPr lang="en-US" dirty="0" smtClean="0"/>
            </a:br>
            <a:r>
              <a:rPr lang="en-US" dirty="0">
                <a:solidFill>
                  <a:srgbClr val="002060"/>
                </a:solidFill>
              </a:rPr>
              <a:t/>
            </a:r>
            <a:br>
              <a:rPr lang="en-US" dirty="0">
                <a:solidFill>
                  <a:srgbClr val="002060"/>
                </a:solidFill>
              </a:rPr>
            </a:br>
            <a:r>
              <a:rPr lang="en-US" dirty="0">
                <a:solidFill>
                  <a:srgbClr val="002060"/>
                </a:solidFill>
              </a:rPr>
              <a:t>What factors influence a decision to implement a workplace wellness program?</a:t>
            </a:r>
            <a:r>
              <a:rPr lang="en-US" dirty="0"/>
              <a:t/>
            </a:r>
            <a:br>
              <a:rPr lang="en-US" dirty="0"/>
            </a:br>
            <a:endParaRPr lang="en-US" dirty="0"/>
          </a:p>
        </p:txBody>
      </p:sp>
      <p:pic>
        <p:nvPicPr>
          <p:cNvPr id="3" name="Picture 2"/>
          <p:cNvPicPr>
            <a:picLocks noChangeAspect="1"/>
          </p:cNvPicPr>
          <p:nvPr/>
        </p:nvPicPr>
        <p:blipFill>
          <a:blip r:embed="rId3" cstate="print"/>
          <a:stretch>
            <a:fillRect/>
          </a:stretch>
        </p:blipFill>
        <p:spPr>
          <a:xfrm>
            <a:off x="9031899" y="5693419"/>
            <a:ext cx="2493480" cy="1012024"/>
          </a:xfrm>
          <a:prstGeom prst="rect">
            <a:avLst/>
          </a:prstGeom>
        </p:spPr>
      </p:pic>
      <p:pic>
        <p:nvPicPr>
          <p:cNvPr id="5" name="Picture 4"/>
          <p:cNvPicPr>
            <a:picLocks noChangeAspect="1"/>
          </p:cNvPicPr>
          <p:nvPr/>
        </p:nvPicPr>
        <p:blipFill>
          <a:blip r:embed="rId4" cstate="print"/>
          <a:stretch>
            <a:fillRect/>
          </a:stretch>
        </p:blipFill>
        <p:spPr>
          <a:xfrm>
            <a:off x="1205345" y="1737361"/>
            <a:ext cx="8867230" cy="4056451"/>
          </a:xfrm>
          <a:prstGeom prst="rect">
            <a:avLst/>
          </a:prstGeom>
        </p:spPr>
      </p:pic>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Health Statistics That Impact The Bottom Line</a:t>
            </a:r>
            <a:r>
              <a:rPr lang="en-US" dirty="0"/>
              <a:t/>
            </a:r>
            <a:br>
              <a:rPr lang="en-US" dirty="0"/>
            </a:br>
            <a:endParaRPr lang="en-US" dirty="0"/>
          </a:p>
        </p:txBody>
      </p:sp>
      <p:sp>
        <p:nvSpPr>
          <p:cNvPr id="3" name="Content Placeholder 2"/>
          <p:cNvSpPr>
            <a:spLocks noGrp="1"/>
          </p:cNvSpPr>
          <p:nvPr>
            <p:ph sz="half" idx="1"/>
          </p:nvPr>
        </p:nvSpPr>
        <p:spPr>
          <a:xfrm>
            <a:off x="1013195" y="1348477"/>
            <a:ext cx="10429703" cy="4372495"/>
          </a:xfrm>
        </p:spPr>
        <p:txBody>
          <a:bodyPr>
            <a:normAutofit fontScale="92500" lnSpcReduction="10000"/>
          </a:bodyPr>
          <a:lstStyle/>
          <a:p>
            <a:endParaRPr lang="en-US" sz="2600" dirty="0">
              <a:solidFill>
                <a:schemeClr val="accent2">
                  <a:lumMod val="75000"/>
                </a:schemeClr>
              </a:solidFill>
            </a:endParaRPr>
          </a:p>
          <a:p>
            <a:r>
              <a:rPr lang="en-US" sz="2600" dirty="0" smtClean="0">
                <a:solidFill>
                  <a:schemeClr val="accent2">
                    <a:lumMod val="75000"/>
                  </a:schemeClr>
                </a:solidFill>
              </a:rPr>
              <a:t>Helping </a:t>
            </a:r>
            <a:r>
              <a:rPr lang="en-US" sz="2600" dirty="0">
                <a:solidFill>
                  <a:schemeClr val="accent2">
                    <a:lumMod val="75000"/>
                  </a:schemeClr>
                </a:solidFill>
              </a:rPr>
              <a:t>employees stay Healthy benefits everyone:</a:t>
            </a:r>
          </a:p>
          <a:p>
            <a:pPr>
              <a:buFont typeface="Wingdings" panose="05000000000000000000" pitchFamily="2" charset="2"/>
              <a:buChar char="v"/>
            </a:pPr>
            <a:r>
              <a:rPr lang="en-US" dirty="0" smtClean="0">
                <a:solidFill>
                  <a:srgbClr val="002060"/>
                </a:solidFill>
              </a:rPr>
              <a:t>  80</a:t>
            </a:r>
            <a:r>
              <a:rPr lang="en-US" dirty="0">
                <a:solidFill>
                  <a:srgbClr val="002060"/>
                </a:solidFill>
              </a:rPr>
              <a:t>% of Americans suffer with at least one chronic illness and 60% suffer with more than one. This costs the average employee 9 sick days missed annually and up to 90 days of decreased production</a:t>
            </a:r>
            <a:r>
              <a:rPr lang="en-US" dirty="0" smtClean="0">
                <a:solidFill>
                  <a:srgbClr val="002060"/>
                </a:solidFill>
              </a:rPr>
              <a:t>. 90 days of decreased production is approximately </a:t>
            </a:r>
            <a:r>
              <a:rPr lang="en-US" u="sng" dirty="0" smtClean="0">
                <a:solidFill>
                  <a:srgbClr val="002060"/>
                </a:solidFill>
              </a:rPr>
              <a:t>38% of the employees work for a year</a:t>
            </a:r>
            <a:r>
              <a:rPr lang="en-US" dirty="0" smtClean="0">
                <a:solidFill>
                  <a:srgbClr val="002060"/>
                </a:solidFill>
              </a:rPr>
              <a:t>!</a:t>
            </a:r>
            <a:endParaRPr lang="en-US" dirty="0">
              <a:solidFill>
                <a:srgbClr val="002060"/>
              </a:solidFill>
            </a:endParaRPr>
          </a:p>
          <a:p>
            <a:pPr>
              <a:buFont typeface="Wingdings" panose="05000000000000000000" pitchFamily="2" charset="2"/>
              <a:buChar char="v"/>
            </a:pPr>
            <a:r>
              <a:rPr lang="en-US" dirty="0" smtClean="0">
                <a:solidFill>
                  <a:srgbClr val="002060"/>
                </a:solidFill>
              </a:rPr>
              <a:t>  Most </a:t>
            </a:r>
            <a:r>
              <a:rPr lang="en-US" dirty="0">
                <a:solidFill>
                  <a:srgbClr val="002060"/>
                </a:solidFill>
              </a:rPr>
              <a:t>Americans begin to treat disease only after obvious symptoms develop which in most disease processes occur in the last 25% of the disease progression.</a:t>
            </a:r>
          </a:p>
          <a:p>
            <a:pPr>
              <a:buFont typeface="Wingdings" panose="05000000000000000000" pitchFamily="2" charset="2"/>
              <a:buChar char="v"/>
            </a:pPr>
            <a:r>
              <a:rPr lang="en-US" dirty="0" smtClean="0">
                <a:solidFill>
                  <a:srgbClr val="002060"/>
                </a:solidFill>
              </a:rPr>
              <a:t>  Doing </a:t>
            </a:r>
            <a:r>
              <a:rPr lang="en-US" dirty="0">
                <a:solidFill>
                  <a:srgbClr val="002060"/>
                </a:solidFill>
              </a:rPr>
              <a:t>screenings to find the markers or indicators of undetected disease process makes it easier and significantly less expensive to effectively treat the disease.</a:t>
            </a:r>
          </a:p>
          <a:p>
            <a:pPr>
              <a:buFont typeface="Wingdings" panose="05000000000000000000" pitchFamily="2" charset="2"/>
              <a:buChar char="v"/>
            </a:pPr>
            <a:r>
              <a:rPr lang="en-US" dirty="0" smtClean="0">
                <a:solidFill>
                  <a:srgbClr val="002060"/>
                </a:solidFill>
              </a:rPr>
              <a:t>  Diseases </a:t>
            </a:r>
            <a:r>
              <a:rPr lang="en-US" dirty="0">
                <a:solidFill>
                  <a:srgbClr val="002060"/>
                </a:solidFill>
              </a:rPr>
              <a:t>detected in the earliest stages are more likely to completely resolve and not result in a chronic illness.</a:t>
            </a:r>
          </a:p>
          <a:p>
            <a:pPr>
              <a:buFont typeface="Wingdings" panose="05000000000000000000" pitchFamily="2" charset="2"/>
              <a:buChar char="v"/>
            </a:pPr>
            <a:r>
              <a:rPr lang="en-US" dirty="0" smtClean="0">
                <a:solidFill>
                  <a:srgbClr val="002060"/>
                </a:solidFill>
              </a:rPr>
              <a:t>  Most </a:t>
            </a:r>
            <a:r>
              <a:rPr lang="en-US" dirty="0">
                <a:solidFill>
                  <a:srgbClr val="002060"/>
                </a:solidFill>
              </a:rPr>
              <a:t>Americans do not seek regular health screenings. The most effective programs for getting personnel screened are the ones </a:t>
            </a:r>
            <a:r>
              <a:rPr lang="en-US" u="sng" dirty="0">
                <a:solidFill>
                  <a:srgbClr val="002060"/>
                </a:solidFill>
              </a:rPr>
              <a:t>provided on-site by employers</a:t>
            </a:r>
            <a:r>
              <a:rPr lang="en-US" dirty="0">
                <a:solidFill>
                  <a:srgbClr val="002060"/>
                </a:solidFill>
              </a:rPr>
              <a:t>.</a:t>
            </a:r>
          </a:p>
          <a:p>
            <a:endParaRPr lang="en-US" dirty="0"/>
          </a:p>
        </p:txBody>
      </p:sp>
      <p:pic>
        <p:nvPicPr>
          <p:cNvPr id="4" name="Picture 3"/>
          <p:cNvPicPr>
            <a:picLocks noChangeAspect="1"/>
          </p:cNvPicPr>
          <p:nvPr/>
        </p:nvPicPr>
        <p:blipFill>
          <a:blip r:embed="rId2" cstate="print"/>
          <a:stretch>
            <a:fillRect/>
          </a:stretch>
        </p:blipFill>
        <p:spPr>
          <a:xfrm>
            <a:off x="9084452" y="5690075"/>
            <a:ext cx="2493480" cy="1012024"/>
          </a:xfrm>
          <a:prstGeom prst="rect">
            <a:avLst/>
          </a:prstGeom>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00" y="588579"/>
            <a:ext cx="10058400" cy="417589"/>
          </a:xfrm>
        </p:spPr>
        <p:txBody>
          <a:bodyPr>
            <a:noAutofit/>
          </a:bodyPr>
          <a:lstStyle/>
          <a:p>
            <a:r>
              <a:rPr lang="en-US" sz="3600" dirty="0" smtClean="0">
                <a:solidFill>
                  <a:srgbClr val="002060"/>
                </a:solidFill>
              </a:rPr>
              <a:t>Prevention vs. Chronic Disease -  Reverse the “Flow</a:t>
            </a:r>
            <a:r>
              <a:rPr lang="en-US" sz="3600" dirty="0" smtClean="0"/>
              <a:t>”</a:t>
            </a:r>
            <a:endParaRPr lang="en-US" sz="3600" dirty="0"/>
          </a:p>
        </p:txBody>
      </p:sp>
      <p:sp>
        <p:nvSpPr>
          <p:cNvPr id="5" name="Rectangle 8"/>
          <p:cNvSpPr>
            <a:spLocks noChangeArrowheads="1"/>
          </p:cNvSpPr>
          <p:nvPr/>
        </p:nvSpPr>
        <p:spPr bwMode="gray">
          <a:xfrm>
            <a:off x="6214464" y="2298917"/>
            <a:ext cx="1919288" cy="542925"/>
          </a:xfrm>
          <a:prstGeom prst="roundRect">
            <a:avLst>
              <a:gd name="adj" fmla="val 16667"/>
            </a:avLst>
          </a:prstGeom>
          <a:solidFill>
            <a:srgbClr val="009900"/>
          </a:solidFill>
          <a:ln w="9525">
            <a:noFill/>
            <a:round/>
            <a:headEnd/>
            <a:tailEnd/>
          </a:ln>
        </p:spPr>
        <p:txBody>
          <a:bodyPr lIns="36000" tIns="36000" rIns="36000" bIns="36000" anchor="ctr"/>
          <a:lstStyle/>
          <a:p>
            <a:pPr algn="ctr" eaLnBrk="1" hangingPunct="1">
              <a:spcBef>
                <a:spcPct val="50000"/>
              </a:spcBef>
            </a:pPr>
            <a:r>
              <a:rPr lang="en-US" sz="1800" dirty="0">
                <a:solidFill>
                  <a:schemeClr val="bg1"/>
                </a:solidFill>
                <a:latin typeface="Calibri" pitchFamily="34" charset="0"/>
              </a:rPr>
              <a:t>Established Disease</a:t>
            </a:r>
          </a:p>
        </p:txBody>
      </p:sp>
      <p:sp>
        <p:nvSpPr>
          <p:cNvPr id="6" name="Rectangle 6"/>
          <p:cNvSpPr>
            <a:spLocks noChangeArrowheads="1"/>
          </p:cNvSpPr>
          <p:nvPr/>
        </p:nvSpPr>
        <p:spPr bwMode="gray">
          <a:xfrm>
            <a:off x="969968" y="2298919"/>
            <a:ext cx="1919287" cy="542925"/>
          </a:xfrm>
          <a:prstGeom prst="roundRect">
            <a:avLst>
              <a:gd name="adj" fmla="val 16667"/>
            </a:avLst>
          </a:prstGeom>
          <a:solidFill>
            <a:srgbClr val="009900"/>
          </a:solidFill>
          <a:ln w="9525">
            <a:noFill/>
            <a:round/>
            <a:headEnd/>
            <a:tailEnd/>
          </a:ln>
        </p:spPr>
        <p:txBody>
          <a:bodyPr lIns="36000" tIns="36000" rIns="36000" bIns="36000" anchor="ctr"/>
          <a:lstStyle/>
          <a:p>
            <a:pPr algn="ctr" eaLnBrk="1" hangingPunct="1">
              <a:spcBef>
                <a:spcPct val="50000"/>
              </a:spcBef>
            </a:pPr>
            <a:r>
              <a:rPr lang="en-US" sz="1800" dirty="0">
                <a:solidFill>
                  <a:schemeClr val="bg1"/>
                </a:solidFill>
                <a:latin typeface="Calibri" pitchFamily="34" charset="0"/>
              </a:rPr>
              <a:t>General Wellness</a:t>
            </a:r>
          </a:p>
        </p:txBody>
      </p:sp>
      <p:sp>
        <p:nvSpPr>
          <p:cNvPr id="7" name="Rectangle 7"/>
          <p:cNvSpPr>
            <a:spLocks noChangeArrowheads="1"/>
          </p:cNvSpPr>
          <p:nvPr/>
        </p:nvSpPr>
        <p:spPr bwMode="gray">
          <a:xfrm>
            <a:off x="3465294" y="2309430"/>
            <a:ext cx="1919287" cy="542925"/>
          </a:xfrm>
          <a:prstGeom prst="roundRect">
            <a:avLst>
              <a:gd name="adj" fmla="val 16667"/>
            </a:avLst>
          </a:prstGeom>
          <a:solidFill>
            <a:srgbClr val="009900"/>
          </a:solidFill>
          <a:ln w="9525">
            <a:noFill/>
            <a:round/>
            <a:headEnd/>
            <a:tailEnd/>
          </a:ln>
        </p:spPr>
        <p:txBody>
          <a:bodyPr lIns="36000" tIns="36000" rIns="36000" bIns="36000" anchor="ctr"/>
          <a:lstStyle/>
          <a:p>
            <a:pPr algn="ctr" eaLnBrk="1" hangingPunct="1">
              <a:spcBef>
                <a:spcPct val="50000"/>
              </a:spcBef>
            </a:pPr>
            <a:r>
              <a:rPr lang="en-US" sz="1800" dirty="0">
                <a:solidFill>
                  <a:schemeClr val="bg1"/>
                </a:solidFill>
                <a:latin typeface="Calibri" pitchFamily="34" charset="0"/>
              </a:rPr>
              <a:t>Presence of Risk Factors for Disease</a:t>
            </a:r>
          </a:p>
        </p:txBody>
      </p:sp>
      <p:grpSp>
        <p:nvGrpSpPr>
          <p:cNvPr id="8" name="Group 10"/>
          <p:cNvGrpSpPr>
            <a:grpSpLocks noChangeAspect="1"/>
          </p:cNvGrpSpPr>
          <p:nvPr/>
        </p:nvGrpSpPr>
        <p:grpSpPr bwMode="auto">
          <a:xfrm>
            <a:off x="6836005" y="3011324"/>
            <a:ext cx="692150" cy="1552575"/>
            <a:chOff x="2513" y="1883"/>
            <a:chExt cx="810" cy="1815"/>
          </a:xfrm>
          <a:solidFill>
            <a:srgbClr val="FF6600"/>
          </a:solidFill>
        </p:grpSpPr>
        <p:sp>
          <p:nvSpPr>
            <p:cNvPr id="9" name="Freeform 11"/>
            <p:cNvSpPr>
              <a:spLocks noChangeAspect="1"/>
            </p:cNvSpPr>
            <p:nvPr/>
          </p:nvSpPr>
          <p:spPr bwMode="gray">
            <a:xfrm>
              <a:off x="2513" y="2254"/>
              <a:ext cx="810" cy="1444"/>
            </a:xfrm>
            <a:custGeom>
              <a:avLst/>
              <a:gdLst>
                <a:gd name="T0" fmla="*/ 658 w 810"/>
                <a:gd name="T1" fmla="*/ 0 h 1444"/>
                <a:gd name="T2" fmla="*/ 609 w 810"/>
                <a:gd name="T3" fmla="*/ 0 h 1444"/>
                <a:gd name="T4" fmla="*/ 225 w 810"/>
                <a:gd name="T5" fmla="*/ 0 h 1444"/>
                <a:gd name="T6" fmla="*/ 146 w 810"/>
                <a:gd name="T7" fmla="*/ 0 h 1444"/>
                <a:gd name="T8" fmla="*/ 91 w 810"/>
                <a:gd name="T9" fmla="*/ 13 h 1444"/>
                <a:gd name="T10" fmla="*/ 43 w 810"/>
                <a:gd name="T11" fmla="*/ 43 h 1444"/>
                <a:gd name="T12" fmla="*/ 12 w 810"/>
                <a:gd name="T13" fmla="*/ 92 h 1444"/>
                <a:gd name="T14" fmla="*/ 0 w 810"/>
                <a:gd name="T15" fmla="*/ 153 h 1444"/>
                <a:gd name="T16" fmla="*/ 0 w 810"/>
                <a:gd name="T17" fmla="*/ 287 h 1444"/>
                <a:gd name="T18" fmla="*/ 0 w 810"/>
                <a:gd name="T19" fmla="*/ 652 h 1444"/>
                <a:gd name="T20" fmla="*/ 12 w 810"/>
                <a:gd name="T21" fmla="*/ 689 h 1444"/>
                <a:gd name="T22" fmla="*/ 55 w 810"/>
                <a:gd name="T23" fmla="*/ 707 h 1444"/>
                <a:gd name="T24" fmla="*/ 122 w 810"/>
                <a:gd name="T25" fmla="*/ 707 h 1444"/>
                <a:gd name="T26" fmla="*/ 152 w 810"/>
                <a:gd name="T27" fmla="*/ 689 h 1444"/>
                <a:gd name="T28" fmla="*/ 158 w 810"/>
                <a:gd name="T29" fmla="*/ 652 h 1444"/>
                <a:gd name="T30" fmla="*/ 201 w 810"/>
                <a:gd name="T31" fmla="*/ 244 h 1444"/>
                <a:gd name="T32" fmla="*/ 201 w 810"/>
                <a:gd name="T33" fmla="*/ 762 h 1444"/>
                <a:gd name="T34" fmla="*/ 201 w 810"/>
                <a:gd name="T35" fmla="*/ 1389 h 1444"/>
                <a:gd name="T36" fmla="*/ 219 w 810"/>
                <a:gd name="T37" fmla="*/ 1432 h 1444"/>
                <a:gd name="T38" fmla="*/ 256 w 810"/>
                <a:gd name="T39" fmla="*/ 1444 h 1444"/>
                <a:gd name="T40" fmla="*/ 323 w 810"/>
                <a:gd name="T41" fmla="*/ 1444 h 1444"/>
                <a:gd name="T42" fmla="*/ 365 w 810"/>
                <a:gd name="T43" fmla="*/ 1432 h 1444"/>
                <a:gd name="T44" fmla="*/ 378 w 810"/>
                <a:gd name="T45" fmla="*/ 1389 h 1444"/>
                <a:gd name="T46" fmla="*/ 420 w 810"/>
                <a:gd name="T47" fmla="*/ 689 h 1444"/>
                <a:gd name="T48" fmla="*/ 420 w 810"/>
                <a:gd name="T49" fmla="*/ 1389 h 1444"/>
                <a:gd name="T50" fmla="*/ 438 w 810"/>
                <a:gd name="T51" fmla="*/ 1432 h 1444"/>
                <a:gd name="T52" fmla="*/ 475 w 810"/>
                <a:gd name="T53" fmla="*/ 1444 h 1444"/>
                <a:gd name="T54" fmla="*/ 542 w 810"/>
                <a:gd name="T55" fmla="*/ 1444 h 1444"/>
                <a:gd name="T56" fmla="*/ 585 w 810"/>
                <a:gd name="T57" fmla="*/ 1432 h 1444"/>
                <a:gd name="T58" fmla="*/ 603 w 810"/>
                <a:gd name="T59" fmla="*/ 1389 h 1444"/>
                <a:gd name="T60" fmla="*/ 603 w 810"/>
                <a:gd name="T61" fmla="*/ 628 h 1444"/>
                <a:gd name="T62" fmla="*/ 639 w 810"/>
                <a:gd name="T63" fmla="*/ 244 h 1444"/>
                <a:gd name="T64" fmla="*/ 639 w 810"/>
                <a:gd name="T65" fmla="*/ 658 h 1444"/>
                <a:gd name="T66" fmla="*/ 645 w 810"/>
                <a:gd name="T67" fmla="*/ 701 h 1444"/>
                <a:gd name="T68" fmla="*/ 676 w 810"/>
                <a:gd name="T69" fmla="*/ 719 h 1444"/>
                <a:gd name="T70" fmla="*/ 749 w 810"/>
                <a:gd name="T71" fmla="*/ 719 h 1444"/>
                <a:gd name="T72" fmla="*/ 792 w 810"/>
                <a:gd name="T73" fmla="*/ 701 h 1444"/>
                <a:gd name="T74" fmla="*/ 810 w 810"/>
                <a:gd name="T75" fmla="*/ 658 h 1444"/>
                <a:gd name="T76" fmla="*/ 810 w 810"/>
                <a:gd name="T77" fmla="*/ 287 h 1444"/>
                <a:gd name="T78" fmla="*/ 810 w 810"/>
                <a:gd name="T79" fmla="*/ 171 h 1444"/>
                <a:gd name="T80" fmla="*/ 792 w 810"/>
                <a:gd name="T81" fmla="*/ 86 h 1444"/>
                <a:gd name="T82" fmla="*/ 743 w 810"/>
                <a:gd name="T83" fmla="*/ 37 h 1444"/>
                <a:gd name="T84" fmla="*/ 688 w 810"/>
                <a:gd name="T85" fmla="*/ 6 h 1444"/>
                <a:gd name="T86" fmla="*/ 658 w 810"/>
                <a:gd name="T87" fmla="*/ 0 h 1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0" h="1444">
                  <a:moveTo>
                    <a:pt x="658" y="0"/>
                  </a:moveTo>
                  <a:lnTo>
                    <a:pt x="658" y="0"/>
                  </a:lnTo>
                  <a:lnTo>
                    <a:pt x="609" y="0"/>
                  </a:lnTo>
                  <a:lnTo>
                    <a:pt x="225" y="0"/>
                  </a:lnTo>
                  <a:lnTo>
                    <a:pt x="146" y="0"/>
                  </a:lnTo>
                  <a:lnTo>
                    <a:pt x="122" y="6"/>
                  </a:lnTo>
                  <a:lnTo>
                    <a:pt x="91" y="13"/>
                  </a:lnTo>
                  <a:lnTo>
                    <a:pt x="67" y="25"/>
                  </a:lnTo>
                  <a:lnTo>
                    <a:pt x="43" y="43"/>
                  </a:lnTo>
                  <a:lnTo>
                    <a:pt x="25" y="67"/>
                  </a:lnTo>
                  <a:lnTo>
                    <a:pt x="12" y="92"/>
                  </a:lnTo>
                  <a:lnTo>
                    <a:pt x="0" y="122"/>
                  </a:lnTo>
                  <a:lnTo>
                    <a:pt x="0" y="153"/>
                  </a:lnTo>
                  <a:lnTo>
                    <a:pt x="0" y="287"/>
                  </a:lnTo>
                  <a:lnTo>
                    <a:pt x="0" y="652"/>
                  </a:lnTo>
                  <a:lnTo>
                    <a:pt x="0" y="676"/>
                  </a:lnTo>
                  <a:lnTo>
                    <a:pt x="12" y="689"/>
                  </a:lnTo>
                  <a:lnTo>
                    <a:pt x="31" y="701"/>
                  </a:lnTo>
                  <a:lnTo>
                    <a:pt x="55" y="707"/>
                  </a:lnTo>
                  <a:lnTo>
                    <a:pt x="122" y="707"/>
                  </a:lnTo>
                  <a:lnTo>
                    <a:pt x="140" y="701"/>
                  </a:lnTo>
                  <a:lnTo>
                    <a:pt x="152" y="689"/>
                  </a:lnTo>
                  <a:lnTo>
                    <a:pt x="158" y="676"/>
                  </a:lnTo>
                  <a:lnTo>
                    <a:pt x="158" y="652"/>
                  </a:lnTo>
                  <a:lnTo>
                    <a:pt x="158" y="244"/>
                  </a:lnTo>
                  <a:lnTo>
                    <a:pt x="201" y="244"/>
                  </a:lnTo>
                  <a:lnTo>
                    <a:pt x="201" y="628"/>
                  </a:lnTo>
                  <a:lnTo>
                    <a:pt x="201" y="762"/>
                  </a:lnTo>
                  <a:lnTo>
                    <a:pt x="201" y="1389"/>
                  </a:lnTo>
                  <a:lnTo>
                    <a:pt x="207" y="1413"/>
                  </a:lnTo>
                  <a:lnTo>
                    <a:pt x="219" y="1432"/>
                  </a:lnTo>
                  <a:lnTo>
                    <a:pt x="238" y="1444"/>
                  </a:lnTo>
                  <a:lnTo>
                    <a:pt x="256" y="1444"/>
                  </a:lnTo>
                  <a:lnTo>
                    <a:pt x="323" y="1444"/>
                  </a:lnTo>
                  <a:lnTo>
                    <a:pt x="347" y="1444"/>
                  </a:lnTo>
                  <a:lnTo>
                    <a:pt x="365" y="1432"/>
                  </a:lnTo>
                  <a:lnTo>
                    <a:pt x="378" y="1413"/>
                  </a:lnTo>
                  <a:lnTo>
                    <a:pt x="378" y="1389"/>
                  </a:lnTo>
                  <a:lnTo>
                    <a:pt x="378" y="689"/>
                  </a:lnTo>
                  <a:lnTo>
                    <a:pt x="420" y="689"/>
                  </a:lnTo>
                  <a:lnTo>
                    <a:pt x="420" y="1389"/>
                  </a:lnTo>
                  <a:lnTo>
                    <a:pt x="426" y="1413"/>
                  </a:lnTo>
                  <a:lnTo>
                    <a:pt x="438" y="1432"/>
                  </a:lnTo>
                  <a:lnTo>
                    <a:pt x="457" y="1444"/>
                  </a:lnTo>
                  <a:lnTo>
                    <a:pt x="475" y="1444"/>
                  </a:lnTo>
                  <a:lnTo>
                    <a:pt x="542" y="1444"/>
                  </a:lnTo>
                  <a:lnTo>
                    <a:pt x="566" y="1444"/>
                  </a:lnTo>
                  <a:lnTo>
                    <a:pt x="585" y="1432"/>
                  </a:lnTo>
                  <a:lnTo>
                    <a:pt x="597" y="1413"/>
                  </a:lnTo>
                  <a:lnTo>
                    <a:pt x="603" y="1389"/>
                  </a:lnTo>
                  <a:lnTo>
                    <a:pt x="603" y="762"/>
                  </a:lnTo>
                  <a:lnTo>
                    <a:pt x="603" y="628"/>
                  </a:lnTo>
                  <a:lnTo>
                    <a:pt x="603" y="244"/>
                  </a:lnTo>
                  <a:lnTo>
                    <a:pt x="639" y="244"/>
                  </a:lnTo>
                  <a:lnTo>
                    <a:pt x="639" y="658"/>
                  </a:lnTo>
                  <a:lnTo>
                    <a:pt x="639" y="682"/>
                  </a:lnTo>
                  <a:lnTo>
                    <a:pt x="645" y="701"/>
                  </a:lnTo>
                  <a:lnTo>
                    <a:pt x="658" y="713"/>
                  </a:lnTo>
                  <a:lnTo>
                    <a:pt x="676" y="719"/>
                  </a:lnTo>
                  <a:lnTo>
                    <a:pt x="749" y="719"/>
                  </a:lnTo>
                  <a:lnTo>
                    <a:pt x="773" y="713"/>
                  </a:lnTo>
                  <a:lnTo>
                    <a:pt x="792" y="701"/>
                  </a:lnTo>
                  <a:lnTo>
                    <a:pt x="804" y="682"/>
                  </a:lnTo>
                  <a:lnTo>
                    <a:pt x="810" y="658"/>
                  </a:lnTo>
                  <a:lnTo>
                    <a:pt x="810" y="287"/>
                  </a:lnTo>
                  <a:lnTo>
                    <a:pt x="810" y="171"/>
                  </a:lnTo>
                  <a:lnTo>
                    <a:pt x="804" y="122"/>
                  </a:lnTo>
                  <a:lnTo>
                    <a:pt x="792" y="86"/>
                  </a:lnTo>
                  <a:lnTo>
                    <a:pt x="767" y="55"/>
                  </a:lnTo>
                  <a:lnTo>
                    <a:pt x="743" y="37"/>
                  </a:lnTo>
                  <a:lnTo>
                    <a:pt x="712" y="19"/>
                  </a:lnTo>
                  <a:lnTo>
                    <a:pt x="688" y="6"/>
                  </a:lnTo>
                  <a:lnTo>
                    <a:pt x="658" y="0"/>
                  </a:lnTo>
                  <a:close/>
                </a:path>
              </a:pathLst>
            </a:custGeom>
            <a:grpFill/>
            <a:ln w="19050" cmpd="sng">
              <a:noFill/>
              <a:prstDash val="solid"/>
              <a:round/>
              <a:headEnd/>
              <a:tailEnd/>
            </a:ln>
          </p:spPr>
          <p:txBody>
            <a:bodyPr/>
            <a:lstStyle/>
            <a:p>
              <a:pPr eaLnBrk="1" fontAlgn="auto" hangingPunct="1">
                <a:spcBef>
                  <a:spcPts val="0"/>
                </a:spcBef>
                <a:spcAft>
                  <a:spcPts val="0"/>
                </a:spcAft>
                <a:defRPr/>
              </a:pPr>
              <a:endParaRPr lang="en-US" sz="1800">
                <a:latin typeface="+mn-lt"/>
                <a:ea typeface="+mn-ea"/>
              </a:endParaRPr>
            </a:p>
          </p:txBody>
        </p:sp>
        <p:sp>
          <p:nvSpPr>
            <p:cNvPr id="10" name="Oval 12"/>
            <p:cNvSpPr>
              <a:spLocks noChangeAspect="1" noChangeArrowheads="1"/>
            </p:cNvSpPr>
            <p:nvPr/>
          </p:nvSpPr>
          <p:spPr bwMode="gray">
            <a:xfrm>
              <a:off x="2760" y="1883"/>
              <a:ext cx="316" cy="314"/>
            </a:xfrm>
            <a:prstGeom prst="ellipse">
              <a:avLst/>
            </a:prstGeom>
            <a:grpFill/>
            <a:ln w="19050" algn="ctr">
              <a:noFill/>
              <a:round/>
              <a:headEnd/>
              <a:tailEnd/>
            </a:ln>
            <a:effectLst/>
            <a:extLst/>
          </p:spPr>
          <p:txBody>
            <a:bodyPr/>
            <a:lstStyle/>
            <a:p>
              <a:pPr eaLnBrk="1" fontAlgn="auto" hangingPunct="1">
                <a:spcBef>
                  <a:spcPts val="0"/>
                </a:spcBef>
                <a:spcAft>
                  <a:spcPts val="0"/>
                </a:spcAft>
                <a:defRPr/>
              </a:pPr>
              <a:endParaRPr lang="en-US" sz="1800">
                <a:latin typeface="+mn-lt"/>
                <a:ea typeface="+mn-ea"/>
              </a:endParaRPr>
            </a:p>
          </p:txBody>
        </p:sp>
      </p:grpSp>
      <p:grpSp>
        <p:nvGrpSpPr>
          <p:cNvPr id="14" name="Group 18"/>
          <p:cNvGrpSpPr>
            <a:grpSpLocks noChangeAspect="1"/>
          </p:cNvGrpSpPr>
          <p:nvPr/>
        </p:nvGrpSpPr>
        <p:grpSpPr bwMode="auto">
          <a:xfrm>
            <a:off x="1573020" y="3058292"/>
            <a:ext cx="692150" cy="1552575"/>
            <a:chOff x="2513" y="1883"/>
            <a:chExt cx="810" cy="1815"/>
          </a:xfrm>
          <a:solidFill>
            <a:srgbClr val="009900"/>
          </a:solidFill>
        </p:grpSpPr>
        <p:sp>
          <p:nvSpPr>
            <p:cNvPr id="15" name="Freeform 19"/>
            <p:cNvSpPr>
              <a:spLocks noChangeAspect="1"/>
            </p:cNvSpPr>
            <p:nvPr/>
          </p:nvSpPr>
          <p:spPr bwMode="gray">
            <a:xfrm>
              <a:off x="2513" y="2254"/>
              <a:ext cx="810" cy="1444"/>
            </a:xfrm>
            <a:custGeom>
              <a:avLst/>
              <a:gdLst>
                <a:gd name="T0" fmla="*/ 658 w 810"/>
                <a:gd name="T1" fmla="*/ 0 h 1444"/>
                <a:gd name="T2" fmla="*/ 609 w 810"/>
                <a:gd name="T3" fmla="*/ 0 h 1444"/>
                <a:gd name="T4" fmla="*/ 225 w 810"/>
                <a:gd name="T5" fmla="*/ 0 h 1444"/>
                <a:gd name="T6" fmla="*/ 146 w 810"/>
                <a:gd name="T7" fmla="*/ 0 h 1444"/>
                <a:gd name="T8" fmla="*/ 91 w 810"/>
                <a:gd name="T9" fmla="*/ 13 h 1444"/>
                <a:gd name="T10" fmla="*/ 43 w 810"/>
                <a:gd name="T11" fmla="*/ 43 h 1444"/>
                <a:gd name="T12" fmla="*/ 12 w 810"/>
                <a:gd name="T13" fmla="*/ 92 h 1444"/>
                <a:gd name="T14" fmla="*/ 0 w 810"/>
                <a:gd name="T15" fmla="*/ 153 h 1444"/>
                <a:gd name="T16" fmla="*/ 0 w 810"/>
                <a:gd name="T17" fmla="*/ 287 h 1444"/>
                <a:gd name="T18" fmla="*/ 0 w 810"/>
                <a:gd name="T19" fmla="*/ 652 h 1444"/>
                <a:gd name="T20" fmla="*/ 12 w 810"/>
                <a:gd name="T21" fmla="*/ 689 h 1444"/>
                <a:gd name="T22" fmla="*/ 55 w 810"/>
                <a:gd name="T23" fmla="*/ 707 h 1444"/>
                <a:gd name="T24" fmla="*/ 122 w 810"/>
                <a:gd name="T25" fmla="*/ 707 h 1444"/>
                <a:gd name="T26" fmla="*/ 152 w 810"/>
                <a:gd name="T27" fmla="*/ 689 h 1444"/>
                <a:gd name="T28" fmla="*/ 158 w 810"/>
                <a:gd name="T29" fmla="*/ 652 h 1444"/>
                <a:gd name="T30" fmla="*/ 201 w 810"/>
                <a:gd name="T31" fmla="*/ 244 h 1444"/>
                <a:gd name="T32" fmla="*/ 201 w 810"/>
                <a:gd name="T33" fmla="*/ 762 h 1444"/>
                <a:gd name="T34" fmla="*/ 201 w 810"/>
                <a:gd name="T35" fmla="*/ 1389 h 1444"/>
                <a:gd name="T36" fmla="*/ 219 w 810"/>
                <a:gd name="T37" fmla="*/ 1432 h 1444"/>
                <a:gd name="T38" fmla="*/ 256 w 810"/>
                <a:gd name="T39" fmla="*/ 1444 h 1444"/>
                <a:gd name="T40" fmla="*/ 323 w 810"/>
                <a:gd name="T41" fmla="*/ 1444 h 1444"/>
                <a:gd name="T42" fmla="*/ 365 w 810"/>
                <a:gd name="T43" fmla="*/ 1432 h 1444"/>
                <a:gd name="T44" fmla="*/ 378 w 810"/>
                <a:gd name="T45" fmla="*/ 1389 h 1444"/>
                <a:gd name="T46" fmla="*/ 420 w 810"/>
                <a:gd name="T47" fmla="*/ 689 h 1444"/>
                <a:gd name="T48" fmla="*/ 420 w 810"/>
                <a:gd name="T49" fmla="*/ 1389 h 1444"/>
                <a:gd name="T50" fmla="*/ 438 w 810"/>
                <a:gd name="T51" fmla="*/ 1432 h 1444"/>
                <a:gd name="T52" fmla="*/ 475 w 810"/>
                <a:gd name="T53" fmla="*/ 1444 h 1444"/>
                <a:gd name="T54" fmla="*/ 542 w 810"/>
                <a:gd name="T55" fmla="*/ 1444 h 1444"/>
                <a:gd name="T56" fmla="*/ 585 w 810"/>
                <a:gd name="T57" fmla="*/ 1432 h 1444"/>
                <a:gd name="T58" fmla="*/ 603 w 810"/>
                <a:gd name="T59" fmla="*/ 1389 h 1444"/>
                <a:gd name="T60" fmla="*/ 603 w 810"/>
                <a:gd name="T61" fmla="*/ 628 h 1444"/>
                <a:gd name="T62" fmla="*/ 639 w 810"/>
                <a:gd name="T63" fmla="*/ 244 h 1444"/>
                <a:gd name="T64" fmla="*/ 639 w 810"/>
                <a:gd name="T65" fmla="*/ 658 h 1444"/>
                <a:gd name="T66" fmla="*/ 645 w 810"/>
                <a:gd name="T67" fmla="*/ 701 h 1444"/>
                <a:gd name="T68" fmla="*/ 676 w 810"/>
                <a:gd name="T69" fmla="*/ 719 h 1444"/>
                <a:gd name="T70" fmla="*/ 749 w 810"/>
                <a:gd name="T71" fmla="*/ 719 h 1444"/>
                <a:gd name="T72" fmla="*/ 792 w 810"/>
                <a:gd name="T73" fmla="*/ 701 h 1444"/>
                <a:gd name="T74" fmla="*/ 810 w 810"/>
                <a:gd name="T75" fmla="*/ 658 h 1444"/>
                <a:gd name="T76" fmla="*/ 810 w 810"/>
                <a:gd name="T77" fmla="*/ 287 h 1444"/>
                <a:gd name="T78" fmla="*/ 810 w 810"/>
                <a:gd name="T79" fmla="*/ 171 h 1444"/>
                <a:gd name="T80" fmla="*/ 792 w 810"/>
                <a:gd name="T81" fmla="*/ 86 h 1444"/>
                <a:gd name="T82" fmla="*/ 743 w 810"/>
                <a:gd name="T83" fmla="*/ 37 h 1444"/>
                <a:gd name="T84" fmla="*/ 688 w 810"/>
                <a:gd name="T85" fmla="*/ 6 h 1444"/>
                <a:gd name="T86" fmla="*/ 658 w 810"/>
                <a:gd name="T87" fmla="*/ 0 h 1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0" h="1444">
                  <a:moveTo>
                    <a:pt x="658" y="0"/>
                  </a:moveTo>
                  <a:lnTo>
                    <a:pt x="658" y="0"/>
                  </a:lnTo>
                  <a:lnTo>
                    <a:pt x="609" y="0"/>
                  </a:lnTo>
                  <a:lnTo>
                    <a:pt x="225" y="0"/>
                  </a:lnTo>
                  <a:lnTo>
                    <a:pt x="146" y="0"/>
                  </a:lnTo>
                  <a:lnTo>
                    <a:pt x="122" y="6"/>
                  </a:lnTo>
                  <a:lnTo>
                    <a:pt x="91" y="13"/>
                  </a:lnTo>
                  <a:lnTo>
                    <a:pt x="67" y="25"/>
                  </a:lnTo>
                  <a:lnTo>
                    <a:pt x="43" y="43"/>
                  </a:lnTo>
                  <a:lnTo>
                    <a:pt x="25" y="67"/>
                  </a:lnTo>
                  <a:lnTo>
                    <a:pt x="12" y="92"/>
                  </a:lnTo>
                  <a:lnTo>
                    <a:pt x="0" y="122"/>
                  </a:lnTo>
                  <a:lnTo>
                    <a:pt x="0" y="153"/>
                  </a:lnTo>
                  <a:lnTo>
                    <a:pt x="0" y="287"/>
                  </a:lnTo>
                  <a:lnTo>
                    <a:pt x="0" y="652"/>
                  </a:lnTo>
                  <a:lnTo>
                    <a:pt x="0" y="676"/>
                  </a:lnTo>
                  <a:lnTo>
                    <a:pt x="12" y="689"/>
                  </a:lnTo>
                  <a:lnTo>
                    <a:pt x="31" y="701"/>
                  </a:lnTo>
                  <a:lnTo>
                    <a:pt x="55" y="707"/>
                  </a:lnTo>
                  <a:lnTo>
                    <a:pt x="122" y="707"/>
                  </a:lnTo>
                  <a:lnTo>
                    <a:pt x="140" y="701"/>
                  </a:lnTo>
                  <a:lnTo>
                    <a:pt x="152" y="689"/>
                  </a:lnTo>
                  <a:lnTo>
                    <a:pt x="158" y="676"/>
                  </a:lnTo>
                  <a:lnTo>
                    <a:pt x="158" y="652"/>
                  </a:lnTo>
                  <a:lnTo>
                    <a:pt x="158" y="244"/>
                  </a:lnTo>
                  <a:lnTo>
                    <a:pt x="201" y="244"/>
                  </a:lnTo>
                  <a:lnTo>
                    <a:pt x="201" y="628"/>
                  </a:lnTo>
                  <a:lnTo>
                    <a:pt x="201" y="762"/>
                  </a:lnTo>
                  <a:lnTo>
                    <a:pt x="201" y="1389"/>
                  </a:lnTo>
                  <a:lnTo>
                    <a:pt x="207" y="1413"/>
                  </a:lnTo>
                  <a:lnTo>
                    <a:pt x="219" y="1432"/>
                  </a:lnTo>
                  <a:lnTo>
                    <a:pt x="238" y="1444"/>
                  </a:lnTo>
                  <a:lnTo>
                    <a:pt x="256" y="1444"/>
                  </a:lnTo>
                  <a:lnTo>
                    <a:pt x="323" y="1444"/>
                  </a:lnTo>
                  <a:lnTo>
                    <a:pt x="347" y="1444"/>
                  </a:lnTo>
                  <a:lnTo>
                    <a:pt x="365" y="1432"/>
                  </a:lnTo>
                  <a:lnTo>
                    <a:pt x="378" y="1413"/>
                  </a:lnTo>
                  <a:lnTo>
                    <a:pt x="378" y="1389"/>
                  </a:lnTo>
                  <a:lnTo>
                    <a:pt x="378" y="689"/>
                  </a:lnTo>
                  <a:lnTo>
                    <a:pt x="420" y="689"/>
                  </a:lnTo>
                  <a:lnTo>
                    <a:pt x="420" y="1389"/>
                  </a:lnTo>
                  <a:lnTo>
                    <a:pt x="426" y="1413"/>
                  </a:lnTo>
                  <a:lnTo>
                    <a:pt x="438" y="1432"/>
                  </a:lnTo>
                  <a:lnTo>
                    <a:pt x="457" y="1444"/>
                  </a:lnTo>
                  <a:lnTo>
                    <a:pt x="475" y="1444"/>
                  </a:lnTo>
                  <a:lnTo>
                    <a:pt x="542" y="1444"/>
                  </a:lnTo>
                  <a:lnTo>
                    <a:pt x="566" y="1444"/>
                  </a:lnTo>
                  <a:lnTo>
                    <a:pt x="585" y="1432"/>
                  </a:lnTo>
                  <a:lnTo>
                    <a:pt x="597" y="1413"/>
                  </a:lnTo>
                  <a:lnTo>
                    <a:pt x="603" y="1389"/>
                  </a:lnTo>
                  <a:lnTo>
                    <a:pt x="603" y="762"/>
                  </a:lnTo>
                  <a:lnTo>
                    <a:pt x="603" y="628"/>
                  </a:lnTo>
                  <a:lnTo>
                    <a:pt x="603" y="244"/>
                  </a:lnTo>
                  <a:lnTo>
                    <a:pt x="639" y="244"/>
                  </a:lnTo>
                  <a:lnTo>
                    <a:pt x="639" y="658"/>
                  </a:lnTo>
                  <a:lnTo>
                    <a:pt x="639" y="682"/>
                  </a:lnTo>
                  <a:lnTo>
                    <a:pt x="645" y="701"/>
                  </a:lnTo>
                  <a:lnTo>
                    <a:pt x="658" y="713"/>
                  </a:lnTo>
                  <a:lnTo>
                    <a:pt x="676" y="719"/>
                  </a:lnTo>
                  <a:lnTo>
                    <a:pt x="749" y="719"/>
                  </a:lnTo>
                  <a:lnTo>
                    <a:pt x="773" y="713"/>
                  </a:lnTo>
                  <a:lnTo>
                    <a:pt x="792" y="701"/>
                  </a:lnTo>
                  <a:lnTo>
                    <a:pt x="804" y="682"/>
                  </a:lnTo>
                  <a:lnTo>
                    <a:pt x="810" y="658"/>
                  </a:lnTo>
                  <a:lnTo>
                    <a:pt x="810" y="287"/>
                  </a:lnTo>
                  <a:lnTo>
                    <a:pt x="810" y="171"/>
                  </a:lnTo>
                  <a:lnTo>
                    <a:pt x="804" y="122"/>
                  </a:lnTo>
                  <a:lnTo>
                    <a:pt x="792" y="86"/>
                  </a:lnTo>
                  <a:lnTo>
                    <a:pt x="767" y="55"/>
                  </a:lnTo>
                  <a:lnTo>
                    <a:pt x="743" y="37"/>
                  </a:lnTo>
                  <a:lnTo>
                    <a:pt x="712" y="19"/>
                  </a:lnTo>
                  <a:lnTo>
                    <a:pt x="688" y="6"/>
                  </a:lnTo>
                  <a:lnTo>
                    <a:pt x="658" y="0"/>
                  </a:lnTo>
                  <a:close/>
                </a:path>
              </a:pathLst>
            </a:custGeom>
            <a:grpFill/>
            <a:ln w="19050" cmpd="sng">
              <a:noFill/>
              <a:prstDash val="solid"/>
              <a:round/>
              <a:headEnd/>
              <a:tailEnd/>
            </a:ln>
          </p:spPr>
          <p:txBody>
            <a:bodyPr/>
            <a:lstStyle/>
            <a:p>
              <a:pPr eaLnBrk="1" fontAlgn="auto" hangingPunct="1">
                <a:spcBef>
                  <a:spcPts val="0"/>
                </a:spcBef>
                <a:spcAft>
                  <a:spcPts val="0"/>
                </a:spcAft>
                <a:defRPr/>
              </a:pPr>
              <a:endParaRPr lang="en-US" sz="1800">
                <a:latin typeface="+mn-lt"/>
                <a:ea typeface="+mn-ea"/>
              </a:endParaRPr>
            </a:p>
          </p:txBody>
        </p:sp>
        <p:sp>
          <p:nvSpPr>
            <p:cNvPr id="16" name="Oval 20"/>
            <p:cNvSpPr>
              <a:spLocks noChangeAspect="1" noChangeArrowheads="1"/>
            </p:cNvSpPr>
            <p:nvPr/>
          </p:nvSpPr>
          <p:spPr bwMode="gray">
            <a:xfrm>
              <a:off x="2760" y="1883"/>
              <a:ext cx="316" cy="314"/>
            </a:xfrm>
            <a:prstGeom prst="ellipse">
              <a:avLst/>
            </a:prstGeom>
            <a:grpFill/>
            <a:ln w="19050" algn="ctr">
              <a:noFill/>
              <a:round/>
              <a:headEnd/>
              <a:tailEnd/>
            </a:ln>
            <a:effectLst/>
            <a:extLst/>
          </p:spPr>
          <p:txBody>
            <a:bodyPr/>
            <a:lstStyle/>
            <a:p>
              <a:pPr eaLnBrk="1" fontAlgn="auto" hangingPunct="1">
                <a:spcBef>
                  <a:spcPts val="0"/>
                </a:spcBef>
                <a:spcAft>
                  <a:spcPts val="0"/>
                </a:spcAft>
                <a:defRPr/>
              </a:pPr>
              <a:endParaRPr lang="en-US" sz="1800">
                <a:latin typeface="+mn-lt"/>
                <a:ea typeface="+mn-ea"/>
              </a:endParaRPr>
            </a:p>
          </p:txBody>
        </p:sp>
      </p:grpSp>
      <p:grpSp>
        <p:nvGrpSpPr>
          <p:cNvPr id="17" name="Group 22"/>
          <p:cNvGrpSpPr>
            <a:grpSpLocks noChangeAspect="1"/>
          </p:cNvGrpSpPr>
          <p:nvPr/>
        </p:nvGrpSpPr>
        <p:grpSpPr bwMode="auto">
          <a:xfrm>
            <a:off x="4071662" y="3063875"/>
            <a:ext cx="692150" cy="1552575"/>
            <a:chOff x="2513" y="1883"/>
            <a:chExt cx="810" cy="1815"/>
          </a:xfrm>
          <a:solidFill>
            <a:srgbClr val="FFC000"/>
          </a:solidFill>
        </p:grpSpPr>
        <p:sp>
          <p:nvSpPr>
            <p:cNvPr id="18" name="Freeform 23"/>
            <p:cNvSpPr>
              <a:spLocks noChangeAspect="1"/>
            </p:cNvSpPr>
            <p:nvPr/>
          </p:nvSpPr>
          <p:spPr bwMode="gray">
            <a:xfrm>
              <a:off x="2513" y="2254"/>
              <a:ext cx="810" cy="1444"/>
            </a:xfrm>
            <a:custGeom>
              <a:avLst/>
              <a:gdLst>
                <a:gd name="T0" fmla="*/ 658 w 810"/>
                <a:gd name="T1" fmla="*/ 0 h 1444"/>
                <a:gd name="T2" fmla="*/ 609 w 810"/>
                <a:gd name="T3" fmla="*/ 0 h 1444"/>
                <a:gd name="T4" fmla="*/ 225 w 810"/>
                <a:gd name="T5" fmla="*/ 0 h 1444"/>
                <a:gd name="T6" fmla="*/ 146 w 810"/>
                <a:gd name="T7" fmla="*/ 0 h 1444"/>
                <a:gd name="T8" fmla="*/ 91 w 810"/>
                <a:gd name="T9" fmla="*/ 13 h 1444"/>
                <a:gd name="T10" fmla="*/ 43 w 810"/>
                <a:gd name="T11" fmla="*/ 43 h 1444"/>
                <a:gd name="T12" fmla="*/ 12 w 810"/>
                <a:gd name="T13" fmla="*/ 92 h 1444"/>
                <a:gd name="T14" fmla="*/ 0 w 810"/>
                <a:gd name="T15" fmla="*/ 153 h 1444"/>
                <a:gd name="T16" fmla="*/ 0 w 810"/>
                <a:gd name="T17" fmla="*/ 287 h 1444"/>
                <a:gd name="T18" fmla="*/ 0 w 810"/>
                <a:gd name="T19" fmla="*/ 652 h 1444"/>
                <a:gd name="T20" fmla="*/ 12 w 810"/>
                <a:gd name="T21" fmla="*/ 689 h 1444"/>
                <a:gd name="T22" fmla="*/ 55 w 810"/>
                <a:gd name="T23" fmla="*/ 707 h 1444"/>
                <a:gd name="T24" fmla="*/ 122 w 810"/>
                <a:gd name="T25" fmla="*/ 707 h 1444"/>
                <a:gd name="T26" fmla="*/ 152 w 810"/>
                <a:gd name="T27" fmla="*/ 689 h 1444"/>
                <a:gd name="T28" fmla="*/ 158 w 810"/>
                <a:gd name="T29" fmla="*/ 652 h 1444"/>
                <a:gd name="T30" fmla="*/ 201 w 810"/>
                <a:gd name="T31" fmla="*/ 244 h 1444"/>
                <a:gd name="T32" fmla="*/ 201 w 810"/>
                <a:gd name="T33" fmla="*/ 762 h 1444"/>
                <a:gd name="T34" fmla="*/ 201 w 810"/>
                <a:gd name="T35" fmla="*/ 1389 h 1444"/>
                <a:gd name="T36" fmla="*/ 219 w 810"/>
                <a:gd name="T37" fmla="*/ 1432 h 1444"/>
                <a:gd name="T38" fmla="*/ 256 w 810"/>
                <a:gd name="T39" fmla="*/ 1444 h 1444"/>
                <a:gd name="T40" fmla="*/ 323 w 810"/>
                <a:gd name="T41" fmla="*/ 1444 h 1444"/>
                <a:gd name="T42" fmla="*/ 365 w 810"/>
                <a:gd name="T43" fmla="*/ 1432 h 1444"/>
                <a:gd name="T44" fmla="*/ 378 w 810"/>
                <a:gd name="T45" fmla="*/ 1389 h 1444"/>
                <a:gd name="T46" fmla="*/ 420 w 810"/>
                <a:gd name="T47" fmla="*/ 689 h 1444"/>
                <a:gd name="T48" fmla="*/ 420 w 810"/>
                <a:gd name="T49" fmla="*/ 1389 h 1444"/>
                <a:gd name="T50" fmla="*/ 438 w 810"/>
                <a:gd name="T51" fmla="*/ 1432 h 1444"/>
                <a:gd name="T52" fmla="*/ 475 w 810"/>
                <a:gd name="T53" fmla="*/ 1444 h 1444"/>
                <a:gd name="T54" fmla="*/ 542 w 810"/>
                <a:gd name="T55" fmla="*/ 1444 h 1444"/>
                <a:gd name="T56" fmla="*/ 585 w 810"/>
                <a:gd name="T57" fmla="*/ 1432 h 1444"/>
                <a:gd name="T58" fmla="*/ 603 w 810"/>
                <a:gd name="T59" fmla="*/ 1389 h 1444"/>
                <a:gd name="T60" fmla="*/ 603 w 810"/>
                <a:gd name="T61" fmla="*/ 628 h 1444"/>
                <a:gd name="T62" fmla="*/ 639 w 810"/>
                <a:gd name="T63" fmla="*/ 244 h 1444"/>
                <a:gd name="T64" fmla="*/ 639 w 810"/>
                <a:gd name="T65" fmla="*/ 658 h 1444"/>
                <a:gd name="T66" fmla="*/ 645 w 810"/>
                <a:gd name="T67" fmla="*/ 701 h 1444"/>
                <a:gd name="T68" fmla="*/ 676 w 810"/>
                <a:gd name="T69" fmla="*/ 719 h 1444"/>
                <a:gd name="T70" fmla="*/ 749 w 810"/>
                <a:gd name="T71" fmla="*/ 719 h 1444"/>
                <a:gd name="T72" fmla="*/ 792 w 810"/>
                <a:gd name="T73" fmla="*/ 701 h 1444"/>
                <a:gd name="T74" fmla="*/ 810 w 810"/>
                <a:gd name="T75" fmla="*/ 658 h 1444"/>
                <a:gd name="T76" fmla="*/ 810 w 810"/>
                <a:gd name="T77" fmla="*/ 287 h 1444"/>
                <a:gd name="T78" fmla="*/ 810 w 810"/>
                <a:gd name="T79" fmla="*/ 171 h 1444"/>
                <a:gd name="T80" fmla="*/ 792 w 810"/>
                <a:gd name="T81" fmla="*/ 86 h 1444"/>
                <a:gd name="T82" fmla="*/ 743 w 810"/>
                <a:gd name="T83" fmla="*/ 37 h 1444"/>
                <a:gd name="T84" fmla="*/ 688 w 810"/>
                <a:gd name="T85" fmla="*/ 6 h 1444"/>
                <a:gd name="T86" fmla="*/ 658 w 810"/>
                <a:gd name="T87" fmla="*/ 0 h 1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0" h="1444">
                  <a:moveTo>
                    <a:pt x="658" y="0"/>
                  </a:moveTo>
                  <a:lnTo>
                    <a:pt x="658" y="0"/>
                  </a:lnTo>
                  <a:lnTo>
                    <a:pt x="609" y="0"/>
                  </a:lnTo>
                  <a:lnTo>
                    <a:pt x="225" y="0"/>
                  </a:lnTo>
                  <a:lnTo>
                    <a:pt x="146" y="0"/>
                  </a:lnTo>
                  <a:lnTo>
                    <a:pt x="122" y="6"/>
                  </a:lnTo>
                  <a:lnTo>
                    <a:pt x="91" y="13"/>
                  </a:lnTo>
                  <a:lnTo>
                    <a:pt x="67" y="25"/>
                  </a:lnTo>
                  <a:lnTo>
                    <a:pt x="43" y="43"/>
                  </a:lnTo>
                  <a:lnTo>
                    <a:pt x="25" y="67"/>
                  </a:lnTo>
                  <a:lnTo>
                    <a:pt x="12" y="92"/>
                  </a:lnTo>
                  <a:lnTo>
                    <a:pt x="0" y="122"/>
                  </a:lnTo>
                  <a:lnTo>
                    <a:pt x="0" y="153"/>
                  </a:lnTo>
                  <a:lnTo>
                    <a:pt x="0" y="287"/>
                  </a:lnTo>
                  <a:lnTo>
                    <a:pt x="0" y="652"/>
                  </a:lnTo>
                  <a:lnTo>
                    <a:pt x="0" y="676"/>
                  </a:lnTo>
                  <a:lnTo>
                    <a:pt x="12" y="689"/>
                  </a:lnTo>
                  <a:lnTo>
                    <a:pt x="31" y="701"/>
                  </a:lnTo>
                  <a:lnTo>
                    <a:pt x="55" y="707"/>
                  </a:lnTo>
                  <a:lnTo>
                    <a:pt x="122" y="707"/>
                  </a:lnTo>
                  <a:lnTo>
                    <a:pt x="140" y="701"/>
                  </a:lnTo>
                  <a:lnTo>
                    <a:pt x="152" y="689"/>
                  </a:lnTo>
                  <a:lnTo>
                    <a:pt x="158" y="676"/>
                  </a:lnTo>
                  <a:lnTo>
                    <a:pt x="158" y="652"/>
                  </a:lnTo>
                  <a:lnTo>
                    <a:pt x="158" y="244"/>
                  </a:lnTo>
                  <a:lnTo>
                    <a:pt x="201" y="244"/>
                  </a:lnTo>
                  <a:lnTo>
                    <a:pt x="201" y="628"/>
                  </a:lnTo>
                  <a:lnTo>
                    <a:pt x="201" y="762"/>
                  </a:lnTo>
                  <a:lnTo>
                    <a:pt x="201" y="1389"/>
                  </a:lnTo>
                  <a:lnTo>
                    <a:pt x="207" y="1413"/>
                  </a:lnTo>
                  <a:lnTo>
                    <a:pt x="219" y="1432"/>
                  </a:lnTo>
                  <a:lnTo>
                    <a:pt x="238" y="1444"/>
                  </a:lnTo>
                  <a:lnTo>
                    <a:pt x="256" y="1444"/>
                  </a:lnTo>
                  <a:lnTo>
                    <a:pt x="323" y="1444"/>
                  </a:lnTo>
                  <a:lnTo>
                    <a:pt x="347" y="1444"/>
                  </a:lnTo>
                  <a:lnTo>
                    <a:pt x="365" y="1432"/>
                  </a:lnTo>
                  <a:lnTo>
                    <a:pt x="378" y="1413"/>
                  </a:lnTo>
                  <a:lnTo>
                    <a:pt x="378" y="1389"/>
                  </a:lnTo>
                  <a:lnTo>
                    <a:pt x="378" y="689"/>
                  </a:lnTo>
                  <a:lnTo>
                    <a:pt x="420" y="689"/>
                  </a:lnTo>
                  <a:lnTo>
                    <a:pt x="420" y="1389"/>
                  </a:lnTo>
                  <a:lnTo>
                    <a:pt x="426" y="1413"/>
                  </a:lnTo>
                  <a:lnTo>
                    <a:pt x="438" y="1432"/>
                  </a:lnTo>
                  <a:lnTo>
                    <a:pt x="457" y="1444"/>
                  </a:lnTo>
                  <a:lnTo>
                    <a:pt x="475" y="1444"/>
                  </a:lnTo>
                  <a:lnTo>
                    <a:pt x="542" y="1444"/>
                  </a:lnTo>
                  <a:lnTo>
                    <a:pt x="566" y="1444"/>
                  </a:lnTo>
                  <a:lnTo>
                    <a:pt x="585" y="1432"/>
                  </a:lnTo>
                  <a:lnTo>
                    <a:pt x="597" y="1413"/>
                  </a:lnTo>
                  <a:lnTo>
                    <a:pt x="603" y="1389"/>
                  </a:lnTo>
                  <a:lnTo>
                    <a:pt x="603" y="762"/>
                  </a:lnTo>
                  <a:lnTo>
                    <a:pt x="603" y="628"/>
                  </a:lnTo>
                  <a:lnTo>
                    <a:pt x="603" y="244"/>
                  </a:lnTo>
                  <a:lnTo>
                    <a:pt x="639" y="244"/>
                  </a:lnTo>
                  <a:lnTo>
                    <a:pt x="639" y="658"/>
                  </a:lnTo>
                  <a:lnTo>
                    <a:pt x="639" y="682"/>
                  </a:lnTo>
                  <a:lnTo>
                    <a:pt x="645" y="701"/>
                  </a:lnTo>
                  <a:lnTo>
                    <a:pt x="658" y="713"/>
                  </a:lnTo>
                  <a:lnTo>
                    <a:pt x="676" y="719"/>
                  </a:lnTo>
                  <a:lnTo>
                    <a:pt x="749" y="719"/>
                  </a:lnTo>
                  <a:lnTo>
                    <a:pt x="773" y="713"/>
                  </a:lnTo>
                  <a:lnTo>
                    <a:pt x="792" y="701"/>
                  </a:lnTo>
                  <a:lnTo>
                    <a:pt x="804" y="682"/>
                  </a:lnTo>
                  <a:lnTo>
                    <a:pt x="810" y="658"/>
                  </a:lnTo>
                  <a:lnTo>
                    <a:pt x="810" y="287"/>
                  </a:lnTo>
                  <a:lnTo>
                    <a:pt x="810" y="171"/>
                  </a:lnTo>
                  <a:lnTo>
                    <a:pt x="804" y="122"/>
                  </a:lnTo>
                  <a:lnTo>
                    <a:pt x="792" y="86"/>
                  </a:lnTo>
                  <a:lnTo>
                    <a:pt x="767" y="55"/>
                  </a:lnTo>
                  <a:lnTo>
                    <a:pt x="743" y="37"/>
                  </a:lnTo>
                  <a:lnTo>
                    <a:pt x="712" y="19"/>
                  </a:lnTo>
                  <a:lnTo>
                    <a:pt x="688" y="6"/>
                  </a:lnTo>
                  <a:lnTo>
                    <a:pt x="658" y="0"/>
                  </a:lnTo>
                  <a:close/>
                </a:path>
              </a:pathLst>
            </a:custGeom>
            <a:grpFill/>
            <a:ln w="19050" cmpd="sng">
              <a:noFill/>
              <a:prstDash val="solid"/>
              <a:round/>
              <a:headEnd/>
              <a:tailEnd/>
            </a:ln>
          </p:spPr>
          <p:txBody>
            <a:bodyPr/>
            <a:lstStyle/>
            <a:p>
              <a:pPr eaLnBrk="1" fontAlgn="auto" hangingPunct="1">
                <a:spcBef>
                  <a:spcPts val="0"/>
                </a:spcBef>
                <a:spcAft>
                  <a:spcPts val="0"/>
                </a:spcAft>
                <a:defRPr/>
              </a:pPr>
              <a:endParaRPr lang="en-US" sz="1800">
                <a:latin typeface="+mn-lt"/>
                <a:ea typeface="+mn-ea"/>
              </a:endParaRPr>
            </a:p>
          </p:txBody>
        </p:sp>
        <p:sp>
          <p:nvSpPr>
            <p:cNvPr id="19" name="Oval 24"/>
            <p:cNvSpPr>
              <a:spLocks noChangeAspect="1" noChangeArrowheads="1"/>
            </p:cNvSpPr>
            <p:nvPr/>
          </p:nvSpPr>
          <p:spPr bwMode="gray">
            <a:xfrm>
              <a:off x="2760" y="1883"/>
              <a:ext cx="316" cy="314"/>
            </a:xfrm>
            <a:prstGeom prst="ellipse">
              <a:avLst/>
            </a:prstGeom>
            <a:grpFill/>
            <a:ln w="19050" algn="ctr">
              <a:noFill/>
              <a:round/>
              <a:headEnd/>
              <a:tailEnd/>
            </a:ln>
            <a:effectLst/>
            <a:extLst/>
          </p:spPr>
          <p:txBody>
            <a:bodyPr/>
            <a:lstStyle/>
            <a:p>
              <a:pPr eaLnBrk="1" fontAlgn="auto" hangingPunct="1">
                <a:spcBef>
                  <a:spcPts val="0"/>
                </a:spcBef>
                <a:spcAft>
                  <a:spcPts val="0"/>
                </a:spcAft>
                <a:defRPr/>
              </a:pPr>
              <a:endParaRPr lang="en-US" sz="1800">
                <a:latin typeface="+mn-lt"/>
                <a:ea typeface="+mn-ea"/>
              </a:endParaRPr>
            </a:p>
          </p:txBody>
        </p:sp>
      </p:grpSp>
      <p:sp>
        <p:nvSpPr>
          <p:cNvPr id="20" name="Rectangle 5"/>
          <p:cNvSpPr>
            <a:spLocks noChangeArrowheads="1"/>
          </p:cNvSpPr>
          <p:nvPr/>
        </p:nvSpPr>
        <p:spPr bwMode="gray">
          <a:xfrm>
            <a:off x="8848015" y="2309429"/>
            <a:ext cx="1919287" cy="542925"/>
          </a:xfrm>
          <a:prstGeom prst="roundRect">
            <a:avLst>
              <a:gd name="adj" fmla="val 16667"/>
            </a:avLst>
          </a:prstGeom>
          <a:solidFill>
            <a:srgbClr val="009900"/>
          </a:solidFill>
          <a:ln w="9525">
            <a:noFill/>
            <a:round/>
            <a:headEnd/>
            <a:tailEnd/>
          </a:ln>
        </p:spPr>
        <p:txBody>
          <a:bodyPr lIns="36000" tIns="36000" rIns="36000" bIns="36000" anchor="ctr"/>
          <a:lstStyle/>
          <a:p>
            <a:pPr algn="ctr" eaLnBrk="1" hangingPunct="1">
              <a:spcBef>
                <a:spcPct val="50000"/>
              </a:spcBef>
            </a:pPr>
            <a:r>
              <a:rPr lang="en-US" sz="1800" dirty="0">
                <a:solidFill>
                  <a:schemeClr val="bg1"/>
                </a:solidFill>
                <a:latin typeface="Calibri" pitchFamily="34" charset="0"/>
              </a:rPr>
              <a:t>Disease – with Complications</a:t>
            </a:r>
          </a:p>
        </p:txBody>
      </p:sp>
      <p:grpSp>
        <p:nvGrpSpPr>
          <p:cNvPr id="21" name="Group 14"/>
          <p:cNvGrpSpPr>
            <a:grpSpLocks noChangeAspect="1"/>
          </p:cNvGrpSpPr>
          <p:nvPr/>
        </p:nvGrpSpPr>
        <p:grpSpPr bwMode="auto">
          <a:xfrm>
            <a:off x="9475842" y="2989506"/>
            <a:ext cx="692150" cy="1552575"/>
            <a:chOff x="2513" y="1883"/>
            <a:chExt cx="810" cy="1815"/>
          </a:xfrm>
          <a:solidFill>
            <a:srgbClr val="C00000"/>
          </a:solidFill>
        </p:grpSpPr>
        <p:sp>
          <p:nvSpPr>
            <p:cNvPr id="22" name="Freeform 15"/>
            <p:cNvSpPr>
              <a:spLocks noChangeAspect="1"/>
            </p:cNvSpPr>
            <p:nvPr/>
          </p:nvSpPr>
          <p:spPr bwMode="gray">
            <a:xfrm>
              <a:off x="2513" y="2254"/>
              <a:ext cx="810" cy="1444"/>
            </a:xfrm>
            <a:custGeom>
              <a:avLst/>
              <a:gdLst>
                <a:gd name="T0" fmla="*/ 658 w 810"/>
                <a:gd name="T1" fmla="*/ 0 h 1444"/>
                <a:gd name="T2" fmla="*/ 609 w 810"/>
                <a:gd name="T3" fmla="*/ 0 h 1444"/>
                <a:gd name="T4" fmla="*/ 225 w 810"/>
                <a:gd name="T5" fmla="*/ 0 h 1444"/>
                <a:gd name="T6" fmla="*/ 146 w 810"/>
                <a:gd name="T7" fmla="*/ 0 h 1444"/>
                <a:gd name="T8" fmla="*/ 91 w 810"/>
                <a:gd name="T9" fmla="*/ 13 h 1444"/>
                <a:gd name="T10" fmla="*/ 43 w 810"/>
                <a:gd name="T11" fmla="*/ 43 h 1444"/>
                <a:gd name="T12" fmla="*/ 12 w 810"/>
                <a:gd name="T13" fmla="*/ 92 h 1444"/>
                <a:gd name="T14" fmla="*/ 0 w 810"/>
                <a:gd name="T15" fmla="*/ 153 h 1444"/>
                <a:gd name="T16" fmla="*/ 0 w 810"/>
                <a:gd name="T17" fmla="*/ 287 h 1444"/>
                <a:gd name="T18" fmla="*/ 0 w 810"/>
                <a:gd name="T19" fmla="*/ 652 h 1444"/>
                <a:gd name="T20" fmla="*/ 12 w 810"/>
                <a:gd name="T21" fmla="*/ 689 h 1444"/>
                <a:gd name="T22" fmla="*/ 55 w 810"/>
                <a:gd name="T23" fmla="*/ 707 h 1444"/>
                <a:gd name="T24" fmla="*/ 122 w 810"/>
                <a:gd name="T25" fmla="*/ 707 h 1444"/>
                <a:gd name="T26" fmla="*/ 152 w 810"/>
                <a:gd name="T27" fmla="*/ 689 h 1444"/>
                <a:gd name="T28" fmla="*/ 158 w 810"/>
                <a:gd name="T29" fmla="*/ 652 h 1444"/>
                <a:gd name="T30" fmla="*/ 201 w 810"/>
                <a:gd name="T31" fmla="*/ 244 h 1444"/>
                <a:gd name="T32" fmla="*/ 201 w 810"/>
                <a:gd name="T33" fmla="*/ 762 h 1444"/>
                <a:gd name="T34" fmla="*/ 201 w 810"/>
                <a:gd name="T35" fmla="*/ 1389 h 1444"/>
                <a:gd name="T36" fmla="*/ 219 w 810"/>
                <a:gd name="T37" fmla="*/ 1432 h 1444"/>
                <a:gd name="T38" fmla="*/ 256 w 810"/>
                <a:gd name="T39" fmla="*/ 1444 h 1444"/>
                <a:gd name="T40" fmla="*/ 323 w 810"/>
                <a:gd name="T41" fmla="*/ 1444 h 1444"/>
                <a:gd name="T42" fmla="*/ 365 w 810"/>
                <a:gd name="T43" fmla="*/ 1432 h 1444"/>
                <a:gd name="T44" fmla="*/ 378 w 810"/>
                <a:gd name="T45" fmla="*/ 1389 h 1444"/>
                <a:gd name="T46" fmla="*/ 420 w 810"/>
                <a:gd name="T47" fmla="*/ 689 h 1444"/>
                <a:gd name="T48" fmla="*/ 420 w 810"/>
                <a:gd name="T49" fmla="*/ 1389 h 1444"/>
                <a:gd name="T50" fmla="*/ 438 w 810"/>
                <a:gd name="T51" fmla="*/ 1432 h 1444"/>
                <a:gd name="T52" fmla="*/ 475 w 810"/>
                <a:gd name="T53" fmla="*/ 1444 h 1444"/>
                <a:gd name="T54" fmla="*/ 542 w 810"/>
                <a:gd name="T55" fmla="*/ 1444 h 1444"/>
                <a:gd name="T56" fmla="*/ 585 w 810"/>
                <a:gd name="T57" fmla="*/ 1432 h 1444"/>
                <a:gd name="T58" fmla="*/ 603 w 810"/>
                <a:gd name="T59" fmla="*/ 1389 h 1444"/>
                <a:gd name="T60" fmla="*/ 603 w 810"/>
                <a:gd name="T61" fmla="*/ 628 h 1444"/>
                <a:gd name="T62" fmla="*/ 639 w 810"/>
                <a:gd name="T63" fmla="*/ 244 h 1444"/>
                <a:gd name="T64" fmla="*/ 639 w 810"/>
                <a:gd name="T65" fmla="*/ 658 h 1444"/>
                <a:gd name="T66" fmla="*/ 645 w 810"/>
                <a:gd name="T67" fmla="*/ 701 h 1444"/>
                <a:gd name="T68" fmla="*/ 676 w 810"/>
                <a:gd name="T69" fmla="*/ 719 h 1444"/>
                <a:gd name="T70" fmla="*/ 749 w 810"/>
                <a:gd name="T71" fmla="*/ 719 h 1444"/>
                <a:gd name="T72" fmla="*/ 792 w 810"/>
                <a:gd name="T73" fmla="*/ 701 h 1444"/>
                <a:gd name="T74" fmla="*/ 810 w 810"/>
                <a:gd name="T75" fmla="*/ 658 h 1444"/>
                <a:gd name="T76" fmla="*/ 810 w 810"/>
                <a:gd name="T77" fmla="*/ 287 h 1444"/>
                <a:gd name="T78" fmla="*/ 810 w 810"/>
                <a:gd name="T79" fmla="*/ 171 h 1444"/>
                <a:gd name="T80" fmla="*/ 792 w 810"/>
                <a:gd name="T81" fmla="*/ 86 h 1444"/>
                <a:gd name="T82" fmla="*/ 743 w 810"/>
                <a:gd name="T83" fmla="*/ 37 h 1444"/>
                <a:gd name="T84" fmla="*/ 688 w 810"/>
                <a:gd name="T85" fmla="*/ 6 h 1444"/>
                <a:gd name="T86" fmla="*/ 658 w 810"/>
                <a:gd name="T87" fmla="*/ 0 h 1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0" h="1444">
                  <a:moveTo>
                    <a:pt x="658" y="0"/>
                  </a:moveTo>
                  <a:lnTo>
                    <a:pt x="658" y="0"/>
                  </a:lnTo>
                  <a:lnTo>
                    <a:pt x="609" y="0"/>
                  </a:lnTo>
                  <a:lnTo>
                    <a:pt x="225" y="0"/>
                  </a:lnTo>
                  <a:lnTo>
                    <a:pt x="146" y="0"/>
                  </a:lnTo>
                  <a:lnTo>
                    <a:pt x="122" y="6"/>
                  </a:lnTo>
                  <a:lnTo>
                    <a:pt x="91" y="13"/>
                  </a:lnTo>
                  <a:lnTo>
                    <a:pt x="67" y="25"/>
                  </a:lnTo>
                  <a:lnTo>
                    <a:pt x="43" y="43"/>
                  </a:lnTo>
                  <a:lnTo>
                    <a:pt x="25" y="67"/>
                  </a:lnTo>
                  <a:lnTo>
                    <a:pt x="12" y="92"/>
                  </a:lnTo>
                  <a:lnTo>
                    <a:pt x="0" y="122"/>
                  </a:lnTo>
                  <a:lnTo>
                    <a:pt x="0" y="153"/>
                  </a:lnTo>
                  <a:lnTo>
                    <a:pt x="0" y="287"/>
                  </a:lnTo>
                  <a:lnTo>
                    <a:pt x="0" y="652"/>
                  </a:lnTo>
                  <a:lnTo>
                    <a:pt x="0" y="676"/>
                  </a:lnTo>
                  <a:lnTo>
                    <a:pt x="12" y="689"/>
                  </a:lnTo>
                  <a:lnTo>
                    <a:pt x="31" y="701"/>
                  </a:lnTo>
                  <a:lnTo>
                    <a:pt x="55" y="707"/>
                  </a:lnTo>
                  <a:lnTo>
                    <a:pt x="122" y="707"/>
                  </a:lnTo>
                  <a:lnTo>
                    <a:pt x="140" y="701"/>
                  </a:lnTo>
                  <a:lnTo>
                    <a:pt x="152" y="689"/>
                  </a:lnTo>
                  <a:lnTo>
                    <a:pt x="158" y="676"/>
                  </a:lnTo>
                  <a:lnTo>
                    <a:pt x="158" y="652"/>
                  </a:lnTo>
                  <a:lnTo>
                    <a:pt x="158" y="244"/>
                  </a:lnTo>
                  <a:lnTo>
                    <a:pt x="201" y="244"/>
                  </a:lnTo>
                  <a:lnTo>
                    <a:pt x="201" y="628"/>
                  </a:lnTo>
                  <a:lnTo>
                    <a:pt x="201" y="762"/>
                  </a:lnTo>
                  <a:lnTo>
                    <a:pt x="201" y="1389"/>
                  </a:lnTo>
                  <a:lnTo>
                    <a:pt x="207" y="1413"/>
                  </a:lnTo>
                  <a:lnTo>
                    <a:pt x="219" y="1432"/>
                  </a:lnTo>
                  <a:lnTo>
                    <a:pt x="238" y="1444"/>
                  </a:lnTo>
                  <a:lnTo>
                    <a:pt x="256" y="1444"/>
                  </a:lnTo>
                  <a:lnTo>
                    <a:pt x="323" y="1444"/>
                  </a:lnTo>
                  <a:lnTo>
                    <a:pt x="347" y="1444"/>
                  </a:lnTo>
                  <a:lnTo>
                    <a:pt x="365" y="1432"/>
                  </a:lnTo>
                  <a:lnTo>
                    <a:pt x="378" y="1413"/>
                  </a:lnTo>
                  <a:lnTo>
                    <a:pt x="378" y="1389"/>
                  </a:lnTo>
                  <a:lnTo>
                    <a:pt x="378" y="689"/>
                  </a:lnTo>
                  <a:lnTo>
                    <a:pt x="420" y="689"/>
                  </a:lnTo>
                  <a:lnTo>
                    <a:pt x="420" y="1389"/>
                  </a:lnTo>
                  <a:lnTo>
                    <a:pt x="426" y="1413"/>
                  </a:lnTo>
                  <a:lnTo>
                    <a:pt x="438" y="1432"/>
                  </a:lnTo>
                  <a:lnTo>
                    <a:pt x="457" y="1444"/>
                  </a:lnTo>
                  <a:lnTo>
                    <a:pt x="475" y="1444"/>
                  </a:lnTo>
                  <a:lnTo>
                    <a:pt x="542" y="1444"/>
                  </a:lnTo>
                  <a:lnTo>
                    <a:pt x="566" y="1444"/>
                  </a:lnTo>
                  <a:lnTo>
                    <a:pt x="585" y="1432"/>
                  </a:lnTo>
                  <a:lnTo>
                    <a:pt x="597" y="1413"/>
                  </a:lnTo>
                  <a:lnTo>
                    <a:pt x="603" y="1389"/>
                  </a:lnTo>
                  <a:lnTo>
                    <a:pt x="603" y="762"/>
                  </a:lnTo>
                  <a:lnTo>
                    <a:pt x="603" y="628"/>
                  </a:lnTo>
                  <a:lnTo>
                    <a:pt x="603" y="244"/>
                  </a:lnTo>
                  <a:lnTo>
                    <a:pt x="639" y="244"/>
                  </a:lnTo>
                  <a:lnTo>
                    <a:pt x="639" y="658"/>
                  </a:lnTo>
                  <a:lnTo>
                    <a:pt x="639" y="682"/>
                  </a:lnTo>
                  <a:lnTo>
                    <a:pt x="645" y="701"/>
                  </a:lnTo>
                  <a:lnTo>
                    <a:pt x="658" y="713"/>
                  </a:lnTo>
                  <a:lnTo>
                    <a:pt x="676" y="719"/>
                  </a:lnTo>
                  <a:lnTo>
                    <a:pt x="749" y="719"/>
                  </a:lnTo>
                  <a:lnTo>
                    <a:pt x="773" y="713"/>
                  </a:lnTo>
                  <a:lnTo>
                    <a:pt x="792" y="701"/>
                  </a:lnTo>
                  <a:lnTo>
                    <a:pt x="804" y="682"/>
                  </a:lnTo>
                  <a:lnTo>
                    <a:pt x="810" y="658"/>
                  </a:lnTo>
                  <a:lnTo>
                    <a:pt x="810" y="287"/>
                  </a:lnTo>
                  <a:lnTo>
                    <a:pt x="810" y="171"/>
                  </a:lnTo>
                  <a:lnTo>
                    <a:pt x="804" y="122"/>
                  </a:lnTo>
                  <a:lnTo>
                    <a:pt x="792" y="86"/>
                  </a:lnTo>
                  <a:lnTo>
                    <a:pt x="767" y="55"/>
                  </a:lnTo>
                  <a:lnTo>
                    <a:pt x="743" y="37"/>
                  </a:lnTo>
                  <a:lnTo>
                    <a:pt x="712" y="19"/>
                  </a:lnTo>
                  <a:lnTo>
                    <a:pt x="688" y="6"/>
                  </a:lnTo>
                  <a:lnTo>
                    <a:pt x="658" y="0"/>
                  </a:lnTo>
                  <a:close/>
                </a:path>
              </a:pathLst>
            </a:custGeom>
            <a:grpFill/>
            <a:ln w="19050" cmpd="sng">
              <a:noFill/>
              <a:prstDash val="solid"/>
              <a:round/>
              <a:headEnd/>
              <a:tailEnd/>
            </a:ln>
          </p:spPr>
          <p:txBody>
            <a:bodyPr/>
            <a:lstStyle/>
            <a:p>
              <a:pPr eaLnBrk="1" fontAlgn="auto" hangingPunct="1">
                <a:spcBef>
                  <a:spcPts val="0"/>
                </a:spcBef>
                <a:spcAft>
                  <a:spcPts val="0"/>
                </a:spcAft>
                <a:defRPr/>
              </a:pPr>
              <a:endParaRPr lang="en-US" sz="1800">
                <a:latin typeface="+mn-lt"/>
                <a:ea typeface="+mn-ea"/>
              </a:endParaRPr>
            </a:p>
          </p:txBody>
        </p:sp>
        <p:sp>
          <p:nvSpPr>
            <p:cNvPr id="23" name="Oval 16"/>
            <p:cNvSpPr>
              <a:spLocks noChangeAspect="1" noChangeArrowheads="1"/>
            </p:cNvSpPr>
            <p:nvPr/>
          </p:nvSpPr>
          <p:spPr bwMode="gray">
            <a:xfrm>
              <a:off x="2760" y="1883"/>
              <a:ext cx="316" cy="314"/>
            </a:xfrm>
            <a:prstGeom prst="ellipse">
              <a:avLst/>
            </a:prstGeom>
            <a:grpFill/>
            <a:ln w="19050" algn="ctr">
              <a:noFill/>
              <a:round/>
              <a:headEnd/>
              <a:tailEnd/>
            </a:ln>
            <a:effectLst/>
            <a:extLst/>
          </p:spPr>
          <p:txBody>
            <a:bodyPr/>
            <a:lstStyle/>
            <a:p>
              <a:pPr eaLnBrk="1" fontAlgn="auto" hangingPunct="1">
                <a:spcBef>
                  <a:spcPts val="0"/>
                </a:spcBef>
                <a:spcAft>
                  <a:spcPts val="0"/>
                </a:spcAft>
                <a:defRPr/>
              </a:pPr>
              <a:endParaRPr lang="en-US" sz="1800">
                <a:latin typeface="+mn-lt"/>
                <a:ea typeface="+mn-ea"/>
              </a:endParaRPr>
            </a:p>
          </p:txBody>
        </p:sp>
      </p:grpSp>
      <p:sp>
        <p:nvSpPr>
          <p:cNvPr id="24" name="Rectangle 22"/>
          <p:cNvSpPr>
            <a:spLocks noChangeArrowheads="1"/>
          </p:cNvSpPr>
          <p:nvPr/>
        </p:nvSpPr>
        <p:spPr bwMode="gray">
          <a:xfrm>
            <a:off x="9501462" y="4671629"/>
            <a:ext cx="635000" cy="336550"/>
          </a:xfrm>
          <a:prstGeom prst="rect">
            <a:avLst/>
          </a:prstGeom>
          <a:noFill/>
          <a:ln w="9525">
            <a:noFill/>
            <a:miter lim="800000"/>
            <a:headEnd/>
            <a:tailEnd/>
          </a:ln>
        </p:spPr>
        <p:txBody>
          <a:bodyPr wrap="none">
            <a:spAutoFit/>
          </a:bodyPr>
          <a:lstStyle/>
          <a:p>
            <a:pPr eaLnBrk="1" hangingPunct="1"/>
            <a:r>
              <a:rPr lang="en-US" sz="1600" dirty="0">
                <a:solidFill>
                  <a:schemeClr val="accent2"/>
                </a:solidFill>
                <a:latin typeface="Calibri" pitchFamily="34" charset="0"/>
              </a:rPr>
              <a:t>$$$$</a:t>
            </a:r>
          </a:p>
        </p:txBody>
      </p:sp>
      <p:sp>
        <p:nvSpPr>
          <p:cNvPr id="25" name="Rectangle 22"/>
          <p:cNvSpPr>
            <a:spLocks noChangeArrowheads="1"/>
          </p:cNvSpPr>
          <p:nvPr/>
        </p:nvSpPr>
        <p:spPr bwMode="gray">
          <a:xfrm>
            <a:off x="1770663" y="4692650"/>
            <a:ext cx="296863" cy="336550"/>
          </a:xfrm>
          <a:prstGeom prst="rect">
            <a:avLst/>
          </a:prstGeom>
          <a:noFill/>
          <a:ln w="9525">
            <a:noFill/>
            <a:miter lim="800000"/>
            <a:headEnd/>
            <a:tailEnd/>
          </a:ln>
        </p:spPr>
        <p:txBody>
          <a:bodyPr wrap="none">
            <a:spAutoFit/>
          </a:bodyPr>
          <a:lstStyle/>
          <a:p>
            <a:pPr eaLnBrk="1" hangingPunct="1"/>
            <a:r>
              <a:rPr lang="en-US" sz="1600" dirty="0">
                <a:solidFill>
                  <a:schemeClr val="accent2"/>
                </a:solidFill>
                <a:latin typeface="Calibri" pitchFamily="34" charset="0"/>
              </a:rPr>
              <a:t>$</a:t>
            </a:r>
          </a:p>
        </p:txBody>
      </p:sp>
      <p:sp>
        <p:nvSpPr>
          <p:cNvPr id="26" name="Rectangle 22"/>
          <p:cNvSpPr>
            <a:spLocks noChangeArrowheads="1"/>
          </p:cNvSpPr>
          <p:nvPr/>
        </p:nvSpPr>
        <p:spPr bwMode="gray">
          <a:xfrm>
            <a:off x="4212347" y="4692650"/>
            <a:ext cx="393056" cy="338554"/>
          </a:xfrm>
          <a:prstGeom prst="rect">
            <a:avLst/>
          </a:prstGeom>
          <a:noFill/>
          <a:ln w="9525">
            <a:noFill/>
            <a:miter lim="800000"/>
            <a:headEnd/>
            <a:tailEnd/>
          </a:ln>
        </p:spPr>
        <p:txBody>
          <a:bodyPr wrap="none">
            <a:spAutoFit/>
          </a:bodyPr>
          <a:lstStyle/>
          <a:p>
            <a:pPr eaLnBrk="1" hangingPunct="1"/>
            <a:r>
              <a:rPr lang="en-US" sz="1600" dirty="0" smtClean="0">
                <a:solidFill>
                  <a:schemeClr val="accent2"/>
                </a:solidFill>
                <a:latin typeface="Calibri" pitchFamily="34" charset="0"/>
              </a:rPr>
              <a:t>$$</a:t>
            </a:r>
            <a:endParaRPr lang="en-US" sz="1600" dirty="0">
              <a:solidFill>
                <a:schemeClr val="accent2"/>
              </a:solidFill>
              <a:latin typeface="Calibri" pitchFamily="34" charset="0"/>
            </a:endParaRPr>
          </a:p>
        </p:txBody>
      </p:sp>
      <p:sp>
        <p:nvSpPr>
          <p:cNvPr id="27" name="Rectangle 22"/>
          <p:cNvSpPr>
            <a:spLocks noChangeArrowheads="1"/>
          </p:cNvSpPr>
          <p:nvPr/>
        </p:nvSpPr>
        <p:spPr bwMode="gray">
          <a:xfrm>
            <a:off x="6923470" y="4682140"/>
            <a:ext cx="497252" cy="338554"/>
          </a:xfrm>
          <a:prstGeom prst="rect">
            <a:avLst/>
          </a:prstGeom>
          <a:noFill/>
          <a:ln w="9525">
            <a:noFill/>
            <a:miter lim="800000"/>
            <a:headEnd/>
            <a:tailEnd/>
          </a:ln>
        </p:spPr>
        <p:txBody>
          <a:bodyPr wrap="none">
            <a:spAutoFit/>
          </a:bodyPr>
          <a:lstStyle/>
          <a:p>
            <a:pPr eaLnBrk="1" hangingPunct="1"/>
            <a:r>
              <a:rPr lang="en-US" sz="1600" dirty="0" smtClean="0">
                <a:solidFill>
                  <a:schemeClr val="accent2"/>
                </a:solidFill>
                <a:latin typeface="Calibri" pitchFamily="34" charset="0"/>
              </a:rPr>
              <a:t>$$$</a:t>
            </a:r>
            <a:endParaRPr lang="en-US" sz="1600" dirty="0">
              <a:solidFill>
                <a:schemeClr val="accent2"/>
              </a:solidFill>
              <a:latin typeface="Calibri" pitchFamily="34" charset="0"/>
            </a:endParaRPr>
          </a:p>
        </p:txBody>
      </p:sp>
      <p:sp>
        <p:nvSpPr>
          <p:cNvPr id="28" name="TextBox 27"/>
          <p:cNvSpPr txBox="1"/>
          <p:nvPr/>
        </p:nvSpPr>
        <p:spPr>
          <a:xfrm>
            <a:off x="1114097" y="1008994"/>
            <a:ext cx="10079420" cy="646331"/>
          </a:xfrm>
          <a:prstGeom prst="rect">
            <a:avLst/>
          </a:prstGeom>
          <a:noFill/>
        </p:spPr>
        <p:txBody>
          <a:bodyPr wrap="square" rtlCol="0">
            <a:spAutoFit/>
          </a:bodyPr>
          <a:lstStyle/>
          <a:p>
            <a:pPr algn="just"/>
            <a:r>
              <a:rPr lang="en-US" dirty="0" smtClean="0">
                <a:solidFill>
                  <a:srgbClr val="002060"/>
                </a:solidFill>
                <a:latin typeface="Calibri" pitchFamily="34" charset="0"/>
              </a:rPr>
              <a:t> “The Natural Flow of Health Risks…is Toward High Risk in the Absence of Programs Targeted at Maintaining the Population at Low Risk”                       – Dee </a:t>
            </a:r>
            <a:r>
              <a:rPr lang="en-US" dirty="0" err="1" smtClean="0">
                <a:solidFill>
                  <a:srgbClr val="002060"/>
                </a:solidFill>
                <a:latin typeface="Calibri" pitchFamily="34" charset="0"/>
              </a:rPr>
              <a:t>Edington</a:t>
            </a:r>
            <a:r>
              <a:rPr lang="en-US" dirty="0" smtClean="0">
                <a:solidFill>
                  <a:srgbClr val="002060"/>
                </a:solidFill>
                <a:latin typeface="Calibri" pitchFamily="34" charset="0"/>
              </a:rPr>
              <a:t>, PhD</a:t>
            </a:r>
            <a:endParaRPr lang="en-US" dirty="0">
              <a:solidFill>
                <a:srgbClr val="002060"/>
              </a:solidFill>
              <a:latin typeface="Calibri" pitchFamily="34" charset="0"/>
            </a:endParaRPr>
          </a:p>
        </p:txBody>
      </p:sp>
      <p:sp>
        <p:nvSpPr>
          <p:cNvPr id="29" name="TextBox 28"/>
          <p:cNvSpPr txBox="1"/>
          <p:nvPr/>
        </p:nvSpPr>
        <p:spPr>
          <a:xfrm>
            <a:off x="641132" y="4992414"/>
            <a:ext cx="8891752" cy="1338828"/>
          </a:xfrm>
          <a:prstGeom prst="rect">
            <a:avLst/>
          </a:prstGeom>
          <a:noFill/>
        </p:spPr>
        <p:txBody>
          <a:bodyPr wrap="square" rtlCol="0">
            <a:spAutoFit/>
          </a:bodyPr>
          <a:lstStyle/>
          <a:p>
            <a:pPr marL="231775" indent="-231775">
              <a:spcAft>
                <a:spcPct val="50000"/>
              </a:spcAft>
              <a:buFont typeface="Wingdings 2" pitchFamily="18" charset="2"/>
              <a:buChar char="®"/>
              <a:defRPr/>
            </a:pPr>
            <a:r>
              <a:rPr lang="en-US" dirty="0" smtClean="0">
                <a:solidFill>
                  <a:schemeClr val="accent2">
                    <a:lumMod val="50000"/>
                  </a:schemeClr>
                </a:solidFill>
              </a:rPr>
              <a:t>Costs follow risk – the greater the number of risk factors, the higher the cost</a:t>
            </a:r>
          </a:p>
          <a:p>
            <a:pPr marL="231775" indent="-231775">
              <a:spcAft>
                <a:spcPct val="50000"/>
              </a:spcAft>
              <a:buFont typeface="Wingdings 2" pitchFamily="18" charset="2"/>
              <a:buChar char="®"/>
              <a:defRPr/>
            </a:pPr>
            <a:r>
              <a:rPr lang="en-US" dirty="0" smtClean="0">
                <a:solidFill>
                  <a:schemeClr val="accent2">
                    <a:lumMod val="50000"/>
                  </a:schemeClr>
                </a:solidFill>
              </a:rPr>
              <a:t>A culture of health that promotes healthy behaviors may prevent or slow progression of disease and keep employees as healthy and low cost as possible – to the left side of the risk continuum</a:t>
            </a:r>
            <a:endParaRPr lang="en-US" dirty="0">
              <a:solidFill>
                <a:schemeClr val="accent2">
                  <a:lumMod val="50000"/>
                </a:schemeClr>
              </a:solidFill>
            </a:endParaRPr>
          </a:p>
        </p:txBody>
      </p:sp>
      <p:pic>
        <p:nvPicPr>
          <p:cNvPr id="30" name="Picture 29"/>
          <p:cNvPicPr>
            <a:picLocks noChangeAspect="1"/>
          </p:cNvPicPr>
          <p:nvPr/>
        </p:nvPicPr>
        <p:blipFill>
          <a:blip r:embed="rId2" cstate="print"/>
          <a:stretch>
            <a:fillRect/>
          </a:stretch>
        </p:blipFill>
        <p:spPr>
          <a:xfrm>
            <a:off x="9357720" y="5637524"/>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64735"/>
          </a:xfrm>
        </p:spPr>
        <p:txBody>
          <a:bodyPr>
            <a:normAutofit fontScale="90000"/>
          </a:bodyPr>
          <a:lstStyle/>
          <a:p>
            <a:r>
              <a:rPr lang="en-US" sz="4000" dirty="0" smtClean="0">
                <a:solidFill>
                  <a:schemeClr val="accent2">
                    <a:lumMod val="75000"/>
                  </a:schemeClr>
                </a:solidFill>
              </a:rPr>
              <a:t>5% of Employees Can Account for 75% of Cost</a:t>
            </a:r>
            <a:endParaRPr lang="en-US" sz="4000" dirty="0"/>
          </a:p>
        </p:txBody>
      </p:sp>
      <p:sp>
        <p:nvSpPr>
          <p:cNvPr id="3" name="Content Placeholder 2"/>
          <p:cNvSpPr>
            <a:spLocks noGrp="1"/>
          </p:cNvSpPr>
          <p:nvPr>
            <p:ph sz="half" idx="1"/>
          </p:nvPr>
        </p:nvSpPr>
        <p:spPr>
          <a:xfrm>
            <a:off x="908091" y="693683"/>
            <a:ext cx="10485121" cy="872357"/>
          </a:xfrm>
        </p:spPr>
        <p:txBody>
          <a:bodyPr>
            <a:normAutofit fontScale="25000" lnSpcReduction="20000"/>
          </a:bodyPr>
          <a:lstStyle/>
          <a:p>
            <a:pPr algn="ctr">
              <a:spcBef>
                <a:spcPct val="50000"/>
              </a:spcBef>
              <a:buNone/>
              <a:defRPr/>
            </a:pPr>
            <a:r>
              <a:rPr lang="en-US" sz="9600" dirty="0" smtClean="0">
                <a:solidFill>
                  <a:schemeClr val="bg1"/>
                </a:solidFill>
              </a:rPr>
              <a:t/>
            </a:r>
            <a:br>
              <a:rPr lang="en-US" sz="9600" dirty="0" smtClean="0">
                <a:solidFill>
                  <a:schemeClr val="bg1"/>
                </a:solidFill>
              </a:rPr>
            </a:br>
            <a:r>
              <a:rPr lang="en-US" sz="9600" b="1" dirty="0" smtClean="0">
                <a:solidFill>
                  <a:schemeClr val="tx1"/>
                </a:solidFill>
              </a:rPr>
              <a:t>Percentage of Healthcare Costs Attributable to </a:t>
            </a:r>
            <a:br>
              <a:rPr lang="en-US" sz="9600" b="1" dirty="0" smtClean="0">
                <a:solidFill>
                  <a:schemeClr val="tx1"/>
                </a:solidFill>
              </a:rPr>
            </a:br>
            <a:r>
              <a:rPr lang="en-US" sz="9600" b="1" dirty="0" smtClean="0">
                <a:solidFill>
                  <a:schemeClr val="tx1"/>
                </a:solidFill>
              </a:rPr>
              <a:t>Employees in Different Health Categories*</a:t>
            </a:r>
          </a:p>
          <a:p>
            <a:pPr algn="ctr">
              <a:spcBef>
                <a:spcPct val="50000"/>
              </a:spcBef>
              <a:buNone/>
              <a:defRPr/>
            </a:pPr>
            <a:r>
              <a:rPr lang="en-US" dirty="0" smtClean="0">
                <a:solidFill>
                  <a:schemeClr val="bg1"/>
                </a:solidFill>
              </a:rPr>
              <a:t>Employees in Different Health Categories*</a:t>
            </a:r>
          </a:p>
          <a:p>
            <a:pPr algn="ctr">
              <a:spcBef>
                <a:spcPct val="50000"/>
              </a:spcBef>
              <a:buNone/>
              <a:defRPr/>
            </a:pPr>
            <a:r>
              <a:rPr lang="en-US" dirty="0" smtClean="0">
                <a:solidFill>
                  <a:schemeClr val="bg1"/>
                </a:solidFill>
              </a:rPr>
              <a:t>Employees in Different Health Categories*</a:t>
            </a:r>
            <a:endParaRPr lang="en-US" dirty="0">
              <a:solidFill>
                <a:schemeClr val="bg1"/>
              </a:solidFill>
            </a:endParaRPr>
          </a:p>
        </p:txBody>
      </p:sp>
      <p:sp>
        <p:nvSpPr>
          <p:cNvPr id="4" name="Content Placeholder 3"/>
          <p:cNvSpPr>
            <a:spLocks noGrp="1"/>
          </p:cNvSpPr>
          <p:nvPr>
            <p:ph sz="half" idx="2"/>
          </p:nvPr>
        </p:nvSpPr>
        <p:spPr>
          <a:xfrm>
            <a:off x="8593258" y="2076963"/>
            <a:ext cx="2242908" cy="3440968"/>
          </a:xfrm>
        </p:spPr>
        <p:txBody>
          <a:bodyPr>
            <a:normAutofit fontScale="25000" lnSpcReduction="20000"/>
          </a:bodyPr>
          <a:lstStyle/>
          <a:p>
            <a:pPr marL="231775" indent="-231775">
              <a:spcBef>
                <a:spcPts val="0"/>
              </a:spcBef>
              <a:buFont typeface="Wingdings 2" pitchFamily="18" charset="2"/>
              <a:buChar char="®"/>
              <a:defRPr/>
            </a:pPr>
            <a:r>
              <a:rPr lang="en-US" sz="7200" b="1" dirty="0" smtClean="0">
                <a:solidFill>
                  <a:schemeClr val="accent2">
                    <a:lumMod val="50000"/>
                  </a:schemeClr>
                </a:solidFill>
              </a:rPr>
              <a:t>Most health care strategies focus on the 5% in the “sickest” category</a:t>
            </a:r>
          </a:p>
          <a:p>
            <a:pPr marL="231775" indent="-231775">
              <a:spcBef>
                <a:spcPts val="0"/>
              </a:spcBef>
              <a:buFont typeface="Wingdings 2" pitchFamily="18" charset="2"/>
              <a:buChar char="®"/>
              <a:defRPr/>
            </a:pPr>
            <a:r>
              <a:rPr lang="en-US" sz="7200" b="1" dirty="0" smtClean="0">
                <a:solidFill>
                  <a:schemeClr val="accent2">
                    <a:lumMod val="50000"/>
                  </a:schemeClr>
                </a:solidFill>
              </a:rPr>
              <a:t>While this may yield short-term savings, to provide quality, cost-effective care, the employer needs to manage the entire population </a:t>
            </a:r>
          </a:p>
          <a:p>
            <a:pPr marL="231775" indent="-231775">
              <a:spcBef>
                <a:spcPts val="0"/>
              </a:spcBef>
              <a:buFont typeface="Wingdings 2" pitchFamily="18" charset="2"/>
              <a:buChar char="®"/>
              <a:defRPr/>
            </a:pPr>
            <a:r>
              <a:rPr lang="en-US" sz="7200" b="1" dirty="0" smtClean="0">
                <a:solidFill>
                  <a:schemeClr val="accent2">
                    <a:lumMod val="50000"/>
                  </a:schemeClr>
                </a:solidFill>
              </a:rPr>
              <a:t>Vast majority of high cost patients revert to low cost after incurring  major medical expenses </a:t>
            </a:r>
          </a:p>
          <a:p>
            <a:pPr marL="231775" indent="-231775">
              <a:spcBef>
                <a:spcPts val="0"/>
              </a:spcBef>
              <a:buFont typeface="Wingdings 2" pitchFamily="18" charset="2"/>
              <a:buChar char="®"/>
              <a:defRPr/>
            </a:pPr>
            <a:endParaRPr lang="en-US" sz="7200" b="1" dirty="0" smtClean="0">
              <a:solidFill>
                <a:schemeClr val="accent2">
                  <a:lumMod val="50000"/>
                </a:schemeClr>
              </a:solidFill>
            </a:endParaRPr>
          </a:p>
          <a:p>
            <a:pPr marL="231775" indent="-231775">
              <a:spcBef>
                <a:spcPts val="0"/>
              </a:spcBef>
              <a:buFont typeface="Wingdings 2" pitchFamily="18" charset="2"/>
              <a:buChar char="®"/>
              <a:defRPr/>
            </a:pPr>
            <a:endParaRPr lang="en-US" sz="7200" b="1" dirty="0" smtClean="0">
              <a:solidFill>
                <a:schemeClr val="accent2">
                  <a:lumMod val="50000"/>
                </a:schemeClr>
              </a:solidFill>
            </a:endParaRPr>
          </a:p>
          <a:p>
            <a:endParaRPr lang="en-US" dirty="0"/>
          </a:p>
        </p:txBody>
      </p:sp>
      <p:sp>
        <p:nvSpPr>
          <p:cNvPr id="5" name="Pie 4"/>
          <p:cNvSpPr/>
          <p:nvPr/>
        </p:nvSpPr>
        <p:spPr>
          <a:xfrm>
            <a:off x="2743055" y="3124200"/>
            <a:ext cx="2640013" cy="2420938"/>
          </a:xfrm>
          <a:prstGeom prst="pie">
            <a:avLst>
              <a:gd name="adj1" fmla="val 10888879"/>
              <a:gd name="adj2" fmla="val 11826282"/>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chemeClr val="tx1"/>
              </a:solidFill>
            </a:endParaRPr>
          </a:p>
        </p:txBody>
      </p:sp>
      <p:sp>
        <p:nvSpPr>
          <p:cNvPr id="6" name="Pie 5"/>
          <p:cNvSpPr/>
          <p:nvPr/>
        </p:nvSpPr>
        <p:spPr>
          <a:xfrm rot="1463214">
            <a:off x="2763693" y="3092450"/>
            <a:ext cx="2616200" cy="2432050"/>
          </a:xfrm>
          <a:prstGeom prst="pie">
            <a:avLst>
              <a:gd name="adj1" fmla="val 10441200"/>
              <a:gd name="adj2" fmla="val 1150091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chemeClr val="tx1"/>
              </a:solidFill>
            </a:endParaRPr>
          </a:p>
        </p:txBody>
      </p:sp>
      <p:sp>
        <p:nvSpPr>
          <p:cNvPr id="7" name="Pie 6"/>
          <p:cNvSpPr/>
          <p:nvPr/>
        </p:nvSpPr>
        <p:spPr>
          <a:xfrm>
            <a:off x="2761120" y="3048000"/>
            <a:ext cx="2638425" cy="2420938"/>
          </a:xfrm>
          <a:prstGeom prst="pie">
            <a:avLst>
              <a:gd name="adj1" fmla="val 13168753"/>
              <a:gd name="adj2" fmla="val 16200000"/>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chemeClr val="tx1"/>
              </a:solidFill>
            </a:endParaRPr>
          </a:p>
        </p:txBody>
      </p:sp>
      <p:sp>
        <p:nvSpPr>
          <p:cNvPr id="8" name="Pie 7"/>
          <p:cNvSpPr/>
          <p:nvPr/>
        </p:nvSpPr>
        <p:spPr>
          <a:xfrm rot="16200000">
            <a:off x="2974830" y="3117850"/>
            <a:ext cx="2416175" cy="2638425"/>
          </a:xfrm>
          <a:prstGeom prst="pi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chemeClr val="tx1"/>
              </a:solidFill>
            </a:endParaRPr>
          </a:p>
        </p:txBody>
      </p:sp>
      <p:sp>
        <p:nvSpPr>
          <p:cNvPr id="9" name="Content Placeholder 5"/>
          <p:cNvSpPr txBox="1">
            <a:spLocks/>
          </p:cNvSpPr>
          <p:nvPr/>
        </p:nvSpPr>
        <p:spPr bwMode="gray">
          <a:xfrm>
            <a:off x="6393046" y="4342580"/>
            <a:ext cx="1141412" cy="430212"/>
          </a:xfrm>
          <a:prstGeom prst="rect">
            <a:avLst/>
          </a:prstGeom>
          <a:noFill/>
          <a:ln>
            <a:noFill/>
          </a:ln>
          <a:extLst/>
        </p:spPr>
        <p:txBody>
          <a:bodyPr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6pPr>
            <a:lvl7pPr marL="29718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7pPr>
            <a:lvl8pPr marL="34290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8pPr>
            <a:lvl9pPr marL="38862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9pPr>
          </a:lstStyle>
          <a:p>
            <a:pPr fontAlgn="auto">
              <a:spcBef>
                <a:spcPct val="60000"/>
              </a:spcBef>
              <a:buClr>
                <a:srgbClr val="FFA41D"/>
              </a:buClr>
              <a:buSzPct val="150000"/>
              <a:defRPr/>
            </a:pPr>
            <a:r>
              <a:rPr lang="en-US" sz="1400" dirty="0">
                <a:solidFill>
                  <a:schemeClr val="accent2">
                    <a:lumMod val="50000"/>
                  </a:schemeClr>
                </a:solidFill>
                <a:ea typeface="+mn-ea"/>
              </a:rPr>
              <a:t>5%</a:t>
            </a:r>
            <a:r>
              <a:rPr lang="en-US" sz="1400" b="0" dirty="0">
                <a:solidFill>
                  <a:schemeClr val="accent2">
                    <a:lumMod val="50000"/>
                  </a:schemeClr>
                </a:solidFill>
                <a:ea typeface="+mn-ea"/>
              </a:rPr>
              <a:t> with complications</a:t>
            </a:r>
          </a:p>
        </p:txBody>
      </p:sp>
      <p:sp>
        <p:nvSpPr>
          <p:cNvPr id="10" name="Content Placeholder 5"/>
          <p:cNvSpPr txBox="1">
            <a:spLocks/>
          </p:cNvSpPr>
          <p:nvPr/>
        </p:nvSpPr>
        <p:spPr bwMode="gray">
          <a:xfrm>
            <a:off x="3509818" y="2436813"/>
            <a:ext cx="1682750" cy="430212"/>
          </a:xfrm>
          <a:prstGeom prst="rect">
            <a:avLst/>
          </a:prstGeom>
          <a:noFill/>
          <a:ln>
            <a:noFill/>
          </a:ln>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6pPr>
            <a:lvl7pPr marL="29718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7pPr>
            <a:lvl8pPr marL="34290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8pPr>
            <a:lvl9pPr marL="38862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9pPr>
          </a:lstStyle>
          <a:p>
            <a:pPr fontAlgn="auto">
              <a:spcBef>
                <a:spcPct val="60000"/>
              </a:spcBef>
              <a:buClr>
                <a:srgbClr val="FFA41D"/>
              </a:buClr>
              <a:buSzPct val="150000"/>
              <a:defRPr/>
            </a:pPr>
            <a:r>
              <a:rPr lang="en-US" sz="1400">
                <a:solidFill>
                  <a:schemeClr val="accent2">
                    <a:lumMod val="50000"/>
                  </a:schemeClr>
                </a:solidFill>
                <a:ea typeface="+mn-ea"/>
              </a:rPr>
              <a:t>35%</a:t>
            </a:r>
            <a:r>
              <a:rPr lang="en-US" sz="1400" b="0">
                <a:solidFill>
                  <a:schemeClr val="accent2">
                    <a:lumMod val="50000"/>
                  </a:schemeClr>
                </a:solidFill>
                <a:ea typeface="+mn-ea"/>
              </a:rPr>
              <a:t> with established</a:t>
            </a:r>
            <a:br>
              <a:rPr lang="en-US" sz="1400" b="0">
                <a:solidFill>
                  <a:schemeClr val="accent2">
                    <a:lumMod val="50000"/>
                  </a:schemeClr>
                </a:solidFill>
                <a:ea typeface="+mn-ea"/>
              </a:rPr>
            </a:br>
            <a:r>
              <a:rPr lang="en-US" sz="1400" b="0">
                <a:solidFill>
                  <a:schemeClr val="accent2">
                    <a:lumMod val="50000"/>
                  </a:schemeClr>
                </a:solidFill>
                <a:ea typeface="+mn-ea"/>
              </a:rPr>
              <a:t>conditions</a:t>
            </a:r>
          </a:p>
        </p:txBody>
      </p:sp>
      <p:grpSp>
        <p:nvGrpSpPr>
          <p:cNvPr id="11" name="Group 13"/>
          <p:cNvGrpSpPr>
            <a:grpSpLocks noChangeAspect="1"/>
          </p:cNvGrpSpPr>
          <p:nvPr/>
        </p:nvGrpSpPr>
        <p:grpSpPr bwMode="auto">
          <a:xfrm>
            <a:off x="2417782" y="2961454"/>
            <a:ext cx="420688" cy="942975"/>
            <a:chOff x="2513" y="1883"/>
            <a:chExt cx="810" cy="1815"/>
          </a:xfrm>
          <a:solidFill>
            <a:srgbClr val="FFC000"/>
          </a:solidFill>
        </p:grpSpPr>
        <p:sp>
          <p:nvSpPr>
            <p:cNvPr id="12" name="Freeform 14"/>
            <p:cNvSpPr>
              <a:spLocks noChangeAspect="1"/>
            </p:cNvSpPr>
            <p:nvPr/>
          </p:nvSpPr>
          <p:spPr bwMode="gray">
            <a:xfrm>
              <a:off x="2513" y="2254"/>
              <a:ext cx="810" cy="1444"/>
            </a:xfrm>
            <a:custGeom>
              <a:avLst/>
              <a:gdLst>
                <a:gd name="T0" fmla="*/ 658 w 810"/>
                <a:gd name="T1" fmla="*/ 0 h 1444"/>
                <a:gd name="T2" fmla="*/ 609 w 810"/>
                <a:gd name="T3" fmla="*/ 0 h 1444"/>
                <a:gd name="T4" fmla="*/ 225 w 810"/>
                <a:gd name="T5" fmla="*/ 0 h 1444"/>
                <a:gd name="T6" fmla="*/ 146 w 810"/>
                <a:gd name="T7" fmla="*/ 0 h 1444"/>
                <a:gd name="T8" fmla="*/ 91 w 810"/>
                <a:gd name="T9" fmla="*/ 13 h 1444"/>
                <a:gd name="T10" fmla="*/ 43 w 810"/>
                <a:gd name="T11" fmla="*/ 43 h 1444"/>
                <a:gd name="T12" fmla="*/ 12 w 810"/>
                <a:gd name="T13" fmla="*/ 92 h 1444"/>
                <a:gd name="T14" fmla="*/ 0 w 810"/>
                <a:gd name="T15" fmla="*/ 153 h 1444"/>
                <a:gd name="T16" fmla="*/ 0 w 810"/>
                <a:gd name="T17" fmla="*/ 287 h 1444"/>
                <a:gd name="T18" fmla="*/ 0 w 810"/>
                <a:gd name="T19" fmla="*/ 652 h 1444"/>
                <a:gd name="T20" fmla="*/ 12 w 810"/>
                <a:gd name="T21" fmla="*/ 689 h 1444"/>
                <a:gd name="T22" fmla="*/ 55 w 810"/>
                <a:gd name="T23" fmla="*/ 707 h 1444"/>
                <a:gd name="T24" fmla="*/ 122 w 810"/>
                <a:gd name="T25" fmla="*/ 707 h 1444"/>
                <a:gd name="T26" fmla="*/ 152 w 810"/>
                <a:gd name="T27" fmla="*/ 689 h 1444"/>
                <a:gd name="T28" fmla="*/ 158 w 810"/>
                <a:gd name="T29" fmla="*/ 652 h 1444"/>
                <a:gd name="T30" fmla="*/ 201 w 810"/>
                <a:gd name="T31" fmla="*/ 244 h 1444"/>
                <a:gd name="T32" fmla="*/ 201 w 810"/>
                <a:gd name="T33" fmla="*/ 762 h 1444"/>
                <a:gd name="T34" fmla="*/ 201 w 810"/>
                <a:gd name="T35" fmla="*/ 1389 h 1444"/>
                <a:gd name="T36" fmla="*/ 219 w 810"/>
                <a:gd name="T37" fmla="*/ 1432 h 1444"/>
                <a:gd name="T38" fmla="*/ 256 w 810"/>
                <a:gd name="T39" fmla="*/ 1444 h 1444"/>
                <a:gd name="T40" fmla="*/ 323 w 810"/>
                <a:gd name="T41" fmla="*/ 1444 h 1444"/>
                <a:gd name="T42" fmla="*/ 365 w 810"/>
                <a:gd name="T43" fmla="*/ 1432 h 1444"/>
                <a:gd name="T44" fmla="*/ 378 w 810"/>
                <a:gd name="T45" fmla="*/ 1389 h 1444"/>
                <a:gd name="T46" fmla="*/ 420 w 810"/>
                <a:gd name="T47" fmla="*/ 689 h 1444"/>
                <a:gd name="T48" fmla="*/ 420 w 810"/>
                <a:gd name="T49" fmla="*/ 1389 h 1444"/>
                <a:gd name="T50" fmla="*/ 438 w 810"/>
                <a:gd name="T51" fmla="*/ 1432 h 1444"/>
                <a:gd name="T52" fmla="*/ 475 w 810"/>
                <a:gd name="T53" fmla="*/ 1444 h 1444"/>
                <a:gd name="T54" fmla="*/ 542 w 810"/>
                <a:gd name="T55" fmla="*/ 1444 h 1444"/>
                <a:gd name="T56" fmla="*/ 585 w 810"/>
                <a:gd name="T57" fmla="*/ 1432 h 1444"/>
                <a:gd name="T58" fmla="*/ 603 w 810"/>
                <a:gd name="T59" fmla="*/ 1389 h 1444"/>
                <a:gd name="T60" fmla="*/ 603 w 810"/>
                <a:gd name="T61" fmla="*/ 628 h 1444"/>
                <a:gd name="T62" fmla="*/ 639 w 810"/>
                <a:gd name="T63" fmla="*/ 244 h 1444"/>
                <a:gd name="T64" fmla="*/ 639 w 810"/>
                <a:gd name="T65" fmla="*/ 658 h 1444"/>
                <a:gd name="T66" fmla="*/ 645 w 810"/>
                <a:gd name="T67" fmla="*/ 701 h 1444"/>
                <a:gd name="T68" fmla="*/ 676 w 810"/>
                <a:gd name="T69" fmla="*/ 719 h 1444"/>
                <a:gd name="T70" fmla="*/ 749 w 810"/>
                <a:gd name="T71" fmla="*/ 719 h 1444"/>
                <a:gd name="T72" fmla="*/ 792 w 810"/>
                <a:gd name="T73" fmla="*/ 701 h 1444"/>
                <a:gd name="T74" fmla="*/ 810 w 810"/>
                <a:gd name="T75" fmla="*/ 658 h 1444"/>
                <a:gd name="T76" fmla="*/ 810 w 810"/>
                <a:gd name="T77" fmla="*/ 287 h 1444"/>
                <a:gd name="T78" fmla="*/ 810 w 810"/>
                <a:gd name="T79" fmla="*/ 171 h 1444"/>
                <a:gd name="T80" fmla="*/ 792 w 810"/>
                <a:gd name="T81" fmla="*/ 86 h 1444"/>
                <a:gd name="T82" fmla="*/ 743 w 810"/>
                <a:gd name="T83" fmla="*/ 37 h 1444"/>
                <a:gd name="T84" fmla="*/ 688 w 810"/>
                <a:gd name="T85" fmla="*/ 6 h 1444"/>
                <a:gd name="T86" fmla="*/ 658 w 810"/>
                <a:gd name="T87" fmla="*/ 0 h 1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0" h="1444">
                  <a:moveTo>
                    <a:pt x="658" y="0"/>
                  </a:moveTo>
                  <a:lnTo>
                    <a:pt x="658" y="0"/>
                  </a:lnTo>
                  <a:lnTo>
                    <a:pt x="609" y="0"/>
                  </a:lnTo>
                  <a:lnTo>
                    <a:pt x="225" y="0"/>
                  </a:lnTo>
                  <a:lnTo>
                    <a:pt x="146" y="0"/>
                  </a:lnTo>
                  <a:lnTo>
                    <a:pt x="122" y="6"/>
                  </a:lnTo>
                  <a:lnTo>
                    <a:pt x="91" y="13"/>
                  </a:lnTo>
                  <a:lnTo>
                    <a:pt x="67" y="25"/>
                  </a:lnTo>
                  <a:lnTo>
                    <a:pt x="43" y="43"/>
                  </a:lnTo>
                  <a:lnTo>
                    <a:pt x="25" y="67"/>
                  </a:lnTo>
                  <a:lnTo>
                    <a:pt x="12" y="92"/>
                  </a:lnTo>
                  <a:lnTo>
                    <a:pt x="0" y="122"/>
                  </a:lnTo>
                  <a:lnTo>
                    <a:pt x="0" y="153"/>
                  </a:lnTo>
                  <a:lnTo>
                    <a:pt x="0" y="287"/>
                  </a:lnTo>
                  <a:lnTo>
                    <a:pt x="0" y="652"/>
                  </a:lnTo>
                  <a:lnTo>
                    <a:pt x="0" y="676"/>
                  </a:lnTo>
                  <a:lnTo>
                    <a:pt x="12" y="689"/>
                  </a:lnTo>
                  <a:lnTo>
                    <a:pt x="31" y="701"/>
                  </a:lnTo>
                  <a:lnTo>
                    <a:pt x="55" y="707"/>
                  </a:lnTo>
                  <a:lnTo>
                    <a:pt x="122" y="707"/>
                  </a:lnTo>
                  <a:lnTo>
                    <a:pt x="140" y="701"/>
                  </a:lnTo>
                  <a:lnTo>
                    <a:pt x="152" y="689"/>
                  </a:lnTo>
                  <a:lnTo>
                    <a:pt x="158" y="676"/>
                  </a:lnTo>
                  <a:lnTo>
                    <a:pt x="158" y="652"/>
                  </a:lnTo>
                  <a:lnTo>
                    <a:pt x="158" y="244"/>
                  </a:lnTo>
                  <a:lnTo>
                    <a:pt x="201" y="244"/>
                  </a:lnTo>
                  <a:lnTo>
                    <a:pt x="201" y="628"/>
                  </a:lnTo>
                  <a:lnTo>
                    <a:pt x="201" y="762"/>
                  </a:lnTo>
                  <a:lnTo>
                    <a:pt x="201" y="1389"/>
                  </a:lnTo>
                  <a:lnTo>
                    <a:pt x="207" y="1413"/>
                  </a:lnTo>
                  <a:lnTo>
                    <a:pt x="219" y="1432"/>
                  </a:lnTo>
                  <a:lnTo>
                    <a:pt x="238" y="1444"/>
                  </a:lnTo>
                  <a:lnTo>
                    <a:pt x="256" y="1444"/>
                  </a:lnTo>
                  <a:lnTo>
                    <a:pt x="323" y="1444"/>
                  </a:lnTo>
                  <a:lnTo>
                    <a:pt x="347" y="1444"/>
                  </a:lnTo>
                  <a:lnTo>
                    <a:pt x="365" y="1432"/>
                  </a:lnTo>
                  <a:lnTo>
                    <a:pt x="378" y="1413"/>
                  </a:lnTo>
                  <a:lnTo>
                    <a:pt x="378" y="1389"/>
                  </a:lnTo>
                  <a:lnTo>
                    <a:pt x="378" y="689"/>
                  </a:lnTo>
                  <a:lnTo>
                    <a:pt x="420" y="689"/>
                  </a:lnTo>
                  <a:lnTo>
                    <a:pt x="420" y="1389"/>
                  </a:lnTo>
                  <a:lnTo>
                    <a:pt x="426" y="1413"/>
                  </a:lnTo>
                  <a:lnTo>
                    <a:pt x="438" y="1432"/>
                  </a:lnTo>
                  <a:lnTo>
                    <a:pt x="457" y="1444"/>
                  </a:lnTo>
                  <a:lnTo>
                    <a:pt x="475" y="1444"/>
                  </a:lnTo>
                  <a:lnTo>
                    <a:pt x="542" y="1444"/>
                  </a:lnTo>
                  <a:lnTo>
                    <a:pt x="566" y="1444"/>
                  </a:lnTo>
                  <a:lnTo>
                    <a:pt x="585" y="1432"/>
                  </a:lnTo>
                  <a:lnTo>
                    <a:pt x="597" y="1413"/>
                  </a:lnTo>
                  <a:lnTo>
                    <a:pt x="603" y="1389"/>
                  </a:lnTo>
                  <a:lnTo>
                    <a:pt x="603" y="762"/>
                  </a:lnTo>
                  <a:lnTo>
                    <a:pt x="603" y="628"/>
                  </a:lnTo>
                  <a:lnTo>
                    <a:pt x="603" y="244"/>
                  </a:lnTo>
                  <a:lnTo>
                    <a:pt x="639" y="244"/>
                  </a:lnTo>
                  <a:lnTo>
                    <a:pt x="639" y="658"/>
                  </a:lnTo>
                  <a:lnTo>
                    <a:pt x="639" y="682"/>
                  </a:lnTo>
                  <a:lnTo>
                    <a:pt x="645" y="701"/>
                  </a:lnTo>
                  <a:lnTo>
                    <a:pt x="658" y="713"/>
                  </a:lnTo>
                  <a:lnTo>
                    <a:pt x="676" y="719"/>
                  </a:lnTo>
                  <a:lnTo>
                    <a:pt x="749" y="719"/>
                  </a:lnTo>
                  <a:lnTo>
                    <a:pt x="773" y="713"/>
                  </a:lnTo>
                  <a:lnTo>
                    <a:pt x="792" y="701"/>
                  </a:lnTo>
                  <a:lnTo>
                    <a:pt x="804" y="682"/>
                  </a:lnTo>
                  <a:lnTo>
                    <a:pt x="810" y="658"/>
                  </a:lnTo>
                  <a:lnTo>
                    <a:pt x="810" y="287"/>
                  </a:lnTo>
                  <a:lnTo>
                    <a:pt x="810" y="171"/>
                  </a:lnTo>
                  <a:lnTo>
                    <a:pt x="804" y="122"/>
                  </a:lnTo>
                  <a:lnTo>
                    <a:pt x="792" y="86"/>
                  </a:lnTo>
                  <a:lnTo>
                    <a:pt x="767" y="55"/>
                  </a:lnTo>
                  <a:lnTo>
                    <a:pt x="743" y="37"/>
                  </a:lnTo>
                  <a:lnTo>
                    <a:pt x="712" y="19"/>
                  </a:lnTo>
                  <a:lnTo>
                    <a:pt x="688" y="6"/>
                  </a:lnTo>
                  <a:lnTo>
                    <a:pt x="658" y="0"/>
                  </a:lnTo>
                  <a:close/>
                </a:path>
              </a:pathLst>
            </a:custGeom>
            <a:grpFill/>
            <a:ln>
              <a:noFill/>
            </a:ln>
            <a:extLst/>
          </p:spPr>
          <p:txBody>
            <a:bodyPr/>
            <a:lstStyle/>
            <a:p>
              <a:pPr eaLnBrk="1" fontAlgn="auto" hangingPunct="1">
                <a:spcBef>
                  <a:spcPts val="0"/>
                </a:spcBef>
                <a:spcAft>
                  <a:spcPts val="0"/>
                </a:spcAft>
                <a:defRPr/>
              </a:pPr>
              <a:endParaRPr lang="en-US" sz="1800">
                <a:latin typeface="+mn-lt"/>
                <a:ea typeface="+mn-ea"/>
              </a:endParaRPr>
            </a:p>
          </p:txBody>
        </p:sp>
        <p:sp>
          <p:nvSpPr>
            <p:cNvPr id="13" name="Oval 15"/>
            <p:cNvSpPr>
              <a:spLocks noChangeAspect="1" noChangeArrowheads="1"/>
            </p:cNvSpPr>
            <p:nvPr/>
          </p:nvSpPr>
          <p:spPr bwMode="gray">
            <a:xfrm>
              <a:off x="2760" y="1883"/>
              <a:ext cx="316" cy="314"/>
            </a:xfrm>
            <a:prstGeom prst="ellipse">
              <a:avLst/>
            </a:prstGeom>
            <a:grpFill/>
            <a:ln>
              <a:noFill/>
            </a:ln>
            <a:effectLst/>
            <a:extLst/>
          </p:spPr>
          <p:txBody>
            <a:bodyPr/>
            <a:lstStyle/>
            <a:p>
              <a:pPr eaLnBrk="1" fontAlgn="auto" hangingPunct="1">
                <a:spcBef>
                  <a:spcPts val="0"/>
                </a:spcBef>
                <a:spcAft>
                  <a:spcPts val="0"/>
                </a:spcAft>
                <a:defRPr/>
              </a:pPr>
              <a:endParaRPr lang="en-US" sz="1800">
                <a:latin typeface="+mn-lt"/>
                <a:ea typeface="+mn-ea"/>
              </a:endParaRPr>
            </a:p>
          </p:txBody>
        </p:sp>
      </p:grpSp>
      <p:grpSp>
        <p:nvGrpSpPr>
          <p:cNvPr id="14" name="Group 16"/>
          <p:cNvGrpSpPr>
            <a:grpSpLocks noChangeAspect="1"/>
          </p:cNvGrpSpPr>
          <p:nvPr/>
        </p:nvGrpSpPr>
        <p:grpSpPr bwMode="auto">
          <a:xfrm>
            <a:off x="1933595" y="3571054"/>
            <a:ext cx="420687" cy="942975"/>
            <a:chOff x="2513" y="1883"/>
            <a:chExt cx="810" cy="1815"/>
          </a:xfrm>
          <a:solidFill>
            <a:srgbClr val="009900"/>
          </a:solidFill>
        </p:grpSpPr>
        <p:sp>
          <p:nvSpPr>
            <p:cNvPr id="15" name="Freeform 17"/>
            <p:cNvSpPr>
              <a:spLocks noChangeAspect="1"/>
            </p:cNvSpPr>
            <p:nvPr/>
          </p:nvSpPr>
          <p:spPr bwMode="gray">
            <a:xfrm>
              <a:off x="2513" y="2254"/>
              <a:ext cx="810" cy="1444"/>
            </a:xfrm>
            <a:custGeom>
              <a:avLst/>
              <a:gdLst>
                <a:gd name="T0" fmla="*/ 658 w 810"/>
                <a:gd name="T1" fmla="*/ 0 h 1444"/>
                <a:gd name="T2" fmla="*/ 609 w 810"/>
                <a:gd name="T3" fmla="*/ 0 h 1444"/>
                <a:gd name="T4" fmla="*/ 225 w 810"/>
                <a:gd name="T5" fmla="*/ 0 h 1444"/>
                <a:gd name="T6" fmla="*/ 146 w 810"/>
                <a:gd name="T7" fmla="*/ 0 h 1444"/>
                <a:gd name="T8" fmla="*/ 91 w 810"/>
                <a:gd name="T9" fmla="*/ 13 h 1444"/>
                <a:gd name="T10" fmla="*/ 43 w 810"/>
                <a:gd name="T11" fmla="*/ 43 h 1444"/>
                <a:gd name="T12" fmla="*/ 12 w 810"/>
                <a:gd name="T13" fmla="*/ 92 h 1444"/>
                <a:gd name="T14" fmla="*/ 0 w 810"/>
                <a:gd name="T15" fmla="*/ 153 h 1444"/>
                <a:gd name="T16" fmla="*/ 0 w 810"/>
                <a:gd name="T17" fmla="*/ 287 h 1444"/>
                <a:gd name="T18" fmla="*/ 0 w 810"/>
                <a:gd name="T19" fmla="*/ 652 h 1444"/>
                <a:gd name="T20" fmla="*/ 12 w 810"/>
                <a:gd name="T21" fmla="*/ 689 h 1444"/>
                <a:gd name="T22" fmla="*/ 55 w 810"/>
                <a:gd name="T23" fmla="*/ 707 h 1444"/>
                <a:gd name="T24" fmla="*/ 122 w 810"/>
                <a:gd name="T25" fmla="*/ 707 h 1444"/>
                <a:gd name="T26" fmla="*/ 152 w 810"/>
                <a:gd name="T27" fmla="*/ 689 h 1444"/>
                <a:gd name="T28" fmla="*/ 158 w 810"/>
                <a:gd name="T29" fmla="*/ 652 h 1444"/>
                <a:gd name="T30" fmla="*/ 201 w 810"/>
                <a:gd name="T31" fmla="*/ 244 h 1444"/>
                <a:gd name="T32" fmla="*/ 201 w 810"/>
                <a:gd name="T33" fmla="*/ 762 h 1444"/>
                <a:gd name="T34" fmla="*/ 201 w 810"/>
                <a:gd name="T35" fmla="*/ 1389 h 1444"/>
                <a:gd name="T36" fmla="*/ 219 w 810"/>
                <a:gd name="T37" fmla="*/ 1432 h 1444"/>
                <a:gd name="T38" fmla="*/ 256 w 810"/>
                <a:gd name="T39" fmla="*/ 1444 h 1444"/>
                <a:gd name="T40" fmla="*/ 323 w 810"/>
                <a:gd name="T41" fmla="*/ 1444 h 1444"/>
                <a:gd name="T42" fmla="*/ 365 w 810"/>
                <a:gd name="T43" fmla="*/ 1432 h 1444"/>
                <a:gd name="T44" fmla="*/ 378 w 810"/>
                <a:gd name="T45" fmla="*/ 1389 h 1444"/>
                <a:gd name="T46" fmla="*/ 420 w 810"/>
                <a:gd name="T47" fmla="*/ 689 h 1444"/>
                <a:gd name="T48" fmla="*/ 420 w 810"/>
                <a:gd name="T49" fmla="*/ 1389 h 1444"/>
                <a:gd name="T50" fmla="*/ 438 w 810"/>
                <a:gd name="T51" fmla="*/ 1432 h 1444"/>
                <a:gd name="T52" fmla="*/ 475 w 810"/>
                <a:gd name="T53" fmla="*/ 1444 h 1444"/>
                <a:gd name="T54" fmla="*/ 542 w 810"/>
                <a:gd name="T55" fmla="*/ 1444 h 1444"/>
                <a:gd name="T56" fmla="*/ 585 w 810"/>
                <a:gd name="T57" fmla="*/ 1432 h 1444"/>
                <a:gd name="T58" fmla="*/ 603 w 810"/>
                <a:gd name="T59" fmla="*/ 1389 h 1444"/>
                <a:gd name="T60" fmla="*/ 603 w 810"/>
                <a:gd name="T61" fmla="*/ 628 h 1444"/>
                <a:gd name="T62" fmla="*/ 639 w 810"/>
                <a:gd name="T63" fmla="*/ 244 h 1444"/>
                <a:gd name="T64" fmla="*/ 639 w 810"/>
                <a:gd name="T65" fmla="*/ 658 h 1444"/>
                <a:gd name="T66" fmla="*/ 645 w 810"/>
                <a:gd name="T67" fmla="*/ 701 h 1444"/>
                <a:gd name="T68" fmla="*/ 676 w 810"/>
                <a:gd name="T69" fmla="*/ 719 h 1444"/>
                <a:gd name="T70" fmla="*/ 749 w 810"/>
                <a:gd name="T71" fmla="*/ 719 h 1444"/>
                <a:gd name="T72" fmla="*/ 792 w 810"/>
                <a:gd name="T73" fmla="*/ 701 h 1444"/>
                <a:gd name="T74" fmla="*/ 810 w 810"/>
                <a:gd name="T75" fmla="*/ 658 h 1444"/>
                <a:gd name="T76" fmla="*/ 810 w 810"/>
                <a:gd name="T77" fmla="*/ 287 h 1444"/>
                <a:gd name="T78" fmla="*/ 810 w 810"/>
                <a:gd name="T79" fmla="*/ 171 h 1444"/>
                <a:gd name="T80" fmla="*/ 792 w 810"/>
                <a:gd name="T81" fmla="*/ 86 h 1444"/>
                <a:gd name="T82" fmla="*/ 743 w 810"/>
                <a:gd name="T83" fmla="*/ 37 h 1444"/>
                <a:gd name="T84" fmla="*/ 688 w 810"/>
                <a:gd name="T85" fmla="*/ 6 h 1444"/>
                <a:gd name="T86" fmla="*/ 658 w 810"/>
                <a:gd name="T87" fmla="*/ 0 h 1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0" h="1444">
                  <a:moveTo>
                    <a:pt x="658" y="0"/>
                  </a:moveTo>
                  <a:lnTo>
                    <a:pt x="658" y="0"/>
                  </a:lnTo>
                  <a:lnTo>
                    <a:pt x="609" y="0"/>
                  </a:lnTo>
                  <a:lnTo>
                    <a:pt x="225" y="0"/>
                  </a:lnTo>
                  <a:lnTo>
                    <a:pt x="146" y="0"/>
                  </a:lnTo>
                  <a:lnTo>
                    <a:pt x="122" y="6"/>
                  </a:lnTo>
                  <a:lnTo>
                    <a:pt x="91" y="13"/>
                  </a:lnTo>
                  <a:lnTo>
                    <a:pt x="67" y="25"/>
                  </a:lnTo>
                  <a:lnTo>
                    <a:pt x="43" y="43"/>
                  </a:lnTo>
                  <a:lnTo>
                    <a:pt x="25" y="67"/>
                  </a:lnTo>
                  <a:lnTo>
                    <a:pt x="12" y="92"/>
                  </a:lnTo>
                  <a:lnTo>
                    <a:pt x="0" y="122"/>
                  </a:lnTo>
                  <a:lnTo>
                    <a:pt x="0" y="153"/>
                  </a:lnTo>
                  <a:lnTo>
                    <a:pt x="0" y="287"/>
                  </a:lnTo>
                  <a:lnTo>
                    <a:pt x="0" y="652"/>
                  </a:lnTo>
                  <a:lnTo>
                    <a:pt x="0" y="676"/>
                  </a:lnTo>
                  <a:lnTo>
                    <a:pt x="12" y="689"/>
                  </a:lnTo>
                  <a:lnTo>
                    <a:pt x="31" y="701"/>
                  </a:lnTo>
                  <a:lnTo>
                    <a:pt x="55" y="707"/>
                  </a:lnTo>
                  <a:lnTo>
                    <a:pt x="122" y="707"/>
                  </a:lnTo>
                  <a:lnTo>
                    <a:pt x="140" y="701"/>
                  </a:lnTo>
                  <a:lnTo>
                    <a:pt x="152" y="689"/>
                  </a:lnTo>
                  <a:lnTo>
                    <a:pt x="158" y="676"/>
                  </a:lnTo>
                  <a:lnTo>
                    <a:pt x="158" y="652"/>
                  </a:lnTo>
                  <a:lnTo>
                    <a:pt x="158" y="244"/>
                  </a:lnTo>
                  <a:lnTo>
                    <a:pt x="201" y="244"/>
                  </a:lnTo>
                  <a:lnTo>
                    <a:pt x="201" y="628"/>
                  </a:lnTo>
                  <a:lnTo>
                    <a:pt x="201" y="762"/>
                  </a:lnTo>
                  <a:lnTo>
                    <a:pt x="201" y="1389"/>
                  </a:lnTo>
                  <a:lnTo>
                    <a:pt x="207" y="1413"/>
                  </a:lnTo>
                  <a:lnTo>
                    <a:pt x="219" y="1432"/>
                  </a:lnTo>
                  <a:lnTo>
                    <a:pt x="238" y="1444"/>
                  </a:lnTo>
                  <a:lnTo>
                    <a:pt x="256" y="1444"/>
                  </a:lnTo>
                  <a:lnTo>
                    <a:pt x="323" y="1444"/>
                  </a:lnTo>
                  <a:lnTo>
                    <a:pt x="347" y="1444"/>
                  </a:lnTo>
                  <a:lnTo>
                    <a:pt x="365" y="1432"/>
                  </a:lnTo>
                  <a:lnTo>
                    <a:pt x="378" y="1413"/>
                  </a:lnTo>
                  <a:lnTo>
                    <a:pt x="378" y="1389"/>
                  </a:lnTo>
                  <a:lnTo>
                    <a:pt x="378" y="689"/>
                  </a:lnTo>
                  <a:lnTo>
                    <a:pt x="420" y="689"/>
                  </a:lnTo>
                  <a:lnTo>
                    <a:pt x="420" y="1389"/>
                  </a:lnTo>
                  <a:lnTo>
                    <a:pt x="426" y="1413"/>
                  </a:lnTo>
                  <a:lnTo>
                    <a:pt x="438" y="1432"/>
                  </a:lnTo>
                  <a:lnTo>
                    <a:pt x="457" y="1444"/>
                  </a:lnTo>
                  <a:lnTo>
                    <a:pt x="475" y="1444"/>
                  </a:lnTo>
                  <a:lnTo>
                    <a:pt x="542" y="1444"/>
                  </a:lnTo>
                  <a:lnTo>
                    <a:pt x="566" y="1444"/>
                  </a:lnTo>
                  <a:lnTo>
                    <a:pt x="585" y="1432"/>
                  </a:lnTo>
                  <a:lnTo>
                    <a:pt x="597" y="1413"/>
                  </a:lnTo>
                  <a:lnTo>
                    <a:pt x="603" y="1389"/>
                  </a:lnTo>
                  <a:lnTo>
                    <a:pt x="603" y="762"/>
                  </a:lnTo>
                  <a:lnTo>
                    <a:pt x="603" y="628"/>
                  </a:lnTo>
                  <a:lnTo>
                    <a:pt x="603" y="244"/>
                  </a:lnTo>
                  <a:lnTo>
                    <a:pt x="639" y="244"/>
                  </a:lnTo>
                  <a:lnTo>
                    <a:pt x="639" y="658"/>
                  </a:lnTo>
                  <a:lnTo>
                    <a:pt x="639" y="682"/>
                  </a:lnTo>
                  <a:lnTo>
                    <a:pt x="645" y="701"/>
                  </a:lnTo>
                  <a:lnTo>
                    <a:pt x="658" y="713"/>
                  </a:lnTo>
                  <a:lnTo>
                    <a:pt x="676" y="719"/>
                  </a:lnTo>
                  <a:lnTo>
                    <a:pt x="749" y="719"/>
                  </a:lnTo>
                  <a:lnTo>
                    <a:pt x="773" y="713"/>
                  </a:lnTo>
                  <a:lnTo>
                    <a:pt x="792" y="701"/>
                  </a:lnTo>
                  <a:lnTo>
                    <a:pt x="804" y="682"/>
                  </a:lnTo>
                  <a:lnTo>
                    <a:pt x="810" y="658"/>
                  </a:lnTo>
                  <a:lnTo>
                    <a:pt x="810" y="287"/>
                  </a:lnTo>
                  <a:lnTo>
                    <a:pt x="810" y="171"/>
                  </a:lnTo>
                  <a:lnTo>
                    <a:pt x="804" y="122"/>
                  </a:lnTo>
                  <a:lnTo>
                    <a:pt x="792" y="86"/>
                  </a:lnTo>
                  <a:lnTo>
                    <a:pt x="767" y="55"/>
                  </a:lnTo>
                  <a:lnTo>
                    <a:pt x="743" y="37"/>
                  </a:lnTo>
                  <a:lnTo>
                    <a:pt x="712" y="19"/>
                  </a:lnTo>
                  <a:lnTo>
                    <a:pt x="688" y="6"/>
                  </a:lnTo>
                  <a:lnTo>
                    <a:pt x="658" y="0"/>
                  </a:lnTo>
                  <a:close/>
                </a:path>
              </a:pathLst>
            </a:custGeom>
            <a:grpFill/>
            <a:ln>
              <a:noFill/>
            </a:ln>
            <a:extLst/>
          </p:spPr>
          <p:txBody>
            <a:bodyPr/>
            <a:lstStyle/>
            <a:p>
              <a:pPr eaLnBrk="1" fontAlgn="auto" hangingPunct="1">
                <a:spcBef>
                  <a:spcPts val="0"/>
                </a:spcBef>
                <a:spcAft>
                  <a:spcPts val="0"/>
                </a:spcAft>
                <a:defRPr/>
              </a:pPr>
              <a:endParaRPr lang="en-US" sz="1800">
                <a:latin typeface="+mn-lt"/>
                <a:ea typeface="+mn-ea"/>
              </a:endParaRPr>
            </a:p>
          </p:txBody>
        </p:sp>
        <p:sp>
          <p:nvSpPr>
            <p:cNvPr id="16" name="Oval 18"/>
            <p:cNvSpPr>
              <a:spLocks noChangeAspect="1" noChangeArrowheads="1"/>
            </p:cNvSpPr>
            <p:nvPr/>
          </p:nvSpPr>
          <p:spPr bwMode="gray">
            <a:xfrm>
              <a:off x="2760" y="1883"/>
              <a:ext cx="316" cy="314"/>
            </a:xfrm>
            <a:prstGeom prst="ellipse">
              <a:avLst/>
            </a:prstGeom>
            <a:grpFill/>
            <a:ln>
              <a:noFill/>
            </a:ln>
            <a:effectLst/>
            <a:extLst/>
          </p:spPr>
          <p:txBody>
            <a:bodyPr/>
            <a:lstStyle/>
            <a:p>
              <a:pPr eaLnBrk="1" fontAlgn="auto" hangingPunct="1">
                <a:spcBef>
                  <a:spcPts val="0"/>
                </a:spcBef>
                <a:spcAft>
                  <a:spcPts val="0"/>
                </a:spcAft>
                <a:defRPr/>
              </a:pPr>
              <a:endParaRPr lang="en-US" sz="1800">
                <a:latin typeface="+mn-lt"/>
                <a:ea typeface="+mn-ea"/>
              </a:endParaRPr>
            </a:p>
          </p:txBody>
        </p:sp>
      </p:grpSp>
      <p:grpSp>
        <p:nvGrpSpPr>
          <p:cNvPr id="17" name="Group 19"/>
          <p:cNvGrpSpPr>
            <a:grpSpLocks noChangeAspect="1"/>
          </p:cNvGrpSpPr>
          <p:nvPr/>
        </p:nvGrpSpPr>
        <p:grpSpPr bwMode="auto">
          <a:xfrm>
            <a:off x="5733522" y="4052832"/>
            <a:ext cx="420687" cy="942975"/>
            <a:chOff x="2513" y="1883"/>
            <a:chExt cx="810" cy="1815"/>
          </a:xfrm>
          <a:solidFill>
            <a:srgbClr val="C00000"/>
          </a:solidFill>
        </p:grpSpPr>
        <p:sp>
          <p:nvSpPr>
            <p:cNvPr id="18" name="Freeform 20"/>
            <p:cNvSpPr>
              <a:spLocks noChangeAspect="1"/>
            </p:cNvSpPr>
            <p:nvPr/>
          </p:nvSpPr>
          <p:spPr bwMode="gray">
            <a:xfrm>
              <a:off x="2513" y="2254"/>
              <a:ext cx="810" cy="1444"/>
            </a:xfrm>
            <a:custGeom>
              <a:avLst/>
              <a:gdLst>
                <a:gd name="T0" fmla="*/ 658 w 810"/>
                <a:gd name="T1" fmla="*/ 0 h 1444"/>
                <a:gd name="T2" fmla="*/ 609 w 810"/>
                <a:gd name="T3" fmla="*/ 0 h 1444"/>
                <a:gd name="T4" fmla="*/ 225 w 810"/>
                <a:gd name="T5" fmla="*/ 0 h 1444"/>
                <a:gd name="T6" fmla="*/ 146 w 810"/>
                <a:gd name="T7" fmla="*/ 0 h 1444"/>
                <a:gd name="T8" fmla="*/ 91 w 810"/>
                <a:gd name="T9" fmla="*/ 13 h 1444"/>
                <a:gd name="T10" fmla="*/ 43 w 810"/>
                <a:gd name="T11" fmla="*/ 43 h 1444"/>
                <a:gd name="T12" fmla="*/ 12 w 810"/>
                <a:gd name="T13" fmla="*/ 92 h 1444"/>
                <a:gd name="T14" fmla="*/ 0 w 810"/>
                <a:gd name="T15" fmla="*/ 153 h 1444"/>
                <a:gd name="T16" fmla="*/ 0 w 810"/>
                <a:gd name="T17" fmla="*/ 287 h 1444"/>
                <a:gd name="T18" fmla="*/ 0 w 810"/>
                <a:gd name="T19" fmla="*/ 652 h 1444"/>
                <a:gd name="T20" fmla="*/ 12 w 810"/>
                <a:gd name="T21" fmla="*/ 689 h 1444"/>
                <a:gd name="T22" fmla="*/ 55 w 810"/>
                <a:gd name="T23" fmla="*/ 707 h 1444"/>
                <a:gd name="T24" fmla="*/ 122 w 810"/>
                <a:gd name="T25" fmla="*/ 707 h 1444"/>
                <a:gd name="T26" fmla="*/ 152 w 810"/>
                <a:gd name="T27" fmla="*/ 689 h 1444"/>
                <a:gd name="T28" fmla="*/ 158 w 810"/>
                <a:gd name="T29" fmla="*/ 652 h 1444"/>
                <a:gd name="T30" fmla="*/ 201 w 810"/>
                <a:gd name="T31" fmla="*/ 244 h 1444"/>
                <a:gd name="T32" fmla="*/ 201 w 810"/>
                <a:gd name="T33" fmla="*/ 762 h 1444"/>
                <a:gd name="T34" fmla="*/ 201 w 810"/>
                <a:gd name="T35" fmla="*/ 1389 h 1444"/>
                <a:gd name="T36" fmla="*/ 219 w 810"/>
                <a:gd name="T37" fmla="*/ 1432 h 1444"/>
                <a:gd name="T38" fmla="*/ 256 w 810"/>
                <a:gd name="T39" fmla="*/ 1444 h 1444"/>
                <a:gd name="T40" fmla="*/ 323 w 810"/>
                <a:gd name="T41" fmla="*/ 1444 h 1444"/>
                <a:gd name="T42" fmla="*/ 365 w 810"/>
                <a:gd name="T43" fmla="*/ 1432 h 1444"/>
                <a:gd name="T44" fmla="*/ 378 w 810"/>
                <a:gd name="T45" fmla="*/ 1389 h 1444"/>
                <a:gd name="T46" fmla="*/ 420 w 810"/>
                <a:gd name="T47" fmla="*/ 689 h 1444"/>
                <a:gd name="T48" fmla="*/ 420 w 810"/>
                <a:gd name="T49" fmla="*/ 1389 h 1444"/>
                <a:gd name="T50" fmla="*/ 438 w 810"/>
                <a:gd name="T51" fmla="*/ 1432 h 1444"/>
                <a:gd name="T52" fmla="*/ 475 w 810"/>
                <a:gd name="T53" fmla="*/ 1444 h 1444"/>
                <a:gd name="T54" fmla="*/ 542 w 810"/>
                <a:gd name="T55" fmla="*/ 1444 h 1444"/>
                <a:gd name="T56" fmla="*/ 585 w 810"/>
                <a:gd name="T57" fmla="*/ 1432 h 1444"/>
                <a:gd name="T58" fmla="*/ 603 w 810"/>
                <a:gd name="T59" fmla="*/ 1389 h 1444"/>
                <a:gd name="T60" fmla="*/ 603 w 810"/>
                <a:gd name="T61" fmla="*/ 628 h 1444"/>
                <a:gd name="T62" fmla="*/ 639 w 810"/>
                <a:gd name="T63" fmla="*/ 244 h 1444"/>
                <a:gd name="T64" fmla="*/ 639 w 810"/>
                <a:gd name="T65" fmla="*/ 658 h 1444"/>
                <a:gd name="T66" fmla="*/ 645 w 810"/>
                <a:gd name="T67" fmla="*/ 701 h 1444"/>
                <a:gd name="T68" fmla="*/ 676 w 810"/>
                <a:gd name="T69" fmla="*/ 719 h 1444"/>
                <a:gd name="T70" fmla="*/ 749 w 810"/>
                <a:gd name="T71" fmla="*/ 719 h 1444"/>
                <a:gd name="T72" fmla="*/ 792 w 810"/>
                <a:gd name="T73" fmla="*/ 701 h 1444"/>
                <a:gd name="T74" fmla="*/ 810 w 810"/>
                <a:gd name="T75" fmla="*/ 658 h 1444"/>
                <a:gd name="T76" fmla="*/ 810 w 810"/>
                <a:gd name="T77" fmla="*/ 287 h 1444"/>
                <a:gd name="T78" fmla="*/ 810 w 810"/>
                <a:gd name="T79" fmla="*/ 171 h 1444"/>
                <a:gd name="T80" fmla="*/ 792 w 810"/>
                <a:gd name="T81" fmla="*/ 86 h 1444"/>
                <a:gd name="T82" fmla="*/ 743 w 810"/>
                <a:gd name="T83" fmla="*/ 37 h 1444"/>
                <a:gd name="T84" fmla="*/ 688 w 810"/>
                <a:gd name="T85" fmla="*/ 6 h 1444"/>
                <a:gd name="T86" fmla="*/ 658 w 810"/>
                <a:gd name="T87" fmla="*/ 0 h 1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0" h="1444">
                  <a:moveTo>
                    <a:pt x="658" y="0"/>
                  </a:moveTo>
                  <a:lnTo>
                    <a:pt x="658" y="0"/>
                  </a:lnTo>
                  <a:lnTo>
                    <a:pt x="609" y="0"/>
                  </a:lnTo>
                  <a:lnTo>
                    <a:pt x="225" y="0"/>
                  </a:lnTo>
                  <a:lnTo>
                    <a:pt x="146" y="0"/>
                  </a:lnTo>
                  <a:lnTo>
                    <a:pt x="122" y="6"/>
                  </a:lnTo>
                  <a:lnTo>
                    <a:pt x="91" y="13"/>
                  </a:lnTo>
                  <a:lnTo>
                    <a:pt x="67" y="25"/>
                  </a:lnTo>
                  <a:lnTo>
                    <a:pt x="43" y="43"/>
                  </a:lnTo>
                  <a:lnTo>
                    <a:pt x="25" y="67"/>
                  </a:lnTo>
                  <a:lnTo>
                    <a:pt x="12" y="92"/>
                  </a:lnTo>
                  <a:lnTo>
                    <a:pt x="0" y="122"/>
                  </a:lnTo>
                  <a:lnTo>
                    <a:pt x="0" y="153"/>
                  </a:lnTo>
                  <a:lnTo>
                    <a:pt x="0" y="287"/>
                  </a:lnTo>
                  <a:lnTo>
                    <a:pt x="0" y="652"/>
                  </a:lnTo>
                  <a:lnTo>
                    <a:pt x="0" y="676"/>
                  </a:lnTo>
                  <a:lnTo>
                    <a:pt x="12" y="689"/>
                  </a:lnTo>
                  <a:lnTo>
                    <a:pt x="31" y="701"/>
                  </a:lnTo>
                  <a:lnTo>
                    <a:pt x="55" y="707"/>
                  </a:lnTo>
                  <a:lnTo>
                    <a:pt x="122" y="707"/>
                  </a:lnTo>
                  <a:lnTo>
                    <a:pt x="140" y="701"/>
                  </a:lnTo>
                  <a:lnTo>
                    <a:pt x="152" y="689"/>
                  </a:lnTo>
                  <a:lnTo>
                    <a:pt x="158" y="676"/>
                  </a:lnTo>
                  <a:lnTo>
                    <a:pt x="158" y="652"/>
                  </a:lnTo>
                  <a:lnTo>
                    <a:pt x="158" y="244"/>
                  </a:lnTo>
                  <a:lnTo>
                    <a:pt x="201" y="244"/>
                  </a:lnTo>
                  <a:lnTo>
                    <a:pt x="201" y="628"/>
                  </a:lnTo>
                  <a:lnTo>
                    <a:pt x="201" y="762"/>
                  </a:lnTo>
                  <a:lnTo>
                    <a:pt x="201" y="1389"/>
                  </a:lnTo>
                  <a:lnTo>
                    <a:pt x="207" y="1413"/>
                  </a:lnTo>
                  <a:lnTo>
                    <a:pt x="219" y="1432"/>
                  </a:lnTo>
                  <a:lnTo>
                    <a:pt x="238" y="1444"/>
                  </a:lnTo>
                  <a:lnTo>
                    <a:pt x="256" y="1444"/>
                  </a:lnTo>
                  <a:lnTo>
                    <a:pt x="323" y="1444"/>
                  </a:lnTo>
                  <a:lnTo>
                    <a:pt x="347" y="1444"/>
                  </a:lnTo>
                  <a:lnTo>
                    <a:pt x="365" y="1432"/>
                  </a:lnTo>
                  <a:lnTo>
                    <a:pt x="378" y="1413"/>
                  </a:lnTo>
                  <a:lnTo>
                    <a:pt x="378" y="1389"/>
                  </a:lnTo>
                  <a:lnTo>
                    <a:pt x="378" y="689"/>
                  </a:lnTo>
                  <a:lnTo>
                    <a:pt x="420" y="689"/>
                  </a:lnTo>
                  <a:lnTo>
                    <a:pt x="420" y="1389"/>
                  </a:lnTo>
                  <a:lnTo>
                    <a:pt x="426" y="1413"/>
                  </a:lnTo>
                  <a:lnTo>
                    <a:pt x="438" y="1432"/>
                  </a:lnTo>
                  <a:lnTo>
                    <a:pt x="457" y="1444"/>
                  </a:lnTo>
                  <a:lnTo>
                    <a:pt x="475" y="1444"/>
                  </a:lnTo>
                  <a:lnTo>
                    <a:pt x="542" y="1444"/>
                  </a:lnTo>
                  <a:lnTo>
                    <a:pt x="566" y="1444"/>
                  </a:lnTo>
                  <a:lnTo>
                    <a:pt x="585" y="1432"/>
                  </a:lnTo>
                  <a:lnTo>
                    <a:pt x="597" y="1413"/>
                  </a:lnTo>
                  <a:lnTo>
                    <a:pt x="603" y="1389"/>
                  </a:lnTo>
                  <a:lnTo>
                    <a:pt x="603" y="762"/>
                  </a:lnTo>
                  <a:lnTo>
                    <a:pt x="603" y="628"/>
                  </a:lnTo>
                  <a:lnTo>
                    <a:pt x="603" y="244"/>
                  </a:lnTo>
                  <a:lnTo>
                    <a:pt x="639" y="244"/>
                  </a:lnTo>
                  <a:lnTo>
                    <a:pt x="639" y="658"/>
                  </a:lnTo>
                  <a:lnTo>
                    <a:pt x="639" y="682"/>
                  </a:lnTo>
                  <a:lnTo>
                    <a:pt x="645" y="701"/>
                  </a:lnTo>
                  <a:lnTo>
                    <a:pt x="658" y="713"/>
                  </a:lnTo>
                  <a:lnTo>
                    <a:pt x="676" y="719"/>
                  </a:lnTo>
                  <a:lnTo>
                    <a:pt x="749" y="719"/>
                  </a:lnTo>
                  <a:lnTo>
                    <a:pt x="773" y="713"/>
                  </a:lnTo>
                  <a:lnTo>
                    <a:pt x="792" y="701"/>
                  </a:lnTo>
                  <a:lnTo>
                    <a:pt x="804" y="682"/>
                  </a:lnTo>
                  <a:lnTo>
                    <a:pt x="810" y="658"/>
                  </a:lnTo>
                  <a:lnTo>
                    <a:pt x="810" y="287"/>
                  </a:lnTo>
                  <a:lnTo>
                    <a:pt x="810" y="171"/>
                  </a:lnTo>
                  <a:lnTo>
                    <a:pt x="804" y="122"/>
                  </a:lnTo>
                  <a:lnTo>
                    <a:pt x="792" y="86"/>
                  </a:lnTo>
                  <a:lnTo>
                    <a:pt x="767" y="55"/>
                  </a:lnTo>
                  <a:lnTo>
                    <a:pt x="743" y="37"/>
                  </a:lnTo>
                  <a:lnTo>
                    <a:pt x="712" y="19"/>
                  </a:lnTo>
                  <a:lnTo>
                    <a:pt x="688" y="6"/>
                  </a:lnTo>
                  <a:lnTo>
                    <a:pt x="658" y="0"/>
                  </a:lnTo>
                  <a:close/>
                </a:path>
              </a:pathLst>
            </a:custGeom>
            <a:grpFill/>
            <a:ln>
              <a:noFill/>
            </a:ln>
            <a:extLst/>
          </p:spPr>
          <p:txBody>
            <a:bodyPr/>
            <a:lstStyle/>
            <a:p>
              <a:pPr eaLnBrk="1" fontAlgn="auto" hangingPunct="1">
                <a:spcBef>
                  <a:spcPts val="0"/>
                </a:spcBef>
                <a:spcAft>
                  <a:spcPts val="0"/>
                </a:spcAft>
                <a:defRPr/>
              </a:pPr>
              <a:endParaRPr lang="en-US" sz="1800">
                <a:latin typeface="+mn-lt"/>
                <a:ea typeface="+mn-ea"/>
              </a:endParaRPr>
            </a:p>
          </p:txBody>
        </p:sp>
        <p:sp>
          <p:nvSpPr>
            <p:cNvPr id="19" name="Oval 21"/>
            <p:cNvSpPr>
              <a:spLocks noChangeAspect="1" noChangeArrowheads="1"/>
            </p:cNvSpPr>
            <p:nvPr/>
          </p:nvSpPr>
          <p:spPr bwMode="gray">
            <a:xfrm>
              <a:off x="2760" y="1883"/>
              <a:ext cx="316" cy="314"/>
            </a:xfrm>
            <a:prstGeom prst="ellipse">
              <a:avLst/>
            </a:prstGeom>
            <a:grpFill/>
            <a:ln>
              <a:noFill/>
            </a:ln>
            <a:effectLst/>
            <a:extLst/>
          </p:spPr>
          <p:txBody>
            <a:bodyPr/>
            <a:lstStyle/>
            <a:p>
              <a:pPr eaLnBrk="1" fontAlgn="auto" hangingPunct="1">
                <a:spcBef>
                  <a:spcPts val="0"/>
                </a:spcBef>
                <a:spcAft>
                  <a:spcPts val="0"/>
                </a:spcAft>
                <a:defRPr/>
              </a:pPr>
              <a:endParaRPr lang="en-US" sz="1800">
                <a:latin typeface="+mn-lt"/>
                <a:ea typeface="+mn-ea"/>
              </a:endParaRPr>
            </a:p>
          </p:txBody>
        </p:sp>
      </p:grpSp>
      <p:sp>
        <p:nvSpPr>
          <p:cNvPr id="20" name="Content Placeholder 5"/>
          <p:cNvSpPr txBox="1">
            <a:spLocks/>
          </p:cNvSpPr>
          <p:nvPr/>
        </p:nvSpPr>
        <p:spPr bwMode="gray">
          <a:xfrm>
            <a:off x="2915765" y="3733088"/>
            <a:ext cx="585787" cy="430212"/>
          </a:xfrm>
          <a:prstGeom prst="rect">
            <a:avLst/>
          </a:prstGeom>
          <a:noFill/>
          <a:ln>
            <a:noFill/>
          </a:ln>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6pPr>
            <a:lvl7pPr marL="29718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7pPr>
            <a:lvl8pPr marL="34290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8pPr>
            <a:lvl9pPr marL="38862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9pPr>
          </a:lstStyle>
          <a:p>
            <a:pPr fontAlgn="auto">
              <a:spcBef>
                <a:spcPct val="60000"/>
              </a:spcBef>
              <a:buClr>
                <a:srgbClr val="FFA41D"/>
              </a:buClr>
              <a:buSzPct val="150000"/>
              <a:defRPr/>
            </a:pPr>
            <a:r>
              <a:rPr lang="en-US" sz="1400" dirty="0">
                <a:solidFill>
                  <a:schemeClr val="accent4">
                    <a:lumMod val="50000"/>
                  </a:schemeClr>
                </a:solidFill>
                <a:ea typeface="+mn-ea"/>
              </a:rPr>
              <a:t>10% </a:t>
            </a:r>
            <a:br>
              <a:rPr lang="en-US" sz="1400" dirty="0">
                <a:solidFill>
                  <a:schemeClr val="accent4">
                    <a:lumMod val="50000"/>
                  </a:schemeClr>
                </a:solidFill>
                <a:ea typeface="+mn-ea"/>
              </a:rPr>
            </a:br>
            <a:r>
              <a:rPr lang="en-US" sz="1400" dirty="0">
                <a:solidFill>
                  <a:schemeClr val="accent4">
                    <a:lumMod val="50000"/>
                  </a:schemeClr>
                </a:solidFill>
                <a:ea typeface="+mn-ea"/>
              </a:rPr>
              <a:t>of cost</a:t>
            </a:r>
            <a:endParaRPr lang="en-US" sz="1400" b="0" dirty="0">
              <a:solidFill>
                <a:schemeClr val="accent4">
                  <a:lumMod val="50000"/>
                </a:schemeClr>
              </a:solidFill>
              <a:ea typeface="+mn-ea"/>
            </a:endParaRPr>
          </a:p>
        </p:txBody>
      </p:sp>
      <p:sp>
        <p:nvSpPr>
          <p:cNvPr id="21" name="Content Placeholder 5"/>
          <p:cNvSpPr txBox="1">
            <a:spLocks/>
          </p:cNvSpPr>
          <p:nvPr/>
        </p:nvSpPr>
        <p:spPr bwMode="gray">
          <a:xfrm>
            <a:off x="3506643" y="3305175"/>
            <a:ext cx="584200" cy="431800"/>
          </a:xfrm>
          <a:prstGeom prst="rect">
            <a:avLst/>
          </a:prstGeom>
          <a:noFill/>
          <a:ln>
            <a:noFill/>
          </a:ln>
          <a:extLst/>
        </p:spPr>
        <p:txBody>
          <a:bodyPr wrap="none"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6pPr>
            <a:lvl7pPr marL="29718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7pPr>
            <a:lvl8pPr marL="34290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8pPr>
            <a:lvl9pPr marL="38862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9pPr>
          </a:lstStyle>
          <a:p>
            <a:pPr fontAlgn="auto">
              <a:spcBef>
                <a:spcPct val="60000"/>
              </a:spcBef>
              <a:buClr>
                <a:srgbClr val="FFA41D"/>
              </a:buClr>
              <a:buSzPct val="150000"/>
              <a:defRPr/>
            </a:pPr>
            <a:r>
              <a:rPr lang="en-US" sz="1400" dirty="0">
                <a:solidFill>
                  <a:schemeClr val="accent4">
                    <a:lumMod val="50000"/>
                  </a:schemeClr>
                </a:solidFill>
                <a:ea typeface="+mn-ea"/>
              </a:rPr>
              <a:t>15%</a:t>
            </a:r>
            <a:br>
              <a:rPr lang="en-US" sz="1400" dirty="0">
                <a:solidFill>
                  <a:schemeClr val="accent4">
                    <a:lumMod val="50000"/>
                  </a:schemeClr>
                </a:solidFill>
                <a:ea typeface="+mn-ea"/>
              </a:rPr>
            </a:br>
            <a:r>
              <a:rPr lang="en-US" sz="1400" dirty="0">
                <a:solidFill>
                  <a:schemeClr val="accent4">
                    <a:lumMod val="50000"/>
                  </a:schemeClr>
                </a:solidFill>
                <a:ea typeface="+mn-ea"/>
              </a:rPr>
              <a:t>of cost</a:t>
            </a:r>
            <a:endParaRPr lang="en-US" sz="1400" b="0" dirty="0">
              <a:solidFill>
                <a:schemeClr val="accent4">
                  <a:lumMod val="50000"/>
                </a:schemeClr>
              </a:solidFill>
              <a:ea typeface="+mn-ea"/>
            </a:endParaRPr>
          </a:p>
        </p:txBody>
      </p:sp>
      <p:sp>
        <p:nvSpPr>
          <p:cNvPr id="22" name="Content Placeholder 5"/>
          <p:cNvSpPr txBox="1">
            <a:spLocks/>
          </p:cNvSpPr>
          <p:nvPr/>
        </p:nvSpPr>
        <p:spPr bwMode="gray">
          <a:xfrm>
            <a:off x="4536930" y="4611688"/>
            <a:ext cx="673100" cy="492125"/>
          </a:xfrm>
          <a:prstGeom prst="rect">
            <a:avLst/>
          </a:prstGeom>
          <a:noFill/>
          <a:ln w="9525">
            <a:noFill/>
            <a:miter lim="800000"/>
            <a:headEnd/>
            <a:tailEnd/>
          </a:ln>
        </p:spPr>
        <p:txBody>
          <a:bodyPr wrap="none" lIns="0" tIns="0" rIns="0" bIns="0">
            <a:spAutoFit/>
          </a:bodyPr>
          <a:lstStyle/>
          <a:p>
            <a:pPr>
              <a:spcBef>
                <a:spcPct val="60000"/>
              </a:spcBef>
              <a:buClr>
                <a:srgbClr val="FFA41D"/>
              </a:buClr>
              <a:buSzPct val="150000"/>
            </a:pPr>
            <a:r>
              <a:rPr lang="en-US" sz="1600" b="1">
                <a:solidFill>
                  <a:srgbClr val="002060"/>
                </a:solidFill>
                <a:latin typeface="Arial" charset="0"/>
                <a:cs typeface="Arial" charset="0"/>
              </a:rPr>
              <a:t>75%</a:t>
            </a:r>
            <a:br>
              <a:rPr lang="en-US" sz="1600" b="1">
                <a:solidFill>
                  <a:srgbClr val="002060"/>
                </a:solidFill>
                <a:latin typeface="Arial" charset="0"/>
                <a:cs typeface="Arial" charset="0"/>
              </a:rPr>
            </a:br>
            <a:r>
              <a:rPr lang="en-US" sz="1600" b="1">
                <a:solidFill>
                  <a:srgbClr val="002060"/>
                </a:solidFill>
                <a:latin typeface="Arial" charset="0"/>
                <a:cs typeface="Arial" charset="0"/>
              </a:rPr>
              <a:t>of cost</a:t>
            </a:r>
            <a:endParaRPr lang="en-US" sz="1600">
              <a:solidFill>
                <a:srgbClr val="002060"/>
              </a:solidFill>
              <a:latin typeface="Arial" charset="0"/>
              <a:cs typeface="Arial" charset="0"/>
            </a:endParaRPr>
          </a:p>
        </p:txBody>
      </p:sp>
      <p:grpSp>
        <p:nvGrpSpPr>
          <p:cNvPr id="23" name="Group 13"/>
          <p:cNvGrpSpPr>
            <a:grpSpLocks noChangeAspect="1"/>
          </p:cNvGrpSpPr>
          <p:nvPr/>
        </p:nvGrpSpPr>
        <p:grpSpPr bwMode="auto">
          <a:xfrm>
            <a:off x="2937842" y="2180768"/>
            <a:ext cx="420688" cy="942975"/>
            <a:chOff x="2513" y="1883"/>
            <a:chExt cx="810" cy="1815"/>
          </a:xfrm>
          <a:solidFill>
            <a:srgbClr val="FF6600"/>
          </a:solidFill>
        </p:grpSpPr>
        <p:sp>
          <p:nvSpPr>
            <p:cNvPr id="24" name="Freeform 14"/>
            <p:cNvSpPr>
              <a:spLocks noChangeAspect="1"/>
            </p:cNvSpPr>
            <p:nvPr/>
          </p:nvSpPr>
          <p:spPr bwMode="gray">
            <a:xfrm>
              <a:off x="2513" y="2254"/>
              <a:ext cx="810" cy="1444"/>
            </a:xfrm>
            <a:custGeom>
              <a:avLst/>
              <a:gdLst>
                <a:gd name="T0" fmla="*/ 658 w 810"/>
                <a:gd name="T1" fmla="*/ 0 h 1444"/>
                <a:gd name="T2" fmla="*/ 609 w 810"/>
                <a:gd name="T3" fmla="*/ 0 h 1444"/>
                <a:gd name="T4" fmla="*/ 225 w 810"/>
                <a:gd name="T5" fmla="*/ 0 h 1444"/>
                <a:gd name="T6" fmla="*/ 146 w 810"/>
                <a:gd name="T7" fmla="*/ 0 h 1444"/>
                <a:gd name="T8" fmla="*/ 91 w 810"/>
                <a:gd name="T9" fmla="*/ 13 h 1444"/>
                <a:gd name="T10" fmla="*/ 43 w 810"/>
                <a:gd name="T11" fmla="*/ 43 h 1444"/>
                <a:gd name="T12" fmla="*/ 12 w 810"/>
                <a:gd name="T13" fmla="*/ 92 h 1444"/>
                <a:gd name="T14" fmla="*/ 0 w 810"/>
                <a:gd name="T15" fmla="*/ 153 h 1444"/>
                <a:gd name="T16" fmla="*/ 0 w 810"/>
                <a:gd name="T17" fmla="*/ 287 h 1444"/>
                <a:gd name="T18" fmla="*/ 0 w 810"/>
                <a:gd name="T19" fmla="*/ 652 h 1444"/>
                <a:gd name="T20" fmla="*/ 12 w 810"/>
                <a:gd name="T21" fmla="*/ 689 h 1444"/>
                <a:gd name="T22" fmla="*/ 55 w 810"/>
                <a:gd name="T23" fmla="*/ 707 h 1444"/>
                <a:gd name="T24" fmla="*/ 122 w 810"/>
                <a:gd name="T25" fmla="*/ 707 h 1444"/>
                <a:gd name="T26" fmla="*/ 152 w 810"/>
                <a:gd name="T27" fmla="*/ 689 h 1444"/>
                <a:gd name="T28" fmla="*/ 158 w 810"/>
                <a:gd name="T29" fmla="*/ 652 h 1444"/>
                <a:gd name="T30" fmla="*/ 201 w 810"/>
                <a:gd name="T31" fmla="*/ 244 h 1444"/>
                <a:gd name="T32" fmla="*/ 201 w 810"/>
                <a:gd name="T33" fmla="*/ 762 h 1444"/>
                <a:gd name="T34" fmla="*/ 201 w 810"/>
                <a:gd name="T35" fmla="*/ 1389 h 1444"/>
                <a:gd name="T36" fmla="*/ 219 w 810"/>
                <a:gd name="T37" fmla="*/ 1432 h 1444"/>
                <a:gd name="T38" fmla="*/ 256 w 810"/>
                <a:gd name="T39" fmla="*/ 1444 h 1444"/>
                <a:gd name="T40" fmla="*/ 323 w 810"/>
                <a:gd name="T41" fmla="*/ 1444 h 1444"/>
                <a:gd name="T42" fmla="*/ 365 w 810"/>
                <a:gd name="T43" fmla="*/ 1432 h 1444"/>
                <a:gd name="T44" fmla="*/ 378 w 810"/>
                <a:gd name="T45" fmla="*/ 1389 h 1444"/>
                <a:gd name="T46" fmla="*/ 420 w 810"/>
                <a:gd name="T47" fmla="*/ 689 h 1444"/>
                <a:gd name="T48" fmla="*/ 420 w 810"/>
                <a:gd name="T49" fmla="*/ 1389 h 1444"/>
                <a:gd name="T50" fmla="*/ 438 w 810"/>
                <a:gd name="T51" fmla="*/ 1432 h 1444"/>
                <a:gd name="T52" fmla="*/ 475 w 810"/>
                <a:gd name="T53" fmla="*/ 1444 h 1444"/>
                <a:gd name="T54" fmla="*/ 542 w 810"/>
                <a:gd name="T55" fmla="*/ 1444 h 1444"/>
                <a:gd name="T56" fmla="*/ 585 w 810"/>
                <a:gd name="T57" fmla="*/ 1432 h 1444"/>
                <a:gd name="T58" fmla="*/ 603 w 810"/>
                <a:gd name="T59" fmla="*/ 1389 h 1444"/>
                <a:gd name="T60" fmla="*/ 603 w 810"/>
                <a:gd name="T61" fmla="*/ 628 h 1444"/>
                <a:gd name="T62" fmla="*/ 639 w 810"/>
                <a:gd name="T63" fmla="*/ 244 h 1444"/>
                <a:gd name="T64" fmla="*/ 639 w 810"/>
                <a:gd name="T65" fmla="*/ 658 h 1444"/>
                <a:gd name="T66" fmla="*/ 645 w 810"/>
                <a:gd name="T67" fmla="*/ 701 h 1444"/>
                <a:gd name="T68" fmla="*/ 676 w 810"/>
                <a:gd name="T69" fmla="*/ 719 h 1444"/>
                <a:gd name="T70" fmla="*/ 749 w 810"/>
                <a:gd name="T71" fmla="*/ 719 h 1444"/>
                <a:gd name="T72" fmla="*/ 792 w 810"/>
                <a:gd name="T73" fmla="*/ 701 h 1444"/>
                <a:gd name="T74" fmla="*/ 810 w 810"/>
                <a:gd name="T75" fmla="*/ 658 h 1444"/>
                <a:gd name="T76" fmla="*/ 810 w 810"/>
                <a:gd name="T77" fmla="*/ 287 h 1444"/>
                <a:gd name="T78" fmla="*/ 810 w 810"/>
                <a:gd name="T79" fmla="*/ 171 h 1444"/>
                <a:gd name="T80" fmla="*/ 792 w 810"/>
                <a:gd name="T81" fmla="*/ 86 h 1444"/>
                <a:gd name="T82" fmla="*/ 743 w 810"/>
                <a:gd name="T83" fmla="*/ 37 h 1444"/>
                <a:gd name="T84" fmla="*/ 688 w 810"/>
                <a:gd name="T85" fmla="*/ 6 h 1444"/>
                <a:gd name="T86" fmla="*/ 658 w 810"/>
                <a:gd name="T87" fmla="*/ 0 h 1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0" h="1444">
                  <a:moveTo>
                    <a:pt x="658" y="0"/>
                  </a:moveTo>
                  <a:lnTo>
                    <a:pt x="658" y="0"/>
                  </a:lnTo>
                  <a:lnTo>
                    <a:pt x="609" y="0"/>
                  </a:lnTo>
                  <a:lnTo>
                    <a:pt x="225" y="0"/>
                  </a:lnTo>
                  <a:lnTo>
                    <a:pt x="146" y="0"/>
                  </a:lnTo>
                  <a:lnTo>
                    <a:pt x="122" y="6"/>
                  </a:lnTo>
                  <a:lnTo>
                    <a:pt x="91" y="13"/>
                  </a:lnTo>
                  <a:lnTo>
                    <a:pt x="67" y="25"/>
                  </a:lnTo>
                  <a:lnTo>
                    <a:pt x="43" y="43"/>
                  </a:lnTo>
                  <a:lnTo>
                    <a:pt x="25" y="67"/>
                  </a:lnTo>
                  <a:lnTo>
                    <a:pt x="12" y="92"/>
                  </a:lnTo>
                  <a:lnTo>
                    <a:pt x="0" y="122"/>
                  </a:lnTo>
                  <a:lnTo>
                    <a:pt x="0" y="153"/>
                  </a:lnTo>
                  <a:lnTo>
                    <a:pt x="0" y="287"/>
                  </a:lnTo>
                  <a:lnTo>
                    <a:pt x="0" y="652"/>
                  </a:lnTo>
                  <a:lnTo>
                    <a:pt x="0" y="676"/>
                  </a:lnTo>
                  <a:lnTo>
                    <a:pt x="12" y="689"/>
                  </a:lnTo>
                  <a:lnTo>
                    <a:pt x="31" y="701"/>
                  </a:lnTo>
                  <a:lnTo>
                    <a:pt x="55" y="707"/>
                  </a:lnTo>
                  <a:lnTo>
                    <a:pt x="122" y="707"/>
                  </a:lnTo>
                  <a:lnTo>
                    <a:pt x="140" y="701"/>
                  </a:lnTo>
                  <a:lnTo>
                    <a:pt x="152" y="689"/>
                  </a:lnTo>
                  <a:lnTo>
                    <a:pt x="158" y="676"/>
                  </a:lnTo>
                  <a:lnTo>
                    <a:pt x="158" y="652"/>
                  </a:lnTo>
                  <a:lnTo>
                    <a:pt x="158" y="244"/>
                  </a:lnTo>
                  <a:lnTo>
                    <a:pt x="201" y="244"/>
                  </a:lnTo>
                  <a:lnTo>
                    <a:pt x="201" y="628"/>
                  </a:lnTo>
                  <a:lnTo>
                    <a:pt x="201" y="762"/>
                  </a:lnTo>
                  <a:lnTo>
                    <a:pt x="201" y="1389"/>
                  </a:lnTo>
                  <a:lnTo>
                    <a:pt x="207" y="1413"/>
                  </a:lnTo>
                  <a:lnTo>
                    <a:pt x="219" y="1432"/>
                  </a:lnTo>
                  <a:lnTo>
                    <a:pt x="238" y="1444"/>
                  </a:lnTo>
                  <a:lnTo>
                    <a:pt x="256" y="1444"/>
                  </a:lnTo>
                  <a:lnTo>
                    <a:pt x="323" y="1444"/>
                  </a:lnTo>
                  <a:lnTo>
                    <a:pt x="347" y="1444"/>
                  </a:lnTo>
                  <a:lnTo>
                    <a:pt x="365" y="1432"/>
                  </a:lnTo>
                  <a:lnTo>
                    <a:pt x="378" y="1413"/>
                  </a:lnTo>
                  <a:lnTo>
                    <a:pt x="378" y="1389"/>
                  </a:lnTo>
                  <a:lnTo>
                    <a:pt x="378" y="689"/>
                  </a:lnTo>
                  <a:lnTo>
                    <a:pt x="420" y="689"/>
                  </a:lnTo>
                  <a:lnTo>
                    <a:pt x="420" y="1389"/>
                  </a:lnTo>
                  <a:lnTo>
                    <a:pt x="426" y="1413"/>
                  </a:lnTo>
                  <a:lnTo>
                    <a:pt x="438" y="1432"/>
                  </a:lnTo>
                  <a:lnTo>
                    <a:pt x="457" y="1444"/>
                  </a:lnTo>
                  <a:lnTo>
                    <a:pt x="475" y="1444"/>
                  </a:lnTo>
                  <a:lnTo>
                    <a:pt x="542" y="1444"/>
                  </a:lnTo>
                  <a:lnTo>
                    <a:pt x="566" y="1444"/>
                  </a:lnTo>
                  <a:lnTo>
                    <a:pt x="585" y="1432"/>
                  </a:lnTo>
                  <a:lnTo>
                    <a:pt x="597" y="1413"/>
                  </a:lnTo>
                  <a:lnTo>
                    <a:pt x="603" y="1389"/>
                  </a:lnTo>
                  <a:lnTo>
                    <a:pt x="603" y="762"/>
                  </a:lnTo>
                  <a:lnTo>
                    <a:pt x="603" y="628"/>
                  </a:lnTo>
                  <a:lnTo>
                    <a:pt x="603" y="244"/>
                  </a:lnTo>
                  <a:lnTo>
                    <a:pt x="639" y="244"/>
                  </a:lnTo>
                  <a:lnTo>
                    <a:pt x="639" y="658"/>
                  </a:lnTo>
                  <a:lnTo>
                    <a:pt x="639" y="682"/>
                  </a:lnTo>
                  <a:lnTo>
                    <a:pt x="645" y="701"/>
                  </a:lnTo>
                  <a:lnTo>
                    <a:pt x="658" y="713"/>
                  </a:lnTo>
                  <a:lnTo>
                    <a:pt x="676" y="719"/>
                  </a:lnTo>
                  <a:lnTo>
                    <a:pt x="749" y="719"/>
                  </a:lnTo>
                  <a:lnTo>
                    <a:pt x="773" y="713"/>
                  </a:lnTo>
                  <a:lnTo>
                    <a:pt x="792" y="701"/>
                  </a:lnTo>
                  <a:lnTo>
                    <a:pt x="804" y="682"/>
                  </a:lnTo>
                  <a:lnTo>
                    <a:pt x="810" y="658"/>
                  </a:lnTo>
                  <a:lnTo>
                    <a:pt x="810" y="287"/>
                  </a:lnTo>
                  <a:lnTo>
                    <a:pt x="810" y="171"/>
                  </a:lnTo>
                  <a:lnTo>
                    <a:pt x="804" y="122"/>
                  </a:lnTo>
                  <a:lnTo>
                    <a:pt x="792" y="86"/>
                  </a:lnTo>
                  <a:lnTo>
                    <a:pt x="767" y="55"/>
                  </a:lnTo>
                  <a:lnTo>
                    <a:pt x="743" y="37"/>
                  </a:lnTo>
                  <a:lnTo>
                    <a:pt x="712" y="19"/>
                  </a:lnTo>
                  <a:lnTo>
                    <a:pt x="688" y="6"/>
                  </a:lnTo>
                  <a:lnTo>
                    <a:pt x="658" y="0"/>
                  </a:lnTo>
                  <a:close/>
                </a:path>
              </a:pathLst>
            </a:custGeom>
            <a:grpFill/>
            <a:ln>
              <a:noFill/>
            </a:ln>
            <a:extLst/>
          </p:spPr>
          <p:txBody>
            <a:bodyPr/>
            <a:lstStyle/>
            <a:p>
              <a:pPr eaLnBrk="1" fontAlgn="auto" hangingPunct="1">
                <a:spcBef>
                  <a:spcPts val="0"/>
                </a:spcBef>
                <a:spcAft>
                  <a:spcPts val="0"/>
                </a:spcAft>
                <a:defRPr/>
              </a:pPr>
              <a:endParaRPr lang="en-US" sz="1800">
                <a:latin typeface="+mn-lt"/>
                <a:ea typeface="+mn-ea"/>
              </a:endParaRPr>
            </a:p>
          </p:txBody>
        </p:sp>
        <p:sp>
          <p:nvSpPr>
            <p:cNvPr id="25" name="Oval 15"/>
            <p:cNvSpPr>
              <a:spLocks noChangeAspect="1" noChangeArrowheads="1"/>
            </p:cNvSpPr>
            <p:nvPr/>
          </p:nvSpPr>
          <p:spPr bwMode="gray">
            <a:xfrm>
              <a:off x="2760" y="1883"/>
              <a:ext cx="316" cy="314"/>
            </a:xfrm>
            <a:prstGeom prst="ellipse">
              <a:avLst/>
            </a:prstGeom>
            <a:grpFill/>
            <a:ln>
              <a:noFill/>
            </a:ln>
            <a:effectLst/>
            <a:extLst/>
          </p:spPr>
          <p:txBody>
            <a:bodyPr/>
            <a:lstStyle/>
            <a:p>
              <a:pPr eaLnBrk="1" fontAlgn="auto" hangingPunct="1">
                <a:spcBef>
                  <a:spcPts val="0"/>
                </a:spcBef>
                <a:spcAft>
                  <a:spcPts val="0"/>
                </a:spcAft>
                <a:defRPr/>
              </a:pPr>
              <a:endParaRPr lang="en-US" sz="1800">
                <a:latin typeface="+mn-lt"/>
                <a:ea typeface="+mn-ea"/>
              </a:endParaRPr>
            </a:p>
          </p:txBody>
        </p:sp>
      </p:grpSp>
      <p:sp>
        <p:nvSpPr>
          <p:cNvPr id="26" name="Content Placeholder 5"/>
          <p:cNvSpPr txBox="1">
            <a:spLocks/>
          </p:cNvSpPr>
          <p:nvPr/>
        </p:nvSpPr>
        <p:spPr bwMode="gray">
          <a:xfrm>
            <a:off x="613925" y="3216165"/>
            <a:ext cx="1506537" cy="646113"/>
          </a:xfrm>
          <a:prstGeom prst="rect">
            <a:avLst/>
          </a:prstGeom>
          <a:noFill/>
          <a:ln>
            <a:noFill/>
          </a:ln>
          <a:extLst/>
        </p:spPr>
        <p:txBody>
          <a:bodyPr lIns="0" tIns="0" rIns="0"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6pPr>
            <a:lvl7pPr marL="29718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7pPr>
            <a:lvl8pPr marL="34290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8pPr>
            <a:lvl9pPr marL="3886200" indent="-228600" algn="ctr" eaLnBrk="0" fontAlgn="base" hangingPunct="0">
              <a:spcBef>
                <a:spcPct val="0"/>
              </a:spcBef>
              <a:spcAft>
                <a:spcPct val="20000"/>
              </a:spcAft>
              <a:buClr>
                <a:schemeClr val="accent1"/>
              </a:buClr>
              <a:buFont typeface="Wingdings 2" pitchFamily="18" charset="2"/>
              <a:defRPr b="1">
                <a:solidFill>
                  <a:schemeClr val="tx1"/>
                </a:solidFill>
                <a:latin typeface="Arial" charset="0"/>
                <a:cs typeface="Arial" charset="0"/>
              </a:defRPr>
            </a:lvl9pPr>
          </a:lstStyle>
          <a:p>
            <a:pPr fontAlgn="auto">
              <a:spcBef>
                <a:spcPct val="60000"/>
              </a:spcBef>
              <a:buClr>
                <a:srgbClr val="FFA41D"/>
              </a:buClr>
              <a:buSzPct val="150000"/>
              <a:defRPr/>
            </a:pPr>
            <a:r>
              <a:rPr lang="en-US" sz="1400" dirty="0">
                <a:solidFill>
                  <a:schemeClr val="accent2">
                    <a:lumMod val="50000"/>
                  </a:schemeClr>
                </a:solidFill>
                <a:ea typeface="+mn-ea"/>
              </a:rPr>
              <a:t>50%</a:t>
            </a:r>
            <a:r>
              <a:rPr lang="en-US" sz="1400" b="0" dirty="0">
                <a:solidFill>
                  <a:schemeClr val="accent2">
                    <a:lumMod val="50000"/>
                  </a:schemeClr>
                </a:solidFill>
                <a:ea typeface="+mn-ea"/>
              </a:rPr>
              <a:t> of the population is well or has risk factors</a:t>
            </a:r>
          </a:p>
        </p:txBody>
      </p:sp>
      <p:pic>
        <p:nvPicPr>
          <p:cNvPr id="27" name="Picture 26"/>
          <p:cNvPicPr>
            <a:picLocks noChangeAspect="1"/>
          </p:cNvPicPr>
          <p:nvPr/>
        </p:nvPicPr>
        <p:blipFill>
          <a:blip r:embed="rId2" cstate="print"/>
          <a:stretch>
            <a:fillRect/>
          </a:stretch>
        </p:blipFill>
        <p:spPr>
          <a:xfrm>
            <a:off x="9263127" y="5690075"/>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What is Wellness?</a:t>
            </a:r>
            <a:endParaRPr lang="en-US" dirty="0">
              <a:solidFill>
                <a:srgbClr val="002060"/>
              </a:solidFill>
            </a:endParaRPr>
          </a:p>
        </p:txBody>
      </p:sp>
      <p:sp>
        <p:nvSpPr>
          <p:cNvPr id="3" name="Content Placeholder 2"/>
          <p:cNvSpPr>
            <a:spLocks noGrp="1"/>
          </p:cNvSpPr>
          <p:nvPr>
            <p:ph idx="1"/>
          </p:nvPr>
        </p:nvSpPr>
        <p:spPr/>
        <p:txBody>
          <a:bodyPr/>
          <a:lstStyle/>
          <a:p>
            <a:r>
              <a:rPr lang="en-US" sz="3200" u="sng" dirty="0" smtClean="0">
                <a:solidFill>
                  <a:srgbClr val="002060"/>
                </a:solidFill>
                <a:cs typeface="Arial" charset="0"/>
              </a:rPr>
              <a:t>Wellness</a:t>
            </a:r>
            <a:r>
              <a:rPr lang="en-US" sz="3200" dirty="0" smtClean="0">
                <a:solidFill>
                  <a:srgbClr val="002060"/>
                </a:solidFill>
                <a:cs typeface="Arial" charset="0"/>
              </a:rPr>
              <a:t>:  </a:t>
            </a:r>
          </a:p>
          <a:p>
            <a:endParaRPr lang="en-US" sz="3200" dirty="0" smtClean="0">
              <a:solidFill>
                <a:srgbClr val="002060"/>
              </a:solidFill>
              <a:cs typeface="Arial" charset="0"/>
            </a:endParaRPr>
          </a:p>
          <a:p>
            <a:r>
              <a:rPr lang="en-US" sz="2800" dirty="0" smtClean="0">
                <a:solidFill>
                  <a:srgbClr val="002060"/>
                </a:solidFill>
                <a:cs typeface="Arial" charset="0"/>
              </a:rPr>
              <a:t>“An intentional choice of a lifestyle characterized by personal responsibility, moderation, and maximum personal enhancement of physical, mental, emotional and spiritual health.”</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1406" y="5716624"/>
            <a:ext cx="2493817" cy="100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01" y="149969"/>
            <a:ext cx="10058400" cy="1668321"/>
          </a:xfrm>
        </p:spPr>
        <p:txBody>
          <a:bodyPr>
            <a:normAutofit/>
          </a:bodyPr>
          <a:lstStyle/>
          <a:p>
            <a:r>
              <a:rPr lang="en-US" sz="4000" dirty="0" smtClean="0">
                <a:solidFill>
                  <a:srgbClr val="002060"/>
                </a:solidFill>
              </a:rPr>
              <a:t>Worksite health promotion programs can yield a $5 to $6 return on investment for every dollar spent over a 2 to 5 year period</a:t>
            </a:r>
            <a:endParaRPr lang="en-US" sz="4000" dirty="0">
              <a:solidFill>
                <a:srgbClr val="002060"/>
              </a:solidFill>
            </a:endParaRPr>
          </a:p>
        </p:txBody>
      </p:sp>
      <p:sp>
        <p:nvSpPr>
          <p:cNvPr id="3" name="Content Placeholder 2"/>
          <p:cNvSpPr>
            <a:spLocks noGrp="1"/>
          </p:cNvSpPr>
          <p:nvPr>
            <p:ph sz="half" idx="1"/>
          </p:nvPr>
        </p:nvSpPr>
        <p:spPr>
          <a:xfrm>
            <a:off x="1086768" y="1923393"/>
            <a:ext cx="10169811" cy="4025461"/>
          </a:xfrm>
        </p:spPr>
        <p:txBody>
          <a:bodyPr>
            <a:normAutofit fontScale="92500" lnSpcReduction="20000"/>
          </a:bodyPr>
          <a:lstStyle/>
          <a:p>
            <a:pPr>
              <a:spcAft>
                <a:spcPts val="0"/>
              </a:spcAft>
              <a:buFont typeface="Arial" pitchFamily="34" charset="0"/>
              <a:buChar char="•"/>
              <a:defRPr/>
            </a:pPr>
            <a:r>
              <a:rPr lang="en-US" dirty="0" smtClean="0">
                <a:solidFill>
                  <a:schemeClr val="accent2">
                    <a:lumMod val="50000"/>
                  </a:schemeClr>
                </a:solidFill>
              </a:rPr>
              <a:t>46% of employees participating in on-site </a:t>
            </a:r>
            <a:r>
              <a:rPr lang="en-US" u="sng" dirty="0" smtClean="0">
                <a:solidFill>
                  <a:schemeClr val="accent2">
                    <a:lumMod val="50000"/>
                  </a:schemeClr>
                </a:solidFill>
              </a:rPr>
              <a:t>smoking cessation </a:t>
            </a:r>
            <a:r>
              <a:rPr lang="en-US" dirty="0" smtClean="0">
                <a:solidFill>
                  <a:schemeClr val="accent2">
                    <a:lumMod val="50000"/>
                  </a:schemeClr>
                </a:solidFill>
              </a:rPr>
              <a:t>program quit; 48% smoked less – </a:t>
            </a:r>
            <a:r>
              <a:rPr lang="en-US" i="1" dirty="0" smtClean="0">
                <a:solidFill>
                  <a:schemeClr val="accent2">
                    <a:lumMod val="50000"/>
                  </a:schemeClr>
                </a:solidFill>
              </a:rPr>
              <a:t>L-3 Communications</a:t>
            </a:r>
          </a:p>
          <a:p>
            <a:pPr>
              <a:spcAft>
                <a:spcPts val="0"/>
              </a:spcAft>
              <a:buFont typeface="Arial" pitchFamily="34" charset="0"/>
              <a:buChar char="•"/>
              <a:defRPr/>
            </a:pPr>
            <a:r>
              <a:rPr lang="en-US" dirty="0" smtClean="0">
                <a:solidFill>
                  <a:schemeClr val="accent2">
                    <a:lumMod val="50000"/>
                  </a:schemeClr>
                </a:solidFill>
              </a:rPr>
              <a:t> Classes and fitness training offered to prevent back injuries resulted in increased employee morale, reduced worker’s comp claims, medical costs and sick days related to back injuries producing a net cost-benefit ratio of 1 to 1.79 – </a:t>
            </a:r>
            <a:r>
              <a:rPr lang="en-US" i="1" dirty="0" smtClean="0">
                <a:solidFill>
                  <a:schemeClr val="accent2">
                    <a:lumMod val="50000"/>
                  </a:schemeClr>
                </a:solidFill>
              </a:rPr>
              <a:t>County in California </a:t>
            </a:r>
          </a:p>
          <a:p>
            <a:pPr>
              <a:spcAft>
                <a:spcPts val="0"/>
              </a:spcAft>
              <a:buFont typeface="Arial" pitchFamily="34" charset="0"/>
              <a:buChar char="•"/>
              <a:defRPr/>
            </a:pPr>
            <a:r>
              <a:rPr lang="en-US" dirty="0" smtClean="0">
                <a:solidFill>
                  <a:schemeClr val="accent2">
                    <a:lumMod val="50000"/>
                  </a:schemeClr>
                </a:solidFill>
              </a:rPr>
              <a:t> Participants in their “Stay Alive &amp; Well” program significantly lowered cholesterol levels, blood pressure and weight and experienced 21% lower lifestyle-related claim costs than non-participants.  Resulting savings:  $127.89 per participant with a benefit to cost ratio of 1.68 to 1 over two years. – </a:t>
            </a:r>
            <a:r>
              <a:rPr lang="en-US" i="1" dirty="0" smtClean="0">
                <a:solidFill>
                  <a:schemeClr val="accent2">
                    <a:lumMod val="50000"/>
                  </a:schemeClr>
                </a:solidFill>
              </a:rPr>
              <a:t>Reynolds Electrical &amp; Engineering Company, Las Vegas </a:t>
            </a:r>
          </a:p>
          <a:p>
            <a:pPr>
              <a:spcAft>
                <a:spcPts val="0"/>
              </a:spcAft>
              <a:buFont typeface="Arial" pitchFamily="34" charset="0"/>
              <a:buChar char="•"/>
              <a:defRPr/>
            </a:pPr>
            <a:r>
              <a:rPr lang="en-US" dirty="0" smtClean="0">
                <a:solidFill>
                  <a:schemeClr val="accent2">
                    <a:lumMod val="50000"/>
                  </a:schemeClr>
                </a:solidFill>
              </a:rPr>
              <a:t> 22% fewer admissions to a hospital, 29% shorter hospital stays, and 42% lower expenses per admission – </a:t>
            </a:r>
            <a:r>
              <a:rPr lang="en-US" i="1" dirty="0" smtClean="0">
                <a:solidFill>
                  <a:schemeClr val="accent2">
                    <a:lumMod val="50000"/>
                  </a:schemeClr>
                </a:solidFill>
              </a:rPr>
              <a:t>Superior Coffee and Foods, Illinois </a:t>
            </a:r>
          </a:p>
          <a:p>
            <a:pPr>
              <a:spcAft>
                <a:spcPts val="0"/>
              </a:spcAft>
              <a:buFont typeface="Arial" pitchFamily="34" charset="0"/>
              <a:buChar char="•"/>
              <a:defRPr/>
            </a:pPr>
            <a:r>
              <a:rPr lang="en-US" dirty="0" smtClean="0">
                <a:solidFill>
                  <a:schemeClr val="accent2">
                    <a:lumMod val="50000"/>
                  </a:schemeClr>
                </a:solidFill>
              </a:rPr>
              <a:t> Employees whose lifestyles included two to four health risks such as smoking, little exercise, overweight—were 75% higher than those of low-risk employees.  High-risk employees who improved their health habits through the company’s health promotion program and became low risk cut their average medical claims in half, lowering their medical insurance costs by an average of $618 per year. – </a:t>
            </a:r>
            <a:r>
              <a:rPr lang="en-US" i="1" dirty="0" smtClean="0">
                <a:solidFill>
                  <a:schemeClr val="accent2">
                    <a:lumMod val="50000"/>
                  </a:schemeClr>
                </a:solidFill>
              </a:rPr>
              <a:t>Steelcase</a:t>
            </a:r>
            <a:r>
              <a:rPr lang="en-US" dirty="0" smtClean="0">
                <a:solidFill>
                  <a:schemeClr val="accent2">
                    <a:lumMod val="50000"/>
                  </a:schemeClr>
                </a:solidFill>
              </a:rPr>
              <a:t> </a:t>
            </a:r>
          </a:p>
          <a:p>
            <a:endParaRPr lang="en-US" dirty="0"/>
          </a:p>
        </p:txBody>
      </p:sp>
      <p:pic>
        <p:nvPicPr>
          <p:cNvPr id="5" name="Picture 4"/>
          <p:cNvPicPr>
            <a:picLocks noChangeAspect="1"/>
          </p:cNvPicPr>
          <p:nvPr/>
        </p:nvPicPr>
        <p:blipFill>
          <a:blip r:embed="rId2" cstate="print"/>
          <a:stretch>
            <a:fillRect/>
          </a:stretch>
        </p:blipFill>
        <p:spPr>
          <a:xfrm>
            <a:off x="9221085" y="5709342"/>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553579"/>
          </a:xfrm>
        </p:spPr>
        <p:txBody>
          <a:bodyPr>
            <a:normAutofit/>
          </a:bodyPr>
          <a:lstStyle/>
          <a:p>
            <a:r>
              <a:rPr lang="en-US" dirty="0"/>
              <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solidFill>
                  <a:srgbClr val="002060"/>
                </a:solidFill>
              </a:rPr>
              <a:t>Health programs increase productivity, reduce accidents and absenteeism and are good for the bottom line.</a:t>
            </a:r>
            <a:br>
              <a:rPr lang="en-US" sz="3200" dirty="0">
                <a:solidFill>
                  <a:srgbClr val="002060"/>
                </a:solidFill>
              </a:rPr>
            </a:br>
            <a:endParaRPr lang="en-US" sz="3200" dirty="0" smtClean="0">
              <a:solidFill>
                <a:srgbClr val="002060"/>
              </a:solidFill>
            </a:endParaRPr>
          </a:p>
        </p:txBody>
      </p:sp>
      <p:graphicFrame>
        <p:nvGraphicFramePr>
          <p:cNvPr id="6" name="Content Placeholder 5" descr="Gear"/>
          <p:cNvGraphicFramePr>
            <a:graphicFrameLocks noGrp="1"/>
          </p:cNvGraphicFramePr>
          <p:nvPr>
            <p:ph sz="half" idx="2"/>
            <p:extLst>
              <p:ext uri="{D42A27DB-BD31-4B8C-83A1-F6EECF244321}">
                <p14:modId xmlns:p14="http://schemas.microsoft.com/office/powerpoint/2010/main" val="1860674158"/>
              </p:ext>
            </p:extLst>
          </p:nvPr>
        </p:nvGraphicFramePr>
        <p:xfrm>
          <a:off x="6103644" y="527428"/>
          <a:ext cx="5419581" cy="451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stretch>
            <a:fillRect/>
          </a:stretch>
        </p:blipFill>
        <p:spPr>
          <a:xfrm>
            <a:off x="9151813" y="5655199"/>
            <a:ext cx="2493480" cy="1012024"/>
          </a:xfrm>
          <a:prstGeom prst="rect">
            <a:avLst/>
          </a:prstGeom>
        </p:spPr>
      </p:pic>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1423" y="294210"/>
            <a:ext cx="9144000" cy="1200329"/>
          </a:xfrm>
          <a:prstGeom prst="rect">
            <a:avLst/>
          </a:prstGeom>
          <a:noFill/>
        </p:spPr>
        <p:txBody>
          <a:bodyPr wrap="square" rtlCol="0">
            <a:spAutoFit/>
          </a:bodyPr>
          <a:lstStyle/>
          <a:p>
            <a:pPr algn="ctr"/>
            <a:r>
              <a:rPr lang="en-US" sz="3600" dirty="0">
                <a:solidFill>
                  <a:schemeClr val="accent2">
                    <a:lumMod val="75000"/>
                  </a:schemeClr>
                </a:solidFill>
                <a:latin typeface="Imprint MT Shadow" pitchFamily="82" charset="0"/>
              </a:rPr>
              <a:t>6</a:t>
            </a:r>
            <a:r>
              <a:rPr lang="en-US" sz="3600" dirty="0" smtClean="0">
                <a:solidFill>
                  <a:schemeClr val="accent2">
                    <a:lumMod val="75000"/>
                  </a:schemeClr>
                </a:solidFill>
                <a:latin typeface="Imprint MT Shadow" pitchFamily="82" charset="0"/>
              </a:rPr>
              <a:t> MODIFIABLE </a:t>
            </a:r>
            <a:r>
              <a:rPr lang="en-US" sz="3600" dirty="0" smtClean="0">
                <a:solidFill>
                  <a:srgbClr val="002060"/>
                </a:solidFill>
                <a:latin typeface="Imprint MT Shadow" pitchFamily="82" charset="0"/>
              </a:rPr>
              <a:t>behaviors which drive 80% of the Chronic Illness Costs*</a:t>
            </a:r>
            <a:endParaRPr lang="en-US" sz="3600" dirty="0">
              <a:solidFill>
                <a:srgbClr val="002060"/>
              </a:solidFill>
              <a:latin typeface="Imprint MT Shadow" pitchFamily="82" charset="0"/>
            </a:endParaRPr>
          </a:p>
        </p:txBody>
      </p:sp>
      <p:sp>
        <p:nvSpPr>
          <p:cNvPr id="6" name="Rectangle 5"/>
          <p:cNvSpPr/>
          <p:nvPr/>
        </p:nvSpPr>
        <p:spPr>
          <a:xfrm>
            <a:off x="3481764" y="1962211"/>
            <a:ext cx="5457071" cy="3108543"/>
          </a:xfrm>
          <a:prstGeom prst="rect">
            <a:avLst/>
          </a:prstGeom>
        </p:spPr>
        <p:txBody>
          <a:bodyPr wrap="none">
            <a:spAutoFit/>
          </a:bodyPr>
          <a:lstStyle/>
          <a:p>
            <a:pPr algn="ctr"/>
            <a:r>
              <a:rPr lang="en-US" sz="2800" b="1" dirty="0">
                <a:solidFill>
                  <a:schemeClr val="accent2">
                    <a:lumMod val="75000"/>
                  </a:schemeClr>
                </a:solidFill>
                <a:latin typeface="Bell MT" pitchFamily="18" charset="0"/>
              </a:rPr>
              <a:t>Modifiable Behaviors</a:t>
            </a:r>
            <a:endParaRPr lang="en-US" sz="2800" dirty="0">
              <a:solidFill>
                <a:schemeClr val="accent2">
                  <a:lumMod val="75000"/>
                </a:schemeClr>
              </a:solidFill>
              <a:latin typeface="Bell MT" pitchFamily="18" charset="0"/>
            </a:endParaRPr>
          </a:p>
          <a:p>
            <a:pPr marL="342900" indent="-342900">
              <a:buFont typeface="+mj-lt"/>
              <a:buAutoNum type="arabicPeriod"/>
            </a:pPr>
            <a:r>
              <a:rPr lang="en-US" sz="2800" dirty="0">
                <a:solidFill>
                  <a:srgbClr val="002060"/>
                </a:solidFill>
                <a:latin typeface="Bell MT" pitchFamily="18" charset="0"/>
              </a:rPr>
              <a:t>Smoking</a:t>
            </a:r>
          </a:p>
          <a:p>
            <a:pPr marL="342900" indent="-342900">
              <a:buFont typeface="+mj-lt"/>
              <a:buAutoNum type="arabicPeriod"/>
            </a:pPr>
            <a:r>
              <a:rPr lang="en-US" sz="2800" dirty="0">
                <a:solidFill>
                  <a:srgbClr val="002060"/>
                </a:solidFill>
                <a:latin typeface="Bell MT" pitchFamily="18" charset="0"/>
              </a:rPr>
              <a:t>Physical inactivity</a:t>
            </a:r>
          </a:p>
          <a:p>
            <a:pPr marL="342900" indent="-342900">
              <a:buFont typeface="+mj-lt"/>
              <a:buAutoNum type="arabicPeriod"/>
            </a:pPr>
            <a:r>
              <a:rPr lang="en-US" sz="2800" dirty="0">
                <a:solidFill>
                  <a:srgbClr val="002060"/>
                </a:solidFill>
                <a:latin typeface="Bell MT" pitchFamily="18" charset="0"/>
              </a:rPr>
              <a:t>Poor diet</a:t>
            </a:r>
          </a:p>
          <a:p>
            <a:pPr marL="342900" indent="-342900">
              <a:buFont typeface="+mj-lt"/>
              <a:buAutoNum type="arabicPeriod"/>
            </a:pPr>
            <a:r>
              <a:rPr lang="en-US" sz="2800" dirty="0">
                <a:solidFill>
                  <a:srgbClr val="002060"/>
                </a:solidFill>
                <a:latin typeface="Bell MT" pitchFamily="18" charset="0"/>
              </a:rPr>
              <a:t>Poor standard of care compliance</a:t>
            </a:r>
          </a:p>
          <a:p>
            <a:pPr marL="342900" indent="-342900">
              <a:buFont typeface="+mj-lt"/>
              <a:buAutoNum type="arabicPeriod"/>
            </a:pPr>
            <a:r>
              <a:rPr lang="en-US" sz="2800" dirty="0">
                <a:solidFill>
                  <a:srgbClr val="002060"/>
                </a:solidFill>
                <a:latin typeface="Bell MT" pitchFamily="18" charset="0"/>
              </a:rPr>
              <a:t>Insufficient sleep</a:t>
            </a:r>
          </a:p>
          <a:p>
            <a:pPr marL="342900" indent="-342900">
              <a:buFont typeface="+mj-lt"/>
              <a:buAutoNum type="arabicPeriod"/>
            </a:pPr>
            <a:r>
              <a:rPr lang="en-US" sz="2800" dirty="0">
                <a:solidFill>
                  <a:srgbClr val="002060"/>
                </a:solidFill>
                <a:latin typeface="Bell MT" pitchFamily="18" charset="0"/>
              </a:rPr>
              <a:t>Lack of health screening</a:t>
            </a:r>
          </a:p>
        </p:txBody>
      </p:sp>
      <p:sp>
        <p:nvSpPr>
          <p:cNvPr id="9" name="Rectangle 8"/>
          <p:cNvSpPr/>
          <p:nvPr/>
        </p:nvSpPr>
        <p:spPr>
          <a:xfrm>
            <a:off x="539611" y="5686988"/>
            <a:ext cx="6186053" cy="492443"/>
          </a:xfrm>
          <a:prstGeom prst="rect">
            <a:avLst/>
          </a:prstGeom>
        </p:spPr>
        <p:txBody>
          <a:bodyPr wrap="square">
            <a:spAutoFit/>
          </a:bodyPr>
          <a:lstStyle/>
          <a:p>
            <a:r>
              <a:rPr lang="en-US" sz="1200" dirty="0" smtClean="0">
                <a:solidFill>
                  <a:srgbClr val="002060"/>
                </a:solidFill>
                <a:latin typeface="Bell MT" pitchFamily="18" charset="0"/>
              </a:rPr>
              <a:t>*Source</a:t>
            </a:r>
            <a:r>
              <a:rPr lang="en-US" sz="1200" dirty="0">
                <a:solidFill>
                  <a:srgbClr val="002060"/>
                </a:solidFill>
                <a:latin typeface="Bell MT" pitchFamily="18" charset="0"/>
              </a:rPr>
              <a:t>: </a:t>
            </a:r>
            <a:r>
              <a:rPr lang="en-US" sz="1200" dirty="0" smtClean="0">
                <a:solidFill>
                  <a:srgbClr val="002060"/>
                </a:solidFill>
                <a:latin typeface="Bell MT" pitchFamily="18" charset="0"/>
              </a:rPr>
              <a:t>The </a:t>
            </a:r>
            <a:r>
              <a:rPr lang="en-US" sz="1200" dirty="0">
                <a:solidFill>
                  <a:srgbClr val="002060"/>
                </a:solidFill>
                <a:latin typeface="Bell MT" pitchFamily="18" charset="0"/>
              </a:rPr>
              <a:t>World Economic forum </a:t>
            </a:r>
            <a:r>
              <a:rPr lang="en-US" sz="1200" dirty="0" smtClean="0">
                <a:solidFill>
                  <a:srgbClr val="002060"/>
                </a:solidFill>
                <a:latin typeface="Bell MT" pitchFamily="18" charset="0"/>
              </a:rPr>
              <a:t>:  The </a:t>
            </a:r>
            <a:r>
              <a:rPr lang="en-US" sz="1200" dirty="0">
                <a:solidFill>
                  <a:srgbClr val="002060"/>
                </a:solidFill>
                <a:latin typeface="Bell MT" pitchFamily="18" charset="0"/>
              </a:rPr>
              <a:t>New Discipline of Workforce Wellness. </a:t>
            </a:r>
            <a:r>
              <a:rPr lang="en-US" sz="1200" dirty="0" smtClean="0">
                <a:solidFill>
                  <a:srgbClr val="002060"/>
                </a:solidFill>
                <a:latin typeface="Bell MT" pitchFamily="18" charset="0"/>
              </a:rPr>
              <a:t>Enhancing </a:t>
            </a:r>
            <a:r>
              <a:rPr lang="en-US" sz="1200" dirty="0">
                <a:solidFill>
                  <a:srgbClr val="002060"/>
                </a:solidFill>
                <a:latin typeface="Bell MT" pitchFamily="18" charset="0"/>
              </a:rPr>
              <a:t>Corporate Performance </a:t>
            </a:r>
            <a:r>
              <a:rPr lang="en-US" sz="1200" dirty="0" smtClean="0">
                <a:solidFill>
                  <a:srgbClr val="002060"/>
                </a:solidFill>
                <a:latin typeface="Bell MT" pitchFamily="18" charset="0"/>
              </a:rPr>
              <a:t>by </a:t>
            </a:r>
            <a:r>
              <a:rPr lang="en-US" sz="1400" dirty="0" smtClean="0">
                <a:solidFill>
                  <a:srgbClr val="002060"/>
                </a:solidFill>
                <a:latin typeface="Bell MT" pitchFamily="18" charset="0"/>
              </a:rPr>
              <a:t>Tackling</a:t>
            </a:r>
            <a:r>
              <a:rPr lang="en-US" sz="1200" dirty="0" smtClean="0">
                <a:solidFill>
                  <a:srgbClr val="002060"/>
                </a:solidFill>
                <a:latin typeface="Bell MT" pitchFamily="18" charset="0"/>
              </a:rPr>
              <a:t> Chronic </a:t>
            </a:r>
            <a:r>
              <a:rPr lang="en-US" sz="1200" dirty="0">
                <a:solidFill>
                  <a:srgbClr val="002060"/>
                </a:solidFill>
                <a:latin typeface="Bell MT" pitchFamily="18" charset="0"/>
              </a:rPr>
              <a:t>Disease” 2010.</a:t>
            </a:r>
            <a:endParaRPr lang="en-US" sz="1200" dirty="0"/>
          </a:p>
        </p:txBody>
      </p:sp>
      <p:pic>
        <p:nvPicPr>
          <p:cNvPr id="10" name="Picture 9"/>
          <p:cNvPicPr>
            <a:picLocks noChangeAspect="1"/>
          </p:cNvPicPr>
          <p:nvPr/>
        </p:nvPicPr>
        <p:blipFill>
          <a:blip r:embed="rId2" cstate="print"/>
          <a:stretch>
            <a:fillRect/>
          </a:stretch>
        </p:blipFill>
        <p:spPr>
          <a:xfrm>
            <a:off x="9173003" y="5634437"/>
            <a:ext cx="2493480" cy="1012024"/>
          </a:xfrm>
          <a:prstGeom prst="rect">
            <a:avLst/>
          </a:prstGeom>
        </p:spPr>
      </p:pic>
    </p:spTree>
    <p:extLst>
      <p:ext uri="{BB962C8B-B14F-4D97-AF65-F5344CB8AC3E}">
        <p14:creationId xmlns:p14="http://schemas.microsoft.com/office/powerpoint/2010/main" val="1292892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9138436" y="5707952"/>
            <a:ext cx="2410523" cy="978354"/>
          </a:xfrm>
          <a:prstGeom prst="rect">
            <a:avLst/>
          </a:prstGeom>
        </p:spPr>
      </p:pic>
      <p:sp>
        <p:nvSpPr>
          <p:cNvPr id="8" name="Text Placeholder 2"/>
          <p:cNvSpPr>
            <a:spLocks noGrp="1"/>
          </p:cNvSpPr>
          <p:nvPr>
            <p:ph type="title"/>
          </p:nvPr>
        </p:nvSpPr>
        <p:spPr/>
        <p:txBody>
          <a:bodyPr>
            <a:noAutofit/>
          </a:bodyPr>
          <a:lstStyle/>
          <a:p>
            <a:r>
              <a:rPr lang="en-US" sz="4000" b="1" dirty="0" smtClean="0">
                <a:solidFill>
                  <a:schemeClr val="accent2">
                    <a:lumMod val="75000"/>
                  </a:schemeClr>
                </a:solidFill>
              </a:rPr>
              <a:t>Conditions Directly related to Modifiable Behaviors</a:t>
            </a:r>
            <a:endParaRPr lang="en-US" sz="4000" b="1" dirty="0">
              <a:solidFill>
                <a:schemeClr val="accent2">
                  <a:lumMod val="75000"/>
                </a:schemeClr>
              </a:solidFill>
            </a:endParaRPr>
          </a:p>
        </p:txBody>
      </p:sp>
      <p:sp>
        <p:nvSpPr>
          <p:cNvPr id="9" name="Title 4"/>
          <p:cNvSpPr txBox="1">
            <a:spLocks/>
          </p:cNvSpPr>
          <p:nvPr/>
        </p:nvSpPr>
        <p:spPr>
          <a:xfrm>
            <a:off x="2380297" y="1543222"/>
            <a:ext cx="3746183" cy="3455113"/>
          </a:xfrm>
          <a:prstGeom prst="rect">
            <a:avLst/>
          </a:prstGeom>
        </p:spPr>
        <p:txBody>
          <a:bodyPr vert="horz" wrap="square" lIns="91440" tIns="45720" rIns="91440" bIns="45720" rtlCol="0" anchor="b">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200" dirty="0" smtClean="0">
              <a:solidFill>
                <a:srgbClr val="002060"/>
              </a:solidFill>
              <a:latin typeface="Bell MT" pitchFamily="18" charset="0"/>
            </a:endParaRPr>
          </a:p>
          <a:p>
            <a:pPr marL="342900" indent="-342900">
              <a:buFont typeface="Arial" panose="020B0604020202020204" pitchFamily="34" charset="0"/>
              <a:buChar char="•"/>
            </a:pPr>
            <a:r>
              <a:rPr lang="en-US" sz="3200" dirty="0" smtClean="0">
                <a:solidFill>
                  <a:srgbClr val="002060"/>
                </a:solidFill>
                <a:latin typeface="Bell MT" pitchFamily="18" charset="0"/>
              </a:rPr>
              <a:t>Diabetes</a:t>
            </a:r>
          </a:p>
          <a:p>
            <a:pPr marL="342900" indent="-342900">
              <a:buFont typeface="Arial" panose="020B0604020202020204" pitchFamily="34" charset="0"/>
              <a:buChar char="•"/>
            </a:pPr>
            <a:r>
              <a:rPr lang="en-US" sz="3200" dirty="0" smtClean="0">
                <a:solidFill>
                  <a:srgbClr val="002060"/>
                </a:solidFill>
                <a:latin typeface="Bell MT" pitchFamily="18" charset="0"/>
              </a:rPr>
              <a:t>Coronary artery disease</a:t>
            </a:r>
          </a:p>
          <a:p>
            <a:pPr marL="342900" indent="-342900">
              <a:buFont typeface="Arial" panose="020B0604020202020204" pitchFamily="34" charset="0"/>
              <a:buChar char="•"/>
            </a:pPr>
            <a:r>
              <a:rPr lang="en-US" sz="3200" dirty="0" smtClean="0">
                <a:solidFill>
                  <a:srgbClr val="002060"/>
                </a:solidFill>
                <a:latin typeface="Bell MT" pitchFamily="18" charset="0"/>
              </a:rPr>
              <a:t>Hypertension</a:t>
            </a:r>
          </a:p>
          <a:p>
            <a:pPr marL="342900" indent="-342900">
              <a:buFont typeface="Arial" panose="020B0604020202020204" pitchFamily="34" charset="0"/>
              <a:buChar char="•"/>
            </a:pPr>
            <a:r>
              <a:rPr lang="en-US" sz="3200" dirty="0" smtClean="0">
                <a:solidFill>
                  <a:srgbClr val="002060"/>
                </a:solidFill>
                <a:latin typeface="Bell MT" pitchFamily="18" charset="0"/>
              </a:rPr>
              <a:t>Dyslipidemia</a:t>
            </a:r>
          </a:p>
          <a:p>
            <a:pPr marL="342900" indent="-342900">
              <a:buFont typeface="Arial" panose="020B0604020202020204" pitchFamily="34" charset="0"/>
              <a:buChar char="•"/>
            </a:pPr>
            <a:r>
              <a:rPr lang="en-US" sz="3200" dirty="0" smtClean="0">
                <a:solidFill>
                  <a:srgbClr val="002060"/>
                </a:solidFill>
                <a:latin typeface="Bell MT" pitchFamily="18" charset="0"/>
              </a:rPr>
              <a:t>Obesity</a:t>
            </a:r>
          </a:p>
          <a:p>
            <a:pPr marL="342900" indent="-342900">
              <a:buFont typeface="Arial" panose="020B0604020202020204" pitchFamily="34" charset="0"/>
              <a:buChar char="•"/>
            </a:pPr>
            <a:r>
              <a:rPr lang="en-US" sz="3200" dirty="0" smtClean="0">
                <a:solidFill>
                  <a:srgbClr val="002060"/>
                </a:solidFill>
                <a:latin typeface="Bell MT" pitchFamily="18" charset="0"/>
              </a:rPr>
              <a:t>Asthma</a:t>
            </a:r>
            <a:endParaRPr lang="en-US" sz="3200" dirty="0">
              <a:solidFill>
                <a:srgbClr val="002060"/>
              </a:solidFill>
              <a:latin typeface="Bell MT" pitchFamily="18" charset="0"/>
            </a:endParaRPr>
          </a:p>
        </p:txBody>
      </p:sp>
      <p:sp>
        <p:nvSpPr>
          <p:cNvPr id="10" name="Title 4"/>
          <p:cNvSpPr txBox="1">
            <a:spLocks/>
          </p:cNvSpPr>
          <p:nvPr/>
        </p:nvSpPr>
        <p:spPr>
          <a:xfrm>
            <a:off x="6259743" y="1898679"/>
            <a:ext cx="3746183" cy="4068806"/>
          </a:xfrm>
          <a:prstGeom prst="rect">
            <a:avLst/>
          </a:prstGeom>
        </p:spPr>
        <p:txBody>
          <a:bodyPr vert="horz" wrap="square" lIns="91440" tIns="45720" rIns="91440" bIns="45720" rtlCol="0" anchor="b" anchorCtr="0">
            <a:sp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marL="342900" indent="-342900">
              <a:buFont typeface="Arial" panose="020B0604020202020204" pitchFamily="34" charset="0"/>
              <a:buChar char="•"/>
            </a:pPr>
            <a:r>
              <a:rPr lang="en-US" sz="3200" dirty="0">
                <a:solidFill>
                  <a:srgbClr val="002060"/>
                </a:solidFill>
                <a:latin typeface="Bell MT" pitchFamily="18" charset="0"/>
              </a:rPr>
              <a:t>Arthritis</a:t>
            </a:r>
          </a:p>
          <a:p>
            <a:pPr marL="342900" indent="-342900">
              <a:buFont typeface="Arial" panose="020B0604020202020204" pitchFamily="34" charset="0"/>
              <a:buChar char="•"/>
            </a:pPr>
            <a:r>
              <a:rPr lang="en-US" sz="3200" dirty="0" smtClean="0">
                <a:solidFill>
                  <a:srgbClr val="002060"/>
                </a:solidFill>
                <a:latin typeface="Bell MT" pitchFamily="18" charset="0"/>
              </a:rPr>
              <a:t>Sinusitis</a:t>
            </a:r>
            <a:endParaRPr lang="en-US" sz="3200" dirty="0">
              <a:solidFill>
                <a:srgbClr val="002060"/>
              </a:solidFill>
              <a:latin typeface="Bell MT" pitchFamily="18" charset="0"/>
            </a:endParaRPr>
          </a:p>
          <a:p>
            <a:pPr marL="342900" indent="-342900">
              <a:buFont typeface="Arial" panose="020B0604020202020204" pitchFamily="34" charset="0"/>
              <a:buChar char="•"/>
            </a:pPr>
            <a:r>
              <a:rPr lang="en-US" sz="3200" dirty="0">
                <a:solidFill>
                  <a:srgbClr val="002060"/>
                </a:solidFill>
                <a:latin typeface="Bell MT" pitchFamily="18" charset="0"/>
              </a:rPr>
              <a:t>Heart failure</a:t>
            </a:r>
          </a:p>
          <a:p>
            <a:pPr marL="342900" indent="-342900">
              <a:buFont typeface="Arial" panose="020B0604020202020204" pitchFamily="34" charset="0"/>
              <a:buChar char="•"/>
            </a:pPr>
            <a:r>
              <a:rPr lang="en-US" sz="3200" dirty="0" smtClean="0">
                <a:solidFill>
                  <a:srgbClr val="002060"/>
                </a:solidFill>
                <a:latin typeface="Bell MT" pitchFamily="18" charset="0"/>
              </a:rPr>
              <a:t>COPD</a:t>
            </a:r>
          </a:p>
          <a:p>
            <a:pPr marL="342900" indent="-342900">
              <a:buFont typeface="Arial" panose="020B0604020202020204" pitchFamily="34" charset="0"/>
              <a:buChar char="•"/>
            </a:pPr>
            <a:r>
              <a:rPr lang="en-US" sz="3200" dirty="0" smtClean="0">
                <a:solidFill>
                  <a:srgbClr val="002060"/>
                </a:solidFill>
                <a:latin typeface="Bell MT" pitchFamily="18" charset="0"/>
              </a:rPr>
              <a:t>Chronic kidney disease</a:t>
            </a:r>
          </a:p>
          <a:p>
            <a:pPr marL="342900" indent="-342900">
              <a:buFont typeface="Arial" panose="020B0604020202020204" pitchFamily="34" charset="0"/>
              <a:buChar char="•"/>
            </a:pPr>
            <a:r>
              <a:rPr lang="en-US" sz="3200" dirty="0" smtClean="0">
                <a:solidFill>
                  <a:srgbClr val="002060"/>
                </a:solidFill>
                <a:latin typeface="Bell MT" pitchFamily="18" charset="0"/>
              </a:rPr>
              <a:t>Depression</a:t>
            </a:r>
            <a:endParaRPr lang="en-US" sz="3200" dirty="0">
              <a:solidFill>
                <a:srgbClr val="002060"/>
              </a:solidFill>
              <a:latin typeface="Bell MT" pitchFamily="18" charset="0"/>
            </a:endParaRPr>
          </a:p>
          <a:p>
            <a:pPr marL="342900" indent="-342900">
              <a:buFont typeface="Arial" panose="020B0604020202020204" pitchFamily="34" charset="0"/>
              <a:buChar char="•"/>
            </a:pPr>
            <a:r>
              <a:rPr lang="en-US" sz="3200" dirty="0">
                <a:solidFill>
                  <a:srgbClr val="002060"/>
                </a:solidFill>
                <a:latin typeface="Bell MT" pitchFamily="18" charset="0"/>
              </a:rPr>
              <a:t>Back pain</a:t>
            </a:r>
          </a:p>
          <a:p>
            <a:endParaRPr lang="en-US" sz="2400" dirty="0" smtClean="0">
              <a:solidFill>
                <a:srgbClr val="002060"/>
              </a:solidFill>
              <a:latin typeface="Bell MT" pitchFamily="18" charset="0"/>
            </a:endParaRPr>
          </a:p>
          <a:p>
            <a:endParaRPr lang="en-US" sz="2400" dirty="0" smtClean="0">
              <a:solidFill>
                <a:srgbClr val="002060"/>
              </a:solidFill>
              <a:latin typeface="Bell MT" pitchFamily="18" charset="0"/>
            </a:endParaRPr>
          </a:p>
        </p:txBody>
      </p:sp>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830418"/>
          </a:xfrm>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16" descr="TEMP5"/>
          <p:cNvPicPr>
            <a:picLocks noChangeAspect="1" noChangeArrowheads="1"/>
          </p:cNvPicPr>
          <p:nvPr/>
        </p:nvPicPr>
        <p:blipFill>
          <a:blip r:embed="rId2" cstate="print"/>
          <a:srcRect l="2531"/>
          <a:stretch>
            <a:fillRect/>
          </a:stretch>
        </p:blipFill>
        <p:spPr bwMode="auto">
          <a:xfrm>
            <a:off x="746234" y="152401"/>
            <a:ext cx="10941268" cy="5996152"/>
          </a:xfrm>
          <a:prstGeom prst="rect">
            <a:avLst/>
          </a:prstGeom>
          <a:noFill/>
          <a:ln w="9525">
            <a:noFill/>
            <a:miter lim="800000"/>
            <a:headEnd/>
            <a:tailEnd/>
          </a:ln>
        </p:spPr>
      </p:pic>
      <p:pic>
        <p:nvPicPr>
          <p:cNvPr id="8" name="Picture 7"/>
          <p:cNvPicPr>
            <a:picLocks noChangeAspect="1"/>
          </p:cNvPicPr>
          <p:nvPr/>
        </p:nvPicPr>
        <p:blipFill>
          <a:blip r:embed="rId3" cstate="print"/>
          <a:stretch>
            <a:fillRect/>
          </a:stretch>
        </p:blipFill>
        <p:spPr>
          <a:xfrm>
            <a:off x="9275071" y="5879646"/>
            <a:ext cx="2410523" cy="978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371" b="15484"/>
          <a:stretch/>
        </p:blipFill>
        <p:spPr>
          <a:xfrm>
            <a:off x="0" y="2100535"/>
            <a:ext cx="3931897" cy="2175164"/>
          </a:xfrm>
          <a:prstGeom prst="rect">
            <a:avLst/>
          </a:prstGeom>
        </p:spPr>
      </p:pic>
      <p:sp>
        <p:nvSpPr>
          <p:cNvPr id="2" name="Title 1"/>
          <p:cNvSpPr>
            <a:spLocks noGrp="1"/>
          </p:cNvSpPr>
          <p:nvPr>
            <p:ph type="title"/>
          </p:nvPr>
        </p:nvSpPr>
        <p:spPr/>
        <p:txBody>
          <a:bodyPr/>
          <a:lstStyle/>
          <a:p>
            <a:r>
              <a:rPr lang="en-US" dirty="0" smtClean="0">
                <a:solidFill>
                  <a:schemeClr val="accent2">
                    <a:lumMod val="75000"/>
                  </a:schemeClr>
                </a:solidFill>
              </a:rPr>
              <a:t>Pick a Wellness Program that provides services to meet company objectives</a:t>
            </a:r>
            <a:endParaRPr lang="en-US" dirty="0">
              <a:solidFill>
                <a:schemeClr val="accent2">
                  <a:lumMod val="75000"/>
                </a:schemeClr>
              </a:solidFill>
            </a:endParaRPr>
          </a:p>
        </p:txBody>
      </p:sp>
      <p:pic>
        <p:nvPicPr>
          <p:cNvPr id="3" name="Picture 2"/>
          <p:cNvPicPr>
            <a:picLocks noChangeAspect="1"/>
          </p:cNvPicPr>
          <p:nvPr/>
        </p:nvPicPr>
        <p:blipFill>
          <a:blip r:embed="rId3" cstate="print"/>
          <a:stretch>
            <a:fillRect/>
          </a:stretch>
        </p:blipFill>
        <p:spPr>
          <a:xfrm>
            <a:off x="9275339" y="5746291"/>
            <a:ext cx="2424416" cy="983993"/>
          </a:xfrm>
          <a:prstGeom prst="rect">
            <a:avLst/>
          </a:prstGeom>
        </p:spPr>
      </p:pic>
      <p:sp>
        <p:nvSpPr>
          <p:cNvPr id="4" name="TextBox 3"/>
          <p:cNvSpPr txBox="1"/>
          <p:nvPr/>
        </p:nvSpPr>
        <p:spPr>
          <a:xfrm>
            <a:off x="928255" y="1737360"/>
            <a:ext cx="9545782" cy="3539430"/>
          </a:xfrm>
          <a:prstGeom prst="rect">
            <a:avLst/>
          </a:prstGeom>
          <a:noFill/>
        </p:spPr>
        <p:txBody>
          <a:bodyPr wrap="square" rtlCol="0">
            <a:spAutoFit/>
          </a:bodyPr>
          <a:lstStyle/>
          <a:p>
            <a:pPr algn="ctr"/>
            <a:r>
              <a:rPr lang="en-US" sz="3200" dirty="0" smtClean="0">
                <a:solidFill>
                  <a:srgbClr val="002060"/>
                </a:solidFill>
              </a:rPr>
              <a:t>         Health Education		</a:t>
            </a:r>
          </a:p>
          <a:p>
            <a:pPr algn="ctr"/>
            <a:r>
              <a:rPr lang="en-US" sz="3200" dirty="0" smtClean="0">
                <a:solidFill>
                  <a:srgbClr val="002060"/>
                </a:solidFill>
              </a:rPr>
              <a:t>Weight-loss </a:t>
            </a:r>
          </a:p>
          <a:p>
            <a:pPr algn="ctr"/>
            <a:r>
              <a:rPr lang="en-US" sz="3200" dirty="0" smtClean="0">
                <a:solidFill>
                  <a:srgbClr val="002060"/>
                </a:solidFill>
              </a:rPr>
              <a:t>Fitness Challenges</a:t>
            </a:r>
          </a:p>
          <a:p>
            <a:pPr algn="ctr"/>
            <a:r>
              <a:rPr lang="en-US" sz="3200" dirty="0" smtClean="0">
                <a:solidFill>
                  <a:srgbClr val="002060"/>
                </a:solidFill>
              </a:rPr>
              <a:t>Literature </a:t>
            </a:r>
          </a:p>
          <a:p>
            <a:pPr algn="ctr"/>
            <a:r>
              <a:rPr lang="en-US" sz="3200" dirty="0" smtClean="0">
                <a:solidFill>
                  <a:srgbClr val="002060"/>
                </a:solidFill>
              </a:rPr>
              <a:t>Screenings</a:t>
            </a:r>
          </a:p>
          <a:p>
            <a:pPr algn="ctr"/>
            <a:r>
              <a:rPr lang="en-US" sz="3200" dirty="0" smtClean="0">
                <a:solidFill>
                  <a:srgbClr val="002060"/>
                </a:solidFill>
              </a:rPr>
              <a:t>Health Risk Assessments</a:t>
            </a:r>
          </a:p>
          <a:p>
            <a:pPr algn="ctr"/>
            <a:r>
              <a:rPr lang="en-US" sz="3200" dirty="0" smtClean="0">
                <a:solidFill>
                  <a:srgbClr val="002060"/>
                </a:solidFill>
              </a:rPr>
              <a:t>Onsite Seminars</a:t>
            </a:r>
            <a:endParaRPr lang="en-US" sz="3200" dirty="0">
              <a:solidFill>
                <a:srgbClr val="00206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090" y="2100535"/>
            <a:ext cx="3561310" cy="2433562"/>
          </a:xfrm>
          <a:prstGeom prst="rect">
            <a:avLst/>
          </a:prstGeom>
        </p:spPr>
      </p:pic>
    </p:spTree>
    <p:extLst>
      <p:ext uri="{BB962C8B-B14F-4D97-AF65-F5344CB8AC3E}">
        <p14:creationId xmlns:p14="http://schemas.microsoft.com/office/powerpoint/2010/main" val="1684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Initiating Corporate Wellness</a:t>
            </a:r>
            <a:endParaRPr lang="en-US" dirty="0">
              <a:solidFill>
                <a:srgbClr val="002060"/>
              </a:solidFill>
            </a:endParaRPr>
          </a:p>
        </p:txBody>
      </p:sp>
      <p:sp>
        <p:nvSpPr>
          <p:cNvPr id="5" name="Rectangle 4"/>
          <p:cNvSpPr/>
          <p:nvPr/>
        </p:nvSpPr>
        <p:spPr>
          <a:xfrm>
            <a:off x="599089" y="1786759"/>
            <a:ext cx="10825655" cy="4247317"/>
          </a:xfrm>
          <a:prstGeom prst="rect">
            <a:avLst/>
          </a:prstGeom>
        </p:spPr>
        <p:txBody>
          <a:bodyPr wrap="square">
            <a:spAutoFit/>
          </a:bodyPr>
          <a:lstStyle/>
          <a:p>
            <a:pPr lvl="0" fontAlgn="base">
              <a:spcBef>
                <a:spcPct val="0"/>
              </a:spcBef>
              <a:spcAft>
                <a:spcPct val="0"/>
              </a:spcAft>
            </a:pPr>
            <a:r>
              <a:rPr lang="en-US" b="1" dirty="0" smtClean="0">
                <a:latin typeface="+mj-lt"/>
                <a:ea typeface="Times New Roman" pitchFamily="18" charset="0"/>
                <a:cs typeface="Calibri" pitchFamily="34" charset="0"/>
              </a:rPr>
              <a:t>Wellness Challenges – Create healthy change across your company!</a:t>
            </a:r>
            <a:endParaRPr lang="en-US" sz="1100" dirty="0" smtClean="0">
              <a:latin typeface="+mj-lt"/>
              <a:cs typeface="Arial" pitchFamily="34" charset="0"/>
            </a:endParaRPr>
          </a:p>
          <a:p>
            <a:pPr lvl="0" eaLnBrk="0" fontAlgn="base" hangingPunct="0">
              <a:spcBef>
                <a:spcPct val="0"/>
              </a:spcBef>
              <a:spcAft>
                <a:spcPct val="0"/>
              </a:spcAft>
            </a:pPr>
            <a:r>
              <a:rPr lang="en-US" dirty="0" smtClean="0">
                <a:latin typeface="+mj-lt"/>
                <a:ea typeface="Times New Roman" pitchFamily="18" charset="0"/>
                <a:cs typeface="Calibri" pitchFamily="34" charset="0"/>
              </a:rPr>
              <a:t>Improve the overall health of your workforce in a cost-effective way with fun and exciting team challenges. In addition to fostering a sense of teamwork and building morale, challenges drive employees to adopt or continue healthy habit. Well-organized challenges use incentives to engage the widest possible segment of your workforce while improving communication and changing behaviors. </a:t>
            </a:r>
            <a:endParaRPr lang="en-US" sz="1100" dirty="0" smtClean="0">
              <a:latin typeface="+mj-lt"/>
              <a:cs typeface="Arial" pitchFamily="34" charset="0"/>
            </a:endParaRPr>
          </a:p>
          <a:p>
            <a:pPr lvl="0" eaLnBrk="0" fontAlgn="base" hangingPunct="0">
              <a:spcBef>
                <a:spcPct val="0"/>
              </a:spcBef>
              <a:spcAft>
                <a:spcPct val="0"/>
              </a:spcAft>
            </a:pPr>
            <a:r>
              <a:rPr lang="en-US" b="1" dirty="0" smtClean="0">
                <a:latin typeface="+mj-lt"/>
                <a:ea typeface="Times New Roman" pitchFamily="18" charset="0"/>
                <a:cs typeface="Calibri" pitchFamily="34" charset="0"/>
              </a:rPr>
              <a:t>Onsite Health Fairs – Screenings and education delivered with a healthy dose of fun!</a:t>
            </a:r>
            <a:endParaRPr lang="en-US" sz="1100" dirty="0" smtClean="0">
              <a:latin typeface="+mj-lt"/>
              <a:cs typeface="Arial" pitchFamily="34" charset="0"/>
            </a:endParaRPr>
          </a:p>
          <a:p>
            <a:pPr lvl="0" eaLnBrk="0" fontAlgn="base" hangingPunct="0">
              <a:spcBef>
                <a:spcPct val="0"/>
              </a:spcBef>
              <a:spcAft>
                <a:spcPct val="0"/>
              </a:spcAft>
            </a:pPr>
            <a:r>
              <a:rPr lang="en-US" dirty="0" smtClean="0">
                <a:latin typeface="+mj-lt"/>
                <a:ea typeface="Calibri" pitchFamily="34" charset="0"/>
                <a:cs typeface="Calibri" pitchFamily="34" charset="0"/>
              </a:rPr>
              <a:t>Health fair screenings are designed to give you and your employees a snapshot of their current health, but they can be entertaining and educational, too. Brought to your worksite so employees don’t have to go far, the screening can be for bone density, body composition, vision, blood pressure, blood glucose, cholesterol, and more. Add in bonuses like nutrition education, chair massage, stress reduction, ergonomics, and other valuable extras, and your employees will look forward to these events as a can’t-miss social event. </a:t>
            </a:r>
            <a:endParaRPr lang="en-US" sz="1100" dirty="0" smtClean="0">
              <a:latin typeface="+mj-lt"/>
              <a:cs typeface="Arial" pitchFamily="34" charset="0"/>
            </a:endParaRPr>
          </a:p>
          <a:p>
            <a:pPr lvl="0" eaLnBrk="0" fontAlgn="base" hangingPunct="0">
              <a:spcBef>
                <a:spcPct val="0"/>
              </a:spcBef>
              <a:spcAft>
                <a:spcPct val="0"/>
              </a:spcAft>
            </a:pPr>
            <a:r>
              <a:rPr lang="en-US" b="1" dirty="0" smtClean="0">
                <a:latin typeface="+mj-lt"/>
                <a:ea typeface="Calibri" pitchFamily="34" charset="0"/>
                <a:cs typeface="Calibri" pitchFamily="34" charset="0"/>
              </a:rPr>
              <a:t>Onsite Seminars – Add in-depth education to your wellness offerings!</a:t>
            </a:r>
            <a:endParaRPr lang="en-US" sz="1100" dirty="0" smtClean="0">
              <a:latin typeface="+mj-lt"/>
              <a:cs typeface="Arial" pitchFamily="34" charset="0"/>
            </a:endParaRPr>
          </a:p>
          <a:p>
            <a:pPr lvl="0" eaLnBrk="0" fontAlgn="base" hangingPunct="0">
              <a:spcBef>
                <a:spcPct val="0"/>
              </a:spcBef>
              <a:spcAft>
                <a:spcPct val="0"/>
              </a:spcAft>
            </a:pPr>
            <a:r>
              <a:rPr lang="en-US" dirty="0" smtClean="0">
                <a:latin typeface="+mj-lt"/>
                <a:ea typeface="Calibri" pitchFamily="34" charset="0"/>
                <a:cs typeface="Calibri" pitchFamily="34" charset="0"/>
              </a:rPr>
              <a:t>XCW’s high-energy seminars motivate, teach, and encourage your employees with fitness, nutrition and stress management news, tips, and techniques. From one-hour programs to engaging multi-session courses, these seminars help employees bridge the gap from health screening data to actionable steps to take for better health.  </a:t>
            </a:r>
            <a:endParaRPr lang="en-US" sz="2800" dirty="0" smtClean="0">
              <a:latin typeface="+mj-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383" y="486301"/>
            <a:ext cx="10058400" cy="974638"/>
          </a:xfrm>
        </p:spPr>
        <p:txBody>
          <a:bodyPr>
            <a:normAutofit fontScale="90000"/>
          </a:bodyPr>
          <a:lstStyle/>
          <a:p>
            <a:pPr lvl="0"/>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4000" b="1" dirty="0" smtClean="0">
                <a:solidFill>
                  <a:srgbClr val="002060"/>
                </a:solidFill>
                <a:ea typeface="Calibri" pitchFamily="34" charset="0"/>
                <a:cs typeface="Calibri" pitchFamily="34" charset="0"/>
              </a:rPr>
              <a:t>Seven Crucial Facts You Must Know about Health Fairs</a:t>
            </a:r>
            <a:endParaRPr lang="en-US" sz="4000" dirty="0"/>
          </a:p>
        </p:txBody>
      </p:sp>
      <p:sp>
        <p:nvSpPr>
          <p:cNvPr id="5" name="Rectangle 4"/>
          <p:cNvSpPr/>
          <p:nvPr/>
        </p:nvSpPr>
        <p:spPr>
          <a:xfrm>
            <a:off x="536028" y="2233523"/>
            <a:ext cx="10962289" cy="3416320"/>
          </a:xfrm>
          <a:prstGeom prst="rect">
            <a:avLst/>
          </a:prstGeom>
        </p:spPr>
        <p:txBody>
          <a:bodyPr wrap="square">
            <a:spAutoFit/>
          </a:bodyPr>
          <a:lstStyle/>
          <a:p>
            <a:pPr lvl="0" eaLnBrk="0" fontAlgn="base" hangingPunct="0">
              <a:spcBef>
                <a:spcPct val="0"/>
              </a:spcBef>
              <a:spcAft>
                <a:spcPct val="0"/>
              </a:spcAft>
              <a:buFontTx/>
              <a:buChar char="•"/>
              <a:tabLst>
                <a:tab pos="0" algn="l"/>
              </a:tabLst>
            </a:pPr>
            <a:r>
              <a:rPr lang="en-US" b="1" dirty="0" smtClean="0">
                <a:latin typeface="+mj-lt"/>
                <a:ea typeface="Calibri" pitchFamily="34" charset="0"/>
                <a:cs typeface="Calibri" pitchFamily="34" charset="0"/>
              </a:rPr>
              <a:t>Health screenings should not be optional. </a:t>
            </a:r>
            <a:r>
              <a:rPr lang="en-US" dirty="0" smtClean="0">
                <a:latin typeface="+mj-lt"/>
                <a:ea typeface="Calibri" pitchFamily="34" charset="0"/>
                <a:cs typeface="Calibri" pitchFamily="34" charset="0"/>
              </a:rPr>
              <a:t>A comprehensive health screening sets a baseline for both employees and for your company’s wellness program. In order to make changes that have lasting meaning, employees need to know numbers like blood pressure, body mass index, blood glucose, waist measurement, and full lipid panel (cholesterol). </a:t>
            </a:r>
            <a:endParaRPr lang="en-US" sz="1200" dirty="0" smtClean="0">
              <a:latin typeface="+mj-lt"/>
              <a:cs typeface="Arial" pitchFamily="34" charset="0"/>
            </a:endParaRPr>
          </a:p>
          <a:p>
            <a:pPr lvl="0" eaLnBrk="0" fontAlgn="base" hangingPunct="0">
              <a:spcBef>
                <a:spcPct val="0"/>
              </a:spcBef>
              <a:spcAft>
                <a:spcPct val="0"/>
              </a:spcAft>
              <a:buFontTx/>
              <a:buChar char="•"/>
              <a:tabLst>
                <a:tab pos="0" algn="l"/>
              </a:tabLst>
            </a:pPr>
            <a:r>
              <a:rPr lang="en-US" b="1" dirty="0" smtClean="0">
                <a:latin typeface="+mj-lt"/>
                <a:ea typeface="Calibri" pitchFamily="34" charset="0"/>
                <a:cs typeface="Calibri" pitchFamily="34" charset="0"/>
              </a:rPr>
              <a:t>Promotion for events must be effective. </a:t>
            </a:r>
            <a:r>
              <a:rPr lang="en-US" dirty="0" smtClean="0">
                <a:latin typeface="+mj-lt"/>
                <a:ea typeface="Calibri" pitchFamily="34" charset="0"/>
                <a:cs typeface="Calibri" pitchFamily="34" charset="0"/>
              </a:rPr>
              <a:t>Your health fair doesn’t accomplish anything if no one shows up. Since participation is the key to success, </a:t>
            </a:r>
            <a:r>
              <a:rPr lang="en-US" u="sng" dirty="0" smtClean="0">
                <a:latin typeface="+mj-lt"/>
                <a:ea typeface="Calibri" pitchFamily="34" charset="0"/>
                <a:cs typeface="Calibri" pitchFamily="34" charset="0"/>
              </a:rPr>
              <a:t>call on your screening vendor to help </a:t>
            </a:r>
            <a:r>
              <a:rPr lang="en-US" dirty="0" smtClean="0">
                <a:latin typeface="+mj-lt"/>
                <a:ea typeface="Calibri" pitchFamily="34" charset="0"/>
                <a:cs typeface="Calibri" pitchFamily="34" charset="0"/>
              </a:rPr>
              <a:t>with designing promotional materials that not only publicize the health fair but also make it inviting and important. </a:t>
            </a:r>
            <a:endParaRPr lang="en-US" sz="1200" dirty="0" smtClean="0">
              <a:latin typeface="+mj-lt"/>
              <a:cs typeface="Arial" pitchFamily="34" charset="0"/>
            </a:endParaRPr>
          </a:p>
          <a:p>
            <a:pPr lvl="0" eaLnBrk="0" fontAlgn="base" hangingPunct="0">
              <a:spcBef>
                <a:spcPct val="0"/>
              </a:spcBef>
              <a:spcAft>
                <a:spcPct val="0"/>
              </a:spcAft>
              <a:buFontTx/>
              <a:buChar char="•"/>
              <a:tabLst>
                <a:tab pos="0" algn="l"/>
              </a:tabLst>
            </a:pPr>
            <a:r>
              <a:rPr lang="en-US" b="1" dirty="0" smtClean="0">
                <a:latin typeface="+mj-lt"/>
                <a:ea typeface="Calibri" pitchFamily="34" charset="0"/>
                <a:cs typeface="Calibri" pitchFamily="34" charset="0"/>
              </a:rPr>
              <a:t>Education is key. </a:t>
            </a:r>
            <a:r>
              <a:rPr lang="en-US" dirty="0" smtClean="0">
                <a:latin typeface="+mj-lt"/>
                <a:ea typeface="Calibri" pitchFamily="34" charset="0"/>
                <a:cs typeface="Calibri" pitchFamily="34" charset="0"/>
              </a:rPr>
              <a:t>Your health fair should have professional educators on hand from your screening vendor to provide individual coaching for your employees. While screening results indicate problem areas, only effective education can give employees effective tools to create changes in behavior. </a:t>
            </a:r>
            <a:endParaRPr lang="en-US" sz="1200" dirty="0" smtClean="0">
              <a:latin typeface="+mj-lt"/>
              <a:cs typeface="Arial" pitchFamily="34" charset="0"/>
            </a:endParaRPr>
          </a:p>
          <a:p>
            <a:pPr lvl="0" eaLnBrk="0" fontAlgn="base" hangingPunct="0">
              <a:spcBef>
                <a:spcPct val="0"/>
              </a:spcBef>
              <a:spcAft>
                <a:spcPct val="0"/>
              </a:spcAft>
              <a:buFontTx/>
              <a:buChar char="•"/>
              <a:tabLst>
                <a:tab pos="0" algn="l"/>
              </a:tabLst>
            </a:pPr>
            <a:r>
              <a:rPr lang="en-US" b="1" dirty="0" smtClean="0">
                <a:latin typeface="+mj-lt"/>
                <a:ea typeface="Calibri" pitchFamily="34" charset="0"/>
                <a:cs typeface="Calibri" pitchFamily="34" charset="0"/>
              </a:rPr>
              <a:t>Keep it fun. </a:t>
            </a:r>
            <a:r>
              <a:rPr lang="en-US" dirty="0" smtClean="0">
                <a:latin typeface="+mj-lt"/>
                <a:ea typeface="Calibri" pitchFamily="34" charset="0"/>
                <a:cs typeface="Calibri" pitchFamily="34" charset="0"/>
              </a:rPr>
              <a:t>A “fair” has to have elements of entertainment, or word will spread about your dull affair and no one will show up next year. Healthy cooking demonstrations, free mini-yoga sessions, chair massages, and other fun events will get people in the door year after year. </a:t>
            </a:r>
            <a:endParaRPr lang="en-US" sz="1200" dirty="0" smtClean="0">
              <a:latin typeface="+mj-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27189"/>
          </a:xfrm>
        </p:spPr>
        <p:txBody>
          <a:bodyPr>
            <a:normAutofit/>
          </a:bodyPr>
          <a:lstStyle/>
          <a:p>
            <a:r>
              <a:rPr lang="en-US" sz="3600" b="1" dirty="0" smtClean="0">
                <a:solidFill>
                  <a:srgbClr val="002060"/>
                </a:solidFill>
                <a:ea typeface="Calibri" pitchFamily="34" charset="0"/>
                <a:cs typeface="Calibri" pitchFamily="34" charset="0"/>
              </a:rPr>
              <a:t>Seven Crucial Facts You Must Know about Health Fairs</a:t>
            </a:r>
            <a:endParaRPr lang="en-US" sz="3600" dirty="0">
              <a:solidFill>
                <a:srgbClr val="002060"/>
              </a:solidFill>
            </a:endParaRPr>
          </a:p>
        </p:txBody>
      </p:sp>
      <p:sp>
        <p:nvSpPr>
          <p:cNvPr id="3" name="Rectangle 2"/>
          <p:cNvSpPr/>
          <p:nvPr/>
        </p:nvSpPr>
        <p:spPr>
          <a:xfrm>
            <a:off x="546538" y="2123090"/>
            <a:ext cx="10657489" cy="2308324"/>
          </a:xfrm>
          <a:prstGeom prst="rect">
            <a:avLst/>
          </a:prstGeom>
        </p:spPr>
        <p:txBody>
          <a:bodyPr wrap="square">
            <a:spAutoFit/>
          </a:bodyPr>
          <a:lstStyle/>
          <a:p>
            <a:pPr lvl="0" eaLnBrk="0" fontAlgn="base" hangingPunct="0">
              <a:spcBef>
                <a:spcPct val="0"/>
              </a:spcBef>
              <a:spcAft>
                <a:spcPct val="0"/>
              </a:spcAft>
              <a:buFontTx/>
              <a:buChar char="•"/>
              <a:tabLst>
                <a:tab pos="0" algn="l"/>
              </a:tabLst>
            </a:pPr>
            <a:r>
              <a:rPr lang="en-US" b="1" dirty="0" smtClean="0">
                <a:latin typeface="+mj-lt"/>
                <a:ea typeface="Calibri" pitchFamily="34" charset="0"/>
                <a:cs typeface="Calibri" pitchFamily="34" charset="0"/>
              </a:rPr>
              <a:t>Aggregate reporting  Can Help. </a:t>
            </a:r>
            <a:r>
              <a:rPr lang="en-US" dirty="0" smtClean="0">
                <a:latin typeface="+mj-lt"/>
                <a:ea typeface="Calibri" pitchFamily="34" charset="0"/>
                <a:cs typeface="Calibri" pitchFamily="34" charset="0"/>
              </a:rPr>
              <a:t>While individual results are confidential, your screening vendor should provide you, upon request, with aggregate reports on the comprehensive results of the screenings. The vendor should also be able to advise you about the course of your program based on the findings and help you keep up with ROI. </a:t>
            </a:r>
            <a:endParaRPr lang="en-US" sz="1200" dirty="0" smtClean="0">
              <a:latin typeface="+mj-lt"/>
              <a:cs typeface="Arial" pitchFamily="34" charset="0"/>
            </a:endParaRPr>
          </a:p>
          <a:p>
            <a:pPr lvl="0" eaLnBrk="0" fontAlgn="base" hangingPunct="0">
              <a:spcBef>
                <a:spcPct val="0"/>
              </a:spcBef>
              <a:spcAft>
                <a:spcPct val="0"/>
              </a:spcAft>
              <a:buFontTx/>
              <a:buChar char="•"/>
              <a:tabLst>
                <a:tab pos="0" algn="l"/>
              </a:tabLst>
            </a:pPr>
            <a:r>
              <a:rPr lang="en-US" b="1" dirty="0" smtClean="0">
                <a:latin typeface="+mj-lt"/>
                <a:ea typeface="Calibri" pitchFamily="34" charset="0"/>
                <a:cs typeface="Calibri" pitchFamily="34" charset="0"/>
              </a:rPr>
              <a:t>Use an experienced vendor. </a:t>
            </a:r>
            <a:r>
              <a:rPr lang="en-US" dirty="0" smtClean="0">
                <a:latin typeface="+mj-lt"/>
                <a:ea typeface="Calibri" pitchFamily="34" charset="0"/>
                <a:cs typeface="Calibri" pitchFamily="34" charset="0"/>
              </a:rPr>
              <a:t>Using a screening partner with clinical experience gives you the convenience of top-quality, onsite screenings that are private and cost effective.</a:t>
            </a:r>
            <a:endParaRPr lang="en-US" sz="1200" dirty="0" smtClean="0">
              <a:latin typeface="+mj-lt"/>
              <a:cs typeface="Arial" pitchFamily="34" charset="0"/>
            </a:endParaRPr>
          </a:p>
          <a:p>
            <a:pPr lvl="0" eaLnBrk="0" fontAlgn="base" hangingPunct="0">
              <a:spcBef>
                <a:spcPct val="0"/>
              </a:spcBef>
              <a:spcAft>
                <a:spcPct val="0"/>
              </a:spcAft>
              <a:buFontTx/>
              <a:buChar char="•"/>
              <a:tabLst>
                <a:tab pos="0" algn="l"/>
              </a:tabLst>
            </a:pPr>
            <a:r>
              <a:rPr lang="en-US" b="1" dirty="0" smtClean="0">
                <a:latin typeface="+mj-lt"/>
                <a:ea typeface="Calibri" pitchFamily="34" charset="0"/>
                <a:cs typeface="Calibri" pitchFamily="34" charset="0"/>
              </a:rPr>
              <a:t>Show your employees that they matter to you. </a:t>
            </a:r>
            <a:r>
              <a:rPr lang="en-US" dirty="0" smtClean="0">
                <a:latin typeface="+mj-lt"/>
                <a:ea typeface="Calibri" pitchFamily="34" charset="0"/>
                <a:cs typeface="Calibri" pitchFamily="34" charset="0"/>
              </a:rPr>
              <a:t>Finally— </a:t>
            </a:r>
            <a:r>
              <a:rPr lang="en-US" u="sng" dirty="0" smtClean="0">
                <a:latin typeface="+mj-lt"/>
                <a:ea typeface="Calibri" pitchFamily="34" charset="0"/>
                <a:cs typeface="Calibri" pitchFamily="34" charset="0"/>
              </a:rPr>
              <a:t>and most importantly </a:t>
            </a:r>
            <a:r>
              <a:rPr lang="en-US" dirty="0" smtClean="0">
                <a:latin typeface="+mj-lt"/>
                <a:ea typeface="Calibri" pitchFamily="34" charset="0"/>
                <a:cs typeface="Calibri" pitchFamily="34" charset="0"/>
              </a:rPr>
              <a:t>—showing your workforce how important they are to you elicits better performance from them. An onsite health fair with screenings conveys the message that their well-being matters to you. </a:t>
            </a:r>
            <a:endParaRPr lang="en-US" sz="3200" dirty="0" smtClean="0">
              <a:latin typeface="+mj-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717" y="166255"/>
            <a:ext cx="10058400" cy="1003069"/>
          </a:xfrm>
        </p:spPr>
        <p:txBody>
          <a:bodyPr>
            <a:normAutofit/>
          </a:bodyPr>
          <a:lstStyle/>
          <a:p>
            <a:pPr algn="ctr"/>
            <a:r>
              <a:rPr lang="en-US" sz="4400" b="1" dirty="0" smtClean="0">
                <a:solidFill>
                  <a:srgbClr val="002060"/>
                </a:solidFill>
              </a:rPr>
              <a:t>Seven Steps to Wellness Success</a:t>
            </a:r>
            <a:endParaRPr lang="en-US" sz="4400" dirty="0">
              <a:solidFill>
                <a:srgbClr val="002060"/>
              </a:solidFill>
            </a:endParaRPr>
          </a:p>
        </p:txBody>
      </p:sp>
      <p:sp>
        <p:nvSpPr>
          <p:cNvPr id="4" name="Rectangle 3"/>
          <p:cNvSpPr/>
          <p:nvPr/>
        </p:nvSpPr>
        <p:spPr>
          <a:xfrm>
            <a:off x="1072054" y="2237032"/>
            <a:ext cx="10089931" cy="3231654"/>
          </a:xfrm>
          <a:prstGeom prst="rect">
            <a:avLst/>
          </a:prstGeom>
        </p:spPr>
        <p:txBody>
          <a:bodyPr wrap="square">
            <a:spAutoFit/>
          </a:bodyPr>
          <a:lstStyle/>
          <a:p>
            <a:pPr marL="342900" lvl="0" indent="-342900">
              <a:buAutoNum type="arabicPeriod"/>
            </a:pPr>
            <a:r>
              <a:rPr lang="en-US" sz="2400" b="1" u="sng" dirty="0" smtClean="0"/>
              <a:t>Keep It Simple.</a:t>
            </a:r>
          </a:p>
          <a:p>
            <a:pPr marL="342900" lvl="0" indent="-342900"/>
            <a:r>
              <a:rPr lang="en-US" b="1" dirty="0" smtClean="0"/>
              <a:t>	</a:t>
            </a:r>
            <a:r>
              <a:rPr lang="en-US" dirty="0" smtClean="0"/>
              <a:t>Privacy. No time to participate. Unawareness of the program. No interest. If you are encountering these barriers to full employee engagement in your wellness program, you can take steps to address them by giving employees the simplest options. Always make the default option the healthy, “opt-in” choice by communicating program goals and taking concrete steps, including: </a:t>
            </a:r>
            <a:r>
              <a:rPr lang="en-US" u="sng" dirty="0" smtClean="0"/>
              <a:t>making the workplace free of candy or soda; putting healthy snack and beverage options in vending machines; serving healthy snacks at meetings; putting up positive health messages in public and common areas; offering wellness and fitness programs onsite; motivating employees to stretch and move around during the workday; establishing a walking, biking, or running path or route around the building or grounds; placing showers and lockers in the workplace; and installing racks for those who want to bike to work. </a:t>
            </a:r>
            <a:r>
              <a:rPr lang="en-US" dirty="0" smtClean="0"/>
              <a:t>The easier the program, the more employees will join in your efforts to create a healthy environment.</a:t>
            </a:r>
            <a:endParaRPr lang="en-US" dirty="0"/>
          </a:p>
        </p:txBody>
      </p:sp>
    </p:spTree>
    <p:extLst>
      <p:ext uri="{BB962C8B-B14F-4D97-AF65-F5344CB8AC3E}">
        <p14:creationId xmlns:p14="http://schemas.microsoft.com/office/powerpoint/2010/main" val="3487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What is Workplace Wellness</a:t>
            </a:r>
            <a:endParaRPr lang="en-US" dirty="0">
              <a:solidFill>
                <a:srgbClr val="002060"/>
              </a:solidFill>
            </a:endParaRPr>
          </a:p>
        </p:txBody>
      </p:sp>
      <p:sp>
        <p:nvSpPr>
          <p:cNvPr id="3" name="Content Placeholder 2"/>
          <p:cNvSpPr>
            <a:spLocks noGrp="1"/>
          </p:cNvSpPr>
          <p:nvPr>
            <p:ph idx="1"/>
          </p:nvPr>
        </p:nvSpPr>
        <p:spPr/>
        <p:txBody>
          <a:bodyPr/>
          <a:lstStyle/>
          <a:p>
            <a:pPr marL="0" lvl="0" indent="0">
              <a:lnSpc>
                <a:spcPct val="100000"/>
              </a:lnSpc>
              <a:spcBef>
                <a:spcPts val="0"/>
              </a:spcBef>
              <a:spcAft>
                <a:spcPts val="0"/>
              </a:spcAft>
              <a:buSzTx/>
              <a:buNone/>
            </a:pPr>
            <a:endParaRPr lang="en-US" sz="2800" dirty="0" smtClean="0">
              <a:solidFill>
                <a:srgbClr val="002060"/>
              </a:solidFill>
              <a:latin typeface="Calibri" pitchFamily="34" charset="0"/>
            </a:endParaRPr>
          </a:p>
          <a:p>
            <a:pPr marL="0" lvl="0" indent="0">
              <a:lnSpc>
                <a:spcPct val="100000"/>
              </a:lnSpc>
              <a:spcBef>
                <a:spcPts val="0"/>
              </a:spcBef>
              <a:spcAft>
                <a:spcPts val="0"/>
              </a:spcAft>
              <a:buSzTx/>
              <a:buNone/>
            </a:pPr>
            <a:r>
              <a:rPr lang="en-US" sz="2800" dirty="0" smtClean="0">
                <a:solidFill>
                  <a:srgbClr val="002060"/>
                </a:solidFill>
                <a:latin typeface="Calibri" pitchFamily="34" charset="0"/>
              </a:rPr>
              <a:t>Workplace </a:t>
            </a:r>
            <a:r>
              <a:rPr lang="en-US" sz="2800" dirty="0">
                <a:solidFill>
                  <a:srgbClr val="002060"/>
                </a:solidFill>
                <a:latin typeface="Calibri" pitchFamily="34" charset="0"/>
              </a:rPr>
              <a:t>Wellness is “an organized, employer – sponsored program that is designed to support employees (and sometimes, their families) as they adopt and sustain behaviors that reduce health risks, improve quality of life, enhance personal effectiveness, and benefit the organization’s bottom line.”</a:t>
            </a:r>
          </a:p>
          <a:p>
            <a:pPr marL="0" lvl="0" indent="0">
              <a:lnSpc>
                <a:spcPct val="100000"/>
              </a:lnSpc>
              <a:spcBef>
                <a:spcPts val="0"/>
              </a:spcBef>
              <a:spcAft>
                <a:spcPts val="0"/>
              </a:spcAft>
              <a:buSzTx/>
              <a:buNone/>
            </a:pPr>
            <a:r>
              <a:rPr lang="en-US" sz="2800" dirty="0">
                <a:solidFill>
                  <a:srgbClr val="002060"/>
                </a:solidFill>
                <a:latin typeface="Calibri" pitchFamily="34" charset="0"/>
              </a:rPr>
              <a:t>			Harvard Business Review</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1406" y="5716624"/>
            <a:ext cx="2493817" cy="1009996"/>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81196"/>
            <a:ext cx="10058400" cy="1450757"/>
          </a:xfrm>
        </p:spPr>
        <p:txBody>
          <a:bodyPr/>
          <a:lstStyle/>
          <a:p>
            <a:pPr algn="ctr"/>
            <a:r>
              <a:rPr lang="en-US" b="1" dirty="0" smtClean="0">
                <a:solidFill>
                  <a:srgbClr val="002060"/>
                </a:solidFill>
              </a:rPr>
              <a:t>Seven Steps to Wellness Success</a:t>
            </a:r>
            <a:r>
              <a:rPr lang="en-US" dirty="0" smtClean="0"/>
              <a:t/>
            </a:r>
            <a:br>
              <a:rPr lang="en-US" dirty="0" smtClean="0"/>
            </a:br>
            <a:endParaRPr lang="en-US" dirty="0"/>
          </a:p>
        </p:txBody>
      </p:sp>
      <p:sp>
        <p:nvSpPr>
          <p:cNvPr id="50177" name="Rectangle 1"/>
          <p:cNvSpPr>
            <a:spLocks noChangeArrowheads="1"/>
          </p:cNvSpPr>
          <p:nvPr/>
        </p:nvSpPr>
        <p:spPr bwMode="auto">
          <a:xfrm>
            <a:off x="1030012" y="1669843"/>
            <a:ext cx="10079421"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0" algn="l"/>
              </a:tabLst>
            </a:pPr>
            <a:r>
              <a:rPr kumimoji="0" lang="en-US" sz="2400" b="1" i="0" u="sng" strike="noStrike" cap="none" normalizeH="0" baseline="0" dirty="0" smtClean="0">
                <a:ln>
                  <a:noFill/>
                </a:ln>
                <a:solidFill>
                  <a:schemeClr val="tx1"/>
                </a:solidFill>
                <a:effectLst/>
                <a:ea typeface="Calibri" pitchFamily="34" charset="0"/>
                <a:cs typeface="Times New Roman" pitchFamily="18" charset="0"/>
              </a:rPr>
              <a:t>2. Practice It. </a:t>
            </a:r>
          </a:p>
          <a:p>
            <a:pPr marL="0" marR="0" lvl="0" indent="0" algn="l" defTabSz="914400" rtl="0" eaLnBrk="1" fontAlgn="base" latinLnBrk="0" hangingPunct="1">
              <a:lnSpc>
                <a:spcPct val="100000"/>
              </a:lnSpc>
              <a:spcBef>
                <a:spcPct val="0"/>
              </a:spcBef>
              <a:spcAft>
                <a:spcPct val="0"/>
              </a:spcAft>
              <a:buClrTx/>
              <a:buSzTx/>
              <a:tabLst>
                <a:tab pos="0" algn="l"/>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The success of your wellness program will begin at the very top of the organization. The more company leaders participate in the program, the more employees will too. In addition to senior leadership, you should establish committees and appoint Wellness Winners, or front-line leaders who will spread the word about the program and its goals face to face. Be sure to choose these “on the ground” leaders from a wide variety of personnel—choose among genders, racial and ethnic identities, salaried or hourly employees, union and non-union workers, and so on. These Winners do not have to be the fittest employees; in fact, they are often more effective if they have their own personal goals to achieve. Most of all, Wellness Winners are those who listen well, engage other employees, and foster enthusiasm for the program throughout the company. </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We have found that Wellness Winners programs work best when they create a grassroots mood among employees, who feel included and take ownership of the program. Taking this route allows employees to support not only the wellness program, but also the overall goals of the company. A study from a major wellness company found that employees are two-and-a-half times happier at work and three times more likely to act positively about their health when the company promotes a strong culture of wellness. Happy, healthy employees become productive employees, and the example for this culture begins at the top.</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2216"/>
            <a:ext cx="10058400" cy="1450757"/>
          </a:xfrm>
        </p:spPr>
        <p:txBody>
          <a:bodyPr/>
          <a:lstStyle/>
          <a:p>
            <a:pPr algn="ctr"/>
            <a:r>
              <a:rPr lang="en-US" b="1" dirty="0" smtClean="0">
                <a:solidFill>
                  <a:srgbClr val="002060"/>
                </a:solidFill>
              </a:rPr>
              <a:t>Seven Steps to Wellness Success</a:t>
            </a:r>
            <a:r>
              <a:rPr lang="en-US" dirty="0" smtClean="0"/>
              <a:t/>
            </a:r>
            <a:br>
              <a:rPr lang="en-US" dirty="0" smtClean="0"/>
            </a:br>
            <a:endParaRPr lang="en-US" dirty="0"/>
          </a:p>
        </p:txBody>
      </p:sp>
      <p:sp>
        <p:nvSpPr>
          <p:cNvPr id="3" name="Rectangle 2"/>
          <p:cNvSpPr/>
          <p:nvPr/>
        </p:nvSpPr>
        <p:spPr>
          <a:xfrm>
            <a:off x="1124607" y="2240763"/>
            <a:ext cx="10152993" cy="2954655"/>
          </a:xfrm>
          <a:prstGeom prst="rect">
            <a:avLst/>
          </a:prstGeom>
        </p:spPr>
        <p:txBody>
          <a:bodyPr wrap="square">
            <a:spAutoFit/>
          </a:bodyPr>
          <a:lstStyle/>
          <a:p>
            <a:pPr lvl="0"/>
            <a:r>
              <a:rPr lang="en-US" sz="2400" b="1" dirty="0" smtClean="0"/>
              <a:t>3. </a:t>
            </a:r>
            <a:r>
              <a:rPr lang="en-US" sz="2400" b="1" u="sng" dirty="0" smtClean="0"/>
              <a:t>Understand Your Workforce. </a:t>
            </a:r>
          </a:p>
          <a:p>
            <a:pPr lvl="0"/>
            <a:r>
              <a:rPr lang="en-US" dirty="0" smtClean="0"/>
              <a:t>A wellness strategy that works is one that knows its employees and understands how to reach them. We encourage your organization to use focus groups and surveys to discover what barriers your wellness program may face, to solicit feedback from potential participants, and to create a program that draws its strength </a:t>
            </a:r>
            <a:r>
              <a:rPr lang="en-US" u="sng" dirty="0" smtClean="0"/>
              <a:t>from listening to and learning from the workforce</a:t>
            </a:r>
            <a:r>
              <a:rPr lang="en-US" dirty="0" smtClean="0"/>
              <a:t>. In addition to considering demographic information, you must take into account literacy and language barriers; restrictions to information access, both at home and at work; and job restrictions that may keep employees from participating freely. Be sure to reach out to families, as well; scheduling activities and establishing goals that include spouses and children increase the chance of program success. Also, be willing to personalize the program as needed to meet individual needs or overcome specific barriers.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791" y="444258"/>
            <a:ext cx="10058400" cy="1450757"/>
          </a:xfrm>
        </p:spPr>
        <p:txBody>
          <a:bodyPr/>
          <a:lstStyle/>
          <a:p>
            <a:pPr algn="ctr"/>
            <a:r>
              <a:rPr lang="en-US" b="1" dirty="0" smtClean="0">
                <a:solidFill>
                  <a:srgbClr val="002060"/>
                </a:solidFill>
              </a:rPr>
              <a:t>Seven Steps to Wellness Success</a:t>
            </a:r>
            <a:r>
              <a:rPr lang="en-US" dirty="0" smtClean="0"/>
              <a:t/>
            </a:r>
            <a:br>
              <a:rPr lang="en-US" dirty="0" smtClean="0"/>
            </a:br>
            <a:endParaRPr lang="en-US" dirty="0"/>
          </a:p>
        </p:txBody>
      </p:sp>
      <p:sp>
        <p:nvSpPr>
          <p:cNvPr id="48130" name="Rectangle 2"/>
          <p:cNvSpPr>
            <a:spLocks noChangeArrowheads="1"/>
          </p:cNvSpPr>
          <p:nvPr/>
        </p:nvSpPr>
        <p:spPr bwMode="auto">
          <a:xfrm>
            <a:off x="893379" y="2003533"/>
            <a:ext cx="10573407"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0" algn="l"/>
              </a:tabLst>
            </a:pPr>
            <a:r>
              <a:rPr kumimoji="0" lang="en-US" sz="2400" b="1" i="0" u="none" strike="noStrike" cap="none" normalizeH="0" baseline="0" dirty="0" smtClean="0">
                <a:ln>
                  <a:noFill/>
                </a:ln>
                <a:solidFill>
                  <a:schemeClr val="tx1"/>
                </a:solidFill>
                <a:effectLst/>
                <a:ea typeface="Calibri" pitchFamily="34" charset="0"/>
                <a:cs typeface="Times New Roman" pitchFamily="18" charset="0"/>
              </a:rPr>
              <a:t>4. </a:t>
            </a:r>
            <a:r>
              <a:rPr kumimoji="0" lang="en-US" sz="2400" b="1" i="0" u="sng" strike="noStrike" cap="none" normalizeH="0" baseline="0" dirty="0" smtClean="0">
                <a:ln>
                  <a:noFill/>
                </a:ln>
                <a:solidFill>
                  <a:schemeClr val="tx1"/>
                </a:solidFill>
                <a:effectLst/>
                <a:ea typeface="Calibri" pitchFamily="34" charset="0"/>
                <a:cs typeface="Times New Roman" pitchFamily="18" charset="0"/>
              </a:rPr>
              <a:t>Identify It and Publicize It.</a:t>
            </a:r>
          </a:p>
          <a:p>
            <a:pPr marL="0" marR="0" lvl="0" indent="0" algn="l" defTabSz="914400" rtl="0" eaLnBrk="1" fontAlgn="base" latinLnBrk="0" hangingPunct="1">
              <a:lnSpc>
                <a:spcPct val="100000"/>
              </a:lnSpc>
              <a:spcBef>
                <a:spcPct val="0"/>
              </a:spcBef>
              <a:spcAft>
                <a:spcPct val="0"/>
              </a:spcAft>
              <a:buClrTx/>
              <a:buSzTx/>
              <a:tabLst>
                <a:tab pos="0" algn="l"/>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Develop</a:t>
            </a:r>
            <a:r>
              <a:rPr kumimoji="0" lang="en-US" b="0" i="0" u="none" strike="noStrike" cap="none" normalizeH="0" dirty="0" smtClean="0">
                <a:ln>
                  <a:noFill/>
                </a:ln>
                <a:solidFill>
                  <a:schemeClr val="tx1"/>
                </a:solidFill>
                <a:effectLst/>
                <a:ea typeface="Calibri" pitchFamily="34" charset="0"/>
                <a:cs typeface="Times New Roman" pitchFamily="18" charset="0"/>
              </a:rPr>
              <a:t> </a:t>
            </a:r>
            <a:r>
              <a:rPr kumimoji="0" lang="en-US" b="0" i="0" u="none" strike="noStrike" cap="none" normalizeH="0" baseline="0" dirty="0" smtClean="0">
                <a:ln>
                  <a:noFill/>
                </a:ln>
                <a:solidFill>
                  <a:schemeClr val="tx1"/>
                </a:solidFill>
                <a:effectLst/>
                <a:ea typeface="Calibri" pitchFamily="34" charset="0"/>
                <a:cs typeface="Times New Roman" pitchFamily="18" charset="0"/>
              </a:rPr>
              <a:t>four steps that encourage a higher rate of participation in the program: 1) give the wellness program an identity that is easy to understand, remember, and relate to; 2) locate a space, whether physical or virtual that serves as a “home base”; 3) provide simple, practical materials designed not only to educate employees but to keep them up to date with changes in the program; and 4) make all messaging about the program as personal as possible. </a:t>
            </a:r>
          </a:p>
          <a:p>
            <a:pPr marL="0" marR="0" lvl="0" indent="0" algn="l" defTabSz="914400" rtl="0" eaLnBrk="1" fontAlgn="base" latinLnBrk="0" hangingPunct="1">
              <a:lnSpc>
                <a:spcPct val="100000"/>
              </a:lnSpc>
              <a:spcBef>
                <a:spcPct val="0"/>
              </a:spcBef>
              <a:spcAft>
                <a:spcPct val="0"/>
              </a:spcAft>
              <a:buClrTx/>
              <a:buSzTx/>
              <a:tabLst>
                <a:tab pos="0" algn="l"/>
              </a:tabLst>
            </a:pP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Creating an identity for the program—a brand, a logo, a clever name—allows employees to recognize and easily understand the program and its basic goal of creating a healthier workspace. “Home base” can be a workroom with brochures, if you are located in one space, or it can be a website (or both). This space should offer all information about the program, including its goals, health risk data, FAQs, incentives for accomplishments, changes to the program, and so forth. Communication of the program provides a great opportunity to employ social media; other forms of communication include meetings, coaching sessions with Wellness Winners, and time for one-on-one motivation and connections. </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831" y="157655"/>
            <a:ext cx="10058400" cy="1103916"/>
          </a:xfrm>
        </p:spPr>
        <p:txBody>
          <a:bodyPr>
            <a:normAutofit/>
          </a:bodyPr>
          <a:lstStyle/>
          <a:p>
            <a:pPr algn="ctr"/>
            <a:r>
              <a:rPr lang="en-US" b="1" dirty="0" smtClean="0">
                <a:solidFill>
                  <a:srgbClr val="002060"/>
                </a:solidFill>
              </a:rPr>
              <a:t>Seven Steps to Wellness Success</a:t>
            </a:r>
            <a:endParaRPr lang="en-US" dirty="0">
              <a:solidFill>
                <a:srgbClr val="002060"/>
              </a:solidFill>
            </a:endParaRPr>
          </a:p>
        </p:txBody>
      </p:sp>
      <p:sp>
        <p:nvSpPr>
          <p:cNvPr id="52225" name="Rectangle 1"/>
          <p:cNvSpPr>
            <a:spLocks noChangeArrowheads="1"/>
          </p:cNvSpPr>
          <p:nvPr/>
        </p:nvSpPr>
        <p:spPr bwMode="auto">
          <a:xfrm>
            <a:off x="1187668" y="2184140"/>
            <a:ext cx="10142483"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The website or physical area should be a comfortable space for employees to share their successes, frustrations, and suggestions on how to make the program better. Finally, you should share news, recognize Winners and personal accomplishments, and changes to the program.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Your employees are going to participate, and participate more fully, if they believe that the wellness program holds personal relevance to them. Shape your communications to the education level, interests, literacy, generation, and gender of your workforce. Ask participants to aim for achievements that </a:t>
            </a:r>
            <a:r>
              <a:rPr kumimoji="0" lang="en-US" b="0" i="1" u="none" strike="noStrike" cap="none" normalizeH="0" baseline="0" dirty="0" smtClean="0">
                <a:ln>
                  <a:noFill/>
                </a:ln>
                <a:solidFill>
                  <a:schemeClr val="tx1"/>
                </a:solidFill>
                <a:effectLst/>
                <a:ea typeface="Calibri" pitchFamily="34" charset="0"/>
                <a:cs typeface="Times New Roman" pitchFamily="18" charset="0"/>
              </a:rPr>
              <a:t>mean</a:t>
            </a:r>
            <a:r>
              <a:rPr kumimoji="0" lang="en-US" b="0" i="0" u="none" strike="noStrike" cap="none" normalizeH="0" baseline="0" dirty="0" smtClean="0">
                <a:ln>
                  <a:noFill/>
                </a:ln>
                <a:solidFill>
                  <a:schemeClr val="tx1"/>
                </a:solidFill>
                <a:effectLst/>
                <a:ea typeface="Calibri" pitchFamily="34" charset="0"/>
                <a:cs typeface="Times New Roman" pitchFamily="18" charset="0"/>
              </a:rPr>
              <a:t> something rather than are easy to attain. Involve families, bring employees together in physical and virtual spaces, build communities around health goals, and encourage networking in order to create the healthiest workplace possible. </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342" y="0"/>
            <a:ext cx="10058400" cy="1205867"/>
          </a:xfrm>
        </p:spPr>
        <p:txBody>
          <a:bodyPr>
            <a:normAutofit/>
          </a:bodyPr>
          <a:lstStyle/>
          <a:p>
            <a:pPr algn="ctr"/>
            <a:r>
              <a:rPr lang="en-US" b="1" dirty="0" smtClean="0">
                <a:solidFill>
                  <a:srgbClr val="002060"/>
                </a:solidFill>
              </a:rPr>
              <a:t>Seven Steps to Wellness Success</a:t>
            </a:r>
            <a:endParaRPr lang="en-US" dirty="0">
              <a:solidFill>
                <a:srgbClr val="002060"/>
              </a:solidFill>
            </a:endParaRPr>
          </a:p>
        </p:txBody>
      </p:sp>
      <p:sp>
        <p:nvSpPr>
          <p:cNvPr id="53249" name="Rectangle 1"/>
          <p:cNvSpPr>
            <a:spLocks noChangeArrowheads="1"/>
          </p:cNvSpPr>
          <p:nvPr/>
        </p:nvSpPr>
        <p:spPr bwMode="auto">
          <a:xfrm>
            <a:off x="892884" y="1979538"/>
            <a:ext cx="10510222"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0" algn="l"/>
              </a:tabLst>
            </a:pPr>
            <a:r>
              <a:rPr kumimoji="0" lang="en-US" sz="2400" b="1" i="0" u="none" strike="noStrike" cap="none" normalizeH="0" baseline="0" dirty="0" smtClean="0">
                <a:ln>
                  <a:noFill/>
                </a:ln>
                <a:solidFill>
                  <a:schemeClr val="tx1"/>
                </a:solidFill>
                <a:effectLst/>
                <a:ea typeface="Calibri" pitchFamily="34" charset="0"/>
                <a:cs typeface="Times New Roman" pitchFamily="18" charset="0"/>
              </a:rPr>
              <a:t>5. </a:t>
            </a:r>
            <a:r>
              <a:rPr kumimoji="0" lang="en-US" sz="2400" b="1" i="0" u="sng" strike="noStrike" cap="none" normalizeH="0" baseline="0" dirty="0" smtClean="0">
                <a:ln>
                  <a:noFill/>
                </a:ln>
                <a:solidFill>
                  <a:schemeClr val="tx1"/>
                </a:solidFill>
                <a:effectLst/>
                <a:ea typeface="Calibri" pitchFamily="34" charset="0"/>
                <a:cs typeface="Times New Roman" pitchFamily="18" charset="0"/>
              </a:rPr>
              <a:t>Personalize It. </a:t>
            </a:r>
          </a:p>
          <a:p>
            <a:pPr marL="0" marR="0" lvl="0" indent="0" algn="l" defTabSz="914400" rtl="0" eaLnBrk="1" fontAlgn="base" latinLnBrk="0" hangingPunct="1">
              <a:lnSpc>
                <a:spcPct val="100000"/>
              </a:lnSpc>
              <a:spcBef>
                <a:spcPct val="0"/>
              </a:spcBef>
              <a:spcAft>
                <a:spcPct val="0"/>
              </a:spcAft>
              <a:buClrTx/>
              <a:buSzTx/>
              <a:tabLst>
                <a:tab pos="0" algn="l"/>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If you communicate your wellness program to employees on a personal level, it will have a greater chance of success. You should offer plenty of ideas, education and screening, and other resources in order for the workforce to create personal goals. Urging workers to establish goals that are achievable allows them to be successful early on in the program and experience a feeling of success, not to mention earn rewards. </a:t>
            </a:r>
          </a:p>
          <a:p>
            <a:pPr marL="0" marR="0" lvl="0" indent="0" algn="l" defTabSz="914400" rtl="0" eaLnBrk="1" fontAlgn="base" latinLnBrk="0" hangingPunct="1">
              <a:lnSpc>
                <a:spcPct val="100000"/>
              </a:lnSpc>
              <a:spcBef>
                <a:spcPct val="0"/>
              </a:spcBef>
              <a:spcAft>
                <a:spcPct val="0"/>
              </a:spcAft>
              <a:buClrTx/>
              <a:buSzTx/>
              <a:tabLst>
                <a:tab pos="0" algn="l"/>
              </a:tabLst>
            </a:pP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Achieving goals at the start of the program drives motivation and helps employees feel competent about their own wellness, but it’s important that they set more difficult goals, too, in order to continue improving. The company has the responsibility of supporting those goals and should provide a wide variety of resources and tools: a health and wellness portal, screenings, incentives and rewards, challenges, and coaches and counselors. Employees should also be able to see their own progress, which can motivate them to continue in the program and develop the culture of wellness you are seeking in your organization. </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49" y="0"/>
            <a:ext cx="10058400" cy="1250731"/>
          </a:xfrm>
        </p:spPr>
        <p:txBody>
          <a:bodyPr/>
          <a:lstStyle/>
          <a:p>
            <a:pPr algn="ctr"/>
            <a:r>
              <a:rPr lang="en-US" b="1" dirty="0" smtClean="0">
                <a:solidFill>
                  <a:srgbClr val="002060"/>
                </a:solidFill>
              </a:rPr>
              <a:t>Seven Steps to Wellness Success</a:t>
            </a:r>
            <a:endParaRPr lang="en-US" dirty="0">
              <a:solidFill>
                <a:srgbClr val="002060"/>
              </a:solidFill>
            </a:endParaRPr>
          </a:p>
        </p:txBody>
      </p:sp>
      <p:sp>
        <p:nvSpPr>
          <p:cNvPr id="3" name="TextBox 2"/>
          <p:cNvSpPr txBox="1"/>
          <p:nvPr/>
        </p:nvSpPr>
        <p:spPr>
          <a:xfrm>
            <a:off x="840828" y="2081048"/>
            <a:ext cx="10573406" cy="3508653"/>
          </a:xfrm>
          <a:prstGeom prst="rect">
            <a:avLst/>
          </a:prstGeom>
          <a:noFill/>
        </p:spPr>
        <p:txBody>
          <a:bodyPr wrap="square" rtlCol="0">
            <a:spAutoFit/>
          </a:bodyPr>
          <a:lstStyle/>
          <a:p>
            <a:pPr lvl="0"/>
            <a:r>
              <a:rPr lang="en-US" sz="2400" b="1" dirty="0" smtClean="0"/>
              <a:t>6. </a:t>
            </a:r>
            <a:r>
              <a:rPr lang="en-US" sz="2400" b="1" u="sng" dirty="0" smtClean="0"/>
              <a:t>Renew It. </a:t>
            </a:r>
          </a:p>
          <a:p>
            <a:pPr lvl="0"/>
            <a:r>
              <a:rPr lang="en-US" dirty="0" smtClean="0"/>
              <a:t>Launching a corporate wellness program is naturally an exciting time—everyone comes together as a team, there are kickoff events and challenges, and information is widely available. However, organizations tend to let this enthusiasm lag as time goes on. A lack of follow through, a tired program, uninspired leadership, and little or no motivation on the part of employees can all lend to a drop in interest and participation rate. It is crucial to renew the program on a regular basis in order to keep your workforce excited about the program. Adding new elements, asking opinions of key participants, addressing fresh topics—these are all ways to keep employees energized. Reach out through social media and through your web portal. And be sure to make it fun; although your corporate wellness is a serious issue, your workforce will be more willing to hang in there if the company takes an overall lighthearted approach. Some ways to renew your wellness content, engage existing participants, and draw in new participants include giveaways and incentives, team challenges, and walking or stretching meetings.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lstStyle/>
          <a:p>
            <a:pPr algn="ctr"/>
            <a:r>
              <a:rPr lang="en-US" b="1" dirty="0" smtClean="0">
                <a:solidFill>
                  <a:srgbClr val="002060"/>
                </a:solidFill>
              </a:rPr>
              <a:t>Seven Steps to Wellness Success</a:t>
            </a:r>
            <a:endParaRPr lang="en-US" dirty="0">
              <a:solidFill>
                <a:srgbClr val="002060"/>
              </a:solidFill>
            </a:endParaRPr>
          </a:p>
        </p:txBody>
      </p:sp>
      <p:sp>
        <p:nvSpPr>
          <p:cNvPr id="3" name="TextBox 2"/>
          <p:cNvSpPr txBox="1"/>
          <p:nvPr/>
        </p:nvSpPr>
        <p:spPr>
          <a:xfrm>
            <a:off x="1082566" y="1986455"/>
            <a:ext cx="10100441" cy="3785652"/>
          </a:xfrm>
          <a:prstGeom prst="rect">
            <a:avLst/>
          </a:prstGeom>
          <a:noFill/>
        </p:spPr>
        <p:txBody>
          <a:bodyPr wrap="square" rtlCol="0">
            <a:spAutoFit/>
          </a:bodyPr>
          <a:lstStyle/>
          <a:p>
            <a:pPr lvl="0"/>
            <a:r>
              <a:rPr lang="en-US" sz="2400" b="1" dirty="0" smtClean="0"/>
              <a:t>7. </a:t>
            </a:r>
            <a:r>
              <a:rPr lang="en-US" sz="2400" b="1" u="sng" dirty="0" smtClean="0"/>
              <a:t>Make It Worth It. </a:t>
            </a:r>
          </a:p>
          <a:p>
            <a:pPr lvl="0"/>
            <a:r>
              <a:rPr lang="en-US" dirty="0" smtClean="0"/>
              <a:t>Consider offering incentives and rewards as a way of making your corporate wellness program successful. Incentives typically have one of three goals: 1) to influence the outcome of the program; 2) to join the program; or 3) a combination of both. Know your incentive goal before offering it and consider that some incentives work better than others for each type of goal. For example, financial incentives are typically more effective for encouraging employees to participate in the beginning or to accomplish a specific task, but this incentive usually does not influence a lasting change in behavior. On the other hand, the promise of concepts like a sense of community, honor, respect, or fun can create a connection on an emotional level and inspire individuals to persist in achieving their goals. We suggest using incentives that encourage your workforce to engage in healthy behaviors like opting in to a walking or stretching program, getting a physical, participating in a screening program, or following coaching guidelines. Start small by motivating employees to join in single events; over time, pursue a strategy of securing employee buy-in for the entire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Actions that your wellness committee may find useful in your workplace</a:t>
            </a:r>
            <a:endParaRPr lang="en-US" dirty="0">
              <a:solidFill>
                <a:srgbClr val="002060"/>
              </a:solidFill>
            </a:endParaRPr>
          </a:p>
        </p:txBody>
      </p:sp>
      <p:sp>
        <p:nvSpPr>
          <p:cNvPr id="7" name="Rectangle 6"/>
          <p:cNvSpPr/>
          <p:nvPr/>
        </p:nvSpPr>
        <p:spPr>
          <a:xfrm>
            <a:off x="1156138" y="1891865"/>
            <a:ext cx="10089932" cy="3139321"/>
          </a:xfrm>
          <a:prstGeom prst="rect">
            <a:avLst/>
          </a:prstGeom>
        </p:spPr>
        <p:txBody>
          <a:bodyPr wrap="square">
            <a:spAutoFit/>
          </a:bodyPr>
          <a:lstStyle/>
          <a:p>
            <a:pPr fontAlgn="base">
              <a:spcBef>
                <a:spcPct val="0"/>
              </a:spcBef>
              <a:spcAft>
                <a:spcPct val="0"/>
              </a:spcAft>
              <a:tabLst>
                <a:tab pos="0" algn="l"/>
              </a:tabLst>
            </a:pPr>
            <a:endParaRPr lang="en-US" dirty="0" smtClean="0"/>
          </a:p>
          <a:p>
            <a:pPr lvl="0" fontAlgn="base">
              <a:spcBef>
                <a:spcPct val="0"/>
              </a:spcBef>
              <a:spcAft>
                <a:spcPct val="0"/>
              </a:spcAft>
              <a:buFontTx/>
              <a:buChar char="•"/>
              <a:tabLst>
                <a:tab pos="0" algn="l"/>
              </a:tabLst>
            </a:pPr>
            <a:endParaRPr lang="en-US" dirty="0" smtClean="0"/>
          </a:p>
          <a:p>
            <a:pPr fontAlgn="base">
              <a:spcBef>
                <a:spcPct val="0"/>
              </a:spcBef>
              <a:spcAft>
                <a:spcPct val="0"/>
              </a:spcAft>
              <a:buFontTx/>
              <a:buChar char="•"/>
              <a:tabLst>
                <a:tab pos="0" algn="l"/>
              </a:tabLst>
            </a:pPr>
            <a:endParaRPr lang="en-US" dirty="0" smtClean="0"/>
          </a:p>
          <a:p>
            <a:pPr fontAlgn="base">
              <a:spcBef>
                <a:spcPct val="0"/>
              </a:spcBef>
              <a:spcAft>
                <a:spcPct val="0"/>
              </a:spcAft>
              <a:buFontTx/>
              <a:buChar char="•"/>
              <a:tabLst>
                <a:tab pos="0" algn="l"/>
              </a:tabLst>
            </a:pPr>
            <a:endParaRPr lang="en-US" dirty="0" smtClean="0"/>
          </a:p>
          <a:p>
            <a:pPr lvl="0" fontAlgn="base">
              <a:spcBef>
                <a:spcPct val="0"/>
              </a:spcBef>
              <a:spcAft>
                <a:spcPct val="0"/>
              </a:spcAft>
              <a:buFontTx/>
              <a:buChar char="•"/>
              <a:tabLst>
                <a:tab pos="0" algn="l"/>
              </a:tabLst>
            </a:pPr>
            <a:endParaRPr lang="en-US" dirty="0" smtClean="0"/>
          </a:p>
          <a:p>
            <a:pPr lvl="0" fontAlgn="base">
              <a:spcBef>
                <a:spcPct val="0"/>
              </a:spcBef>
              <a:spcAft>
                <a:spcPct val="0"/>
              </a:spcAft>
              <a:buFontTx/>
              <a:buChar char="•"/>
              <a:tabLst>
                <a:tab pos="0" algn="l"/>
              </a:tabLst>
            </a:pPr>
            <a:endParaRPr lang="en-US" dirty="0" smtClean="0"/>
          </a:p>
          <a:p>
            <a:pPr fontAlgn="base">
              <a:spcBef>
                <a:spcPct val="0"/>
              </a:spcBef>
              <a:spcAft>
                <a:spcPct val="0"/>
              </a:spcAft>
              <a:buFontTx/>
              <a:buChar char="•"/>
              <a:tabLst>
                <a:tab pos="0" algn="l"/>
              </a:tabLst>
            </a:pPr>
            <a:endParaRPr lang="en-US" dirty="0" smtClean="0"/>
          </a:p>
          <a:p>
            <a:pPr fontAlgn="base">
              <a:spcBef>
                <a:spcPct val="0"/>
              </a:spcBef>
              <a:spcAft>
                <a:spcPct val="0"/>
              </a:spcAft>
              <a:buFontTx/>
              <a:buChar char="•"/>
              <a:tabLst>
                <a:tab pos="0" algn="l"/>
              </a:tabLst>
            </a:pPr>
            <a:endParaRPr lang="en-US" dirty="0" smtClean="0"/>
          </a:p>
          <a:p>
            <a:pPr lvl="0" fontAlgn="base">
              <a:spcBef>
                <a:spcPct val="0"/>
              </a:spcBef>
              <a:spcAft>
                <a:spcPct val="0"/>
              </a:spcAft>
              <a:buFontTx/>
              <a:buChar char="•"/>
              <a:tabLst>
                <a:tab pos="0" algn="l"/>
              </a:tabLst>
            </a:pPr>
            <a:endParaRPr lang="en-US" dirty="0" smtClean="0"/>
          </a:p>
          <a:p>
            <a:pPr lvl="0" fontAlgn="base">
              <a:spcBef>
                <a:spcPct val="0"/>
              </a:spcBef>
              <a:spcAft>
                <a:spcPct val="0"/>
              </a:spcAft>
              <a:buFontTx/>
              <a:buChar char="•"/>
              <a:tabLst>
                <a:tab pos="0" algn="l"/>
              </a:tabLst>
            </a:pPr>
            <a:endParaRPr lang="en-US" dirty="0" smtClean="0"/>
          </a:p>
          <a:p>
            <a:pPr lvl="0" fontAlgn="base">
              <a:spcBef>
                <a:spcPct val="0"/>
              </a:spcBef>
              <a:spcAft>
                <a:spcPct val="0"/>
              </a:spcAft>
              <a:buFontTx/>
              <a:buChar char="•"/>
              <a:tabLst>
                <a:tab pos="0" algn="l"/>
              </a:tabLst>
            </a:pPr>
            <a:endParaRPr lang="en-US" dirty="0" smtClean="0">
              <a:cs typeface="Arial" pitchFamily="34" charset="0"/>
            </a:endParaRPr>
          </a:p>
        </p:txBody>
      </p:sp>
      <p:sp>
        <p:nvSpPr>
          <p:cNvPr id="4" name="TextBox 3"/>
          <p:cNvSpPr txBox="1"/>
          <p:nvPr/>
        </p:nvSpPr>
        <p:spPr>
          <a:xfrm>
            <a:off x="840828" y="1860332"/>
            <a:ext cx="10668000" cy="4247317"/>
          </a:xfrm>
          <a:prstGeom prst="rect">
            <a:avLst/>
          </a:prstGeom>
          <a:noFill/>
        </p:spPr>
        <p:txBody>
          <a:bodyPr wrap="square" rtlCol="0">
            <a:spAutoFit/>
          </a:bodyPr>
          <a:lstStyle/>
          <a:p>
            <a:pPr lvl="0" fontAlgn="base">
              <a:spcBef>
                <a:spcPct val="0"/>
              </a:spcBef>
              <a:spcAft>
                <a:spcPct val="0"/>
              </a:spcAft>
              <a:buFontTx/>
              <a:buChar char="•"/>
              <a:tabLst>
                <a:tab pos="0" algn="l"/>
              </a:tabLst>
            </a:pPr>
            <a:r>
              <a:rPr lang="en-US" dirty="0" smtClean="0">
                <a:ea typeface="Calibri" pitchFamily="34" charset="0"/>
                <a:cs typeface="Calibri" pitchFamily="34" charset="0"/>
              </a:rPr>
              <a:t>Find places like paystubs, newsletters, and bulletin board (virtual or physical) to convey healthy tips, create it as an ongoing campaign</a:t>
            </a:r>
          </a:p>
          <a:p>
            <a:pPr lvl="0" fontAlgn="base">
              <a:spcBef>
                <a:spcPct val="0"/>
              </a:spcBef>
              <a:spcAft>
                <a:spcPct val="0"/>
              </a:spcAft>
              <a:buFontTx/>
              <a:buChar char="•"/>
              <a:tabLst>
                <a:tab pos="0" algn="l"/>
              </a:tabLst>
            </a:pPr>
            <a:r>
              <a:rPr lang="en-US" dirty="0" smtClean="0"/>
              <a:t>Devote a space in the break room or cafeteria to wellness information </a:t>
            </a:r>
          </a:p>
          <a:p>
            <a:pPr fontAlgn="base">
              <a:spcBef>
                <a:spcPct val="0"/>
              </a:spcBef>
              <a:spcAft>
                <a:spcPct val="0"/>
              </a:spcAft>
              <a:buFontTx/>
              <a:buChar char="•"/>
              <a:tabLst>
                <a:tab pos="0" algn="l"/>
              </a:tabLst>
            </a:pPr>
            <a:r>
              <a:rPr lang="en-US" dirty="0" smtClean="0"/>
              <a:t>Give a benefits fair</a:t>
            </a:r>
          </a:p>
          <a:p>
            <a:pPr lvl="0" fontAlgn="base">
              <a:spcBef>
                <a:spcPct val="0"/>
              </a:spcBef>
              <a:spcAft>
                <a:spcPct val="0"/>
              </a:spcAft>
              <a:buFontTx/>
              <a:buChar char="•"/>
              <a:tabLst>
                <a:tab pos="0" algn="l"/>
              </a:tabLst>
            </a:pPr>
            <a:r>
              <a:rPr lang="en-US" dirty="0" smtClean="0"/>
              <a:t>Create a virtual or physical library with resources like websites, tools, DVDs, and books</a:t>
            </a:r>
          </a:p>
          <a:p>
            <a:pPr lvl="0" fontAlgn="base">
              <a:spcBef>
                <a:spcPct val="0"/>
              </a:spcBef>
              <a:spcAft>
                <a:spcPct val="0"/>
              </a:spcAft>
              <a:buFontTx/>
              <a:buChar char="•"/>
              <a:tabLst>
                <a:tab pos="0" algn="l"/>
              </a:tabLst>
            </a:pPr>
            <a:r>
              <a:rPr lang="en-US" dirty="0" smtClean="0"/>
              <a:t>Hold exercise and yoga classes onsite</a:t>
            </a:r>
          </a:p>
          <a:p>
            <a:pPr lvl="0" fontAlgn="base">
              <a:spcBef>
                <a:spcPct val="0"/>
              </a:spcBef>
              <a:spcAft>
                <a:spcPct val="0"/>
              </a:spcAft>
              <a:buFontTx/>
              <a:buChar char="•"/>
              <a:tabLst>
                <a:tab pos="0" algn="l"/>
              </a:tabLst>
            </a:pPr>
            <a:r>
              <a:rPr lang="en-US" dirty="0" smtClean="0"/>
              <a:t>Provide an onsite or off site weight management training program</a:t>
            </a:r>
          </a:p>
          <a:p>
            <a:pPr fontAlgn="base">
              <a:spcBef>
                <a:spcPct val="0"/>
              </a:spcBef>
              <a:spcAft>
                <a:spcPct val="0"/>
              </a:spcAft>
              <a:buFontTx/>
              <a:buChar char="•"/>
              <a:tabLst>
                <a:tab pos="0" algn="l"/>
              </a:tabLst>
            </a:pPr>
            <a:r>
              <a:rPr lang="en-US" dirty="0" smtClean="0"/>
              <a:t>Sponsor corporate participation in community and charity walks/runs and match all employee contributions (Hermes Corporate Challenge?)</a:t>
            </a:r>
          </a:p>
          <a:p>
            <a:pPr lvl="0" fontAlgn="base">
              <a:spcBef>
                <a:spcPct val="0"/>
              </a:spcBef>
              <a:spcAft>
                <a:spcPct val="0"/>
              </a:spcAft>
              <a:buFontTx/>
              <a:buChar char="•"/>
              <a:tabLst>
                <a:tab pos="0" algn="l"/>
              </a:tabLst>
            </a:pPr>
            <a:r>
              <a:rPr lang="en-US" dirty="0" smtClean="0"/>
              <a:t>Encourage exercise time by allowing for flex scheduling</a:t>
            </a:r>
          </a:p>
          <a:p>
            <a:pPr fontAlgn="base">
              <a:spcBef>
                <a:spcPct val="0"/>
              </a:spcBef>
              <a:spcAft>
                <a:spcPct val="0"/>
              </a:spcAft>
              <a:buFontTx/>
              <a:buChar char="•"/>
              <a:tabLst>
                <a:tab pos="0" algn="l"/>
              </a:tabLst>
            </a:pPr>
            <a:r>
              <a:rPr lang="en-US" dirty="0" smtClean="0"/>
              <a:t>Offer incentives for participation in fitness programs</a:t>
            </a:r>
          </a:p>
          <a:p>
            <a:pPr lvl="0" fontAlgn="base">
              <a:spcBef>
                <a:spcPct val="0"/>
              </a:spcBef>
              <a:spcAft>
                <a:spcPct val="0"/>
              </a:spcAft>
              <a:buFontTx/>
              <a:buChar char="•"/>
              <a:tabLst>
                <a:tab pos="0" algn="l"/>
              </a:tabLst>
            </a:pPr>
            <a:r>
              <a:rPr lang="en-US" dirty="0" smtClean="0"/>
              <a:t>Negotiate with a local gym to provide discount memberships for employees and their families near their homes</a:t>
            </a:r>
          </a:p>
          <a:p>
            <a:pPr fontAlgn="base">
              <a:spcBef>
                <a:spcPct val="0"/>
              </a:spcBef>
              <a:spcAft>
                <a:spcPct val="0"/>
              </a:spcAft>
              <a:buFontTx/>
              <a:buChar char="•"/>
              <a:tabLst>
                <a:tab pos="0" algn="l"/>
              </a:tabLst>
            </a:pPr>
            <a:r>
              <a:rPr lang="en-US" dirty="0" smtClean="0"/>
              <a:t>Provide reimbursement for tobacco replacement or cessation products</a:t>
            </a:r>
          </a:p>
          <a:p>
            <a:pPr fontAlgn="base">
              <a:spcBef>
                <a:spcPct val="0"/>
              </a:spcBef>
              <a:spcAft>
                <a:spcPct val="0"/>
              </a:spcAft>
              <a:buFontTx/>
              <a:buChar char="•"/>
              <a:tabLst>
                <a:tab pos="0" algn="l"/>
              </a:tabLst>
            </a:pPr>
            <a:r>
              <a:rPr lang="en-US" dirty="0" smtClean="0"/>
              <a:t>Offer regular screenings for posture and ergonomics</a:t>
            </a:r>
          </a:p>
          <a:p>
            <a:pPr fontAlgn="base">
              <a:spcBef>
                <a:spcPct val="0"/>
              </a:spcBef>
              <a:spcAft>
                <a:spcPct val="0"/>
              </a:spcAft>
              <a:buFontTx/>
              <a:buChar char="•"/>
              <a:tabLst>
                <a:tab pos="0" algn="l"/>
              </a:tabLst>
            </a:pPr>
            <a:r>
              <a:rPr lang="en-US" dirty="0" smtClean="0"/>
              <a:t>Provide the opportunity for onsite screening of blood sugar, body composition, and cholesterol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90252"/>
          </a:xfrm>
        </p:spPr>
        <p:txBody>
          <a:bodyPr>
            <a:normAutofit/>
          </a:bodyPr>
          <a:lstStyle/>
          <a:p>
            <a:pPr algn="ctr"/>
            <a:r>
              <a:rPr lang="en-US" sz="4400" dirty="0" smtClean="0">
                <a:solidFill>
                  <a:srgbClr val="002060"/>
                </a:solidFill>
              </a:rPr>
              <a:t>Work Related Injuries and Corp. Wellness</a:t>
            </a:r>
            <a:endParaRPr lang="en-US" sz="4400" dirty="0">
              <a:solidFill>
                <a:srgbClr val="002060"/>
              </a:solidFill>
            </a:endParaRPr>
          </a:p>
        </p:txBody>
      </p:sp>
      <p:sp>
        <p:nvSpPr>
          <p:cNvPr id="3" name="TextBox 2"/>
          <p:cNvSpPr txBox="1"/>
          <p:nvPr/>
        </p:nvSpPr>
        <p:spPr>
          <a:xfrm>
            <a:off x="1219200" y="3867807"/>
            <a:ext cx="10184524" cy="2031325"/>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TextBox 3"/>
          <p:cNvSpPr txBox="1"/>
          <p:nvPr/>
        </p:nvSpPr>
        <p:spPr>
          <a:xfrm>
            <a:off x="1103586" y="1944413"/>
            <a:ext cx="10226566" cy="461665"/>
          </a:xfrm>
          <a:prstGeom prst="rect">
            <a:avLst/>
          </a:prstGeom>
          <a:noFill/>
        </p:spPr>
        <p:txBody>
          <a:bodyPr wrap="square" rtlCol="0">
            <a:spAutoFit/>
          </a:bodyPr>
          <a:lstStyle/>
          <a:p>
            <a:r>
              <a:rPr lang="en-US" sz="2400" dirty="0" smtClean="0">
                <a:solidFill>
                  <a:srgbClr val="002060"/>
                </a:solidFill>
              </a:rPr>
              <a:t>How does Corporate Wellness factor into work related injuries?</a:t>
            </a:r>
            <a:endParaRPr lang="en-US" sz="2400" dirty="0">
              <a:solidFill>
                <a:srgbClr val="002060"/>
              </a:solidFill>
            </a:endParaRPr>
          </a:p>
        </p:txBody>
      </p:sp>
      <p:sp>
        <p:nvSpPr>
          <p:cNvPr id="6" name="TextBox 5"/>
          <p:cNvSpPr txBox="1"/>
          <p:nvPr/>
        </p:nvSpPr>
        <p:spPr>
          <a:xfrm>
            <a:off x="1208690" y="2627587"/>
            <a:ext cx="9732579" cy="2862322"/>
          </a:xfrm>
          <a:prstGeom prst="rect">
            <a:avLst/>
          </a:prstGeom>
          <a:noFill/>
        </p:spPr>
        <p:txBody>
          <a:bodyPr wrap="square" rtlCol="0">
            <a:spAutoFit/>
          </a:bodyPr>
          <a:lstStyle/>
          <a:p>
            <a:pPr marL="342900" indent="-342900">
              <a:buAutoNum type="arabicPeriod"/>
            </a:pPr>
            <a:r>
              <a:rPr lang="en-US" dirty="0" smtClean="0">
                <a:solidFill>
                  <a:srgbClr val="002060"/>
                </a:solidFill>
              </a:rPr>
              <a:t>Healthy workers are less likely to sustain work related injuries</a:t>
            </a:r>
          </a:p>
          <a:p>
            <a:pPr marL="342900" indent="-342900">
              <a:buAutoNum type="arabicPeriod"/>
            </a:pPr>
            <a:endParaRPr lang="en-US" dirty="0" smtClean="0">
              <a:solidFill>
                <a:srgbClr val="002060"/>
              </a:solidFill>
            </a:endParaRPr>
          </a:p>
          <a:p>
            <a:pPr marL="342900" indent="-342900">
              <a:buAutoNum type="arabicPeriod"/>
            </a:pPr>
            <a:r>
              <a:rPr lang="en-US" dirty="0" smtClean="0">
                <a:solidFill>
                  <a:srgbClr val="002060"/>
                </a:solidFill>
              </a:rPr>
              <a:t>It is easier to determine if an at work injury is legitimate</a:t>
            </a:r>
          </a:p>
          <a:p>
            <a:pPr marL="342900" indent="-342900">
              <a:buAutoNum type="arabicPeriod"/>
            </a:pPr>
            <a:endParaRPr lang="en-US" dirty="0" smtClean="0">
              <a:solidFill>
                <a:srgbClr val="002060"/>
              </a:solidFill>
            </a:endParaRPr>
          </a:p>
          <a:p>
            <a:pPr marL="342900" indent="-342900">
              <a:buAutoNum type="arabicPeriod"/>
            </a:pPr>
            <a:r>
              <a:rPr lang="en-US" dirty="0" smtClean="0">
                <a:solidFill>
                  <a:srgbClr val="002060"/>
                </a:solidFill>
              </a:rPr>
              <a:t>Work injuries tend to be less serious with a healthy workforce</a:t>
            </a:r>
          </a:p>
          <a:p>
            <a:pPr marL="342900" indent="-342900">
              <a:buAutoNum type="arabicPeriod"/>
            </a:pPr>
            <a:endParaRPr lang="en-US" dirty="0" smtClean="0">
              <a:solidFill>
                <a:srgbClr val="002060"/>
              </a:solidFill>
            </a:endParaRPr>
          </a:p>
          <a:p>
            <a:pPr marL="342900" indent="-342900">
              <a:buAutoNum type="arabicPeriod"/>
            </a:pPr>
            <a:r>
              <a:rPr lang="en-US" dirty="0" smtClean="0">
                <a:solidFill>
                  <a:srgbClr val="002060"/>
                </a:solidFill>
              </a:rPr>
              <a:t>Recovery time for an injury is quicker with healthier individuals</a:t>
            </a:r>
          </a:p>
          <a:p>
            <a:pPr marL="342900" indent="-342900">
              <a:buAutoNum type="arabicPeriod"/>
            </a:pPr>
            <a:endParaRPr lang="en-US" dirty="0" smtClean="0"/>
          </a:p>
          <a:p>
            <a:pPr marL="342900" indent="-342900"/>
            <a:endParaRPr lang="en-US" dirty="0" smtClean="0"/>
          </a:p>
          <a:p>
            <a:pPr marL="342900" indent="-342900">
              <a:buAutoNum type="arabicPeriod"/>
            </a:pPr>
            <a:endParaRPr lang="en-US" dirty="0"/>
          </a:p>
        </p:txBody>
      </p:sp>
      <p:pic>
        <p:nvPicPr>
          <p:cNvPr id="7" name="Picture 6" descr="sports-injury-clip-art-107728.jpg"/>
          <p:cNvPicPr>
            <a:picLocks noChangeAspect="1"/>
          </p:cNvPicPr>
          <p:nvPr/>
        </p:nvPicPr>
        <p:blipFill>
          <a:blip r:embed="rId2" cstate="print"/>
          <a:stretch>
            <a:fillRect/>
          </a:stretch>
        </p:blipFill>
        <p:spPr>
          <a:xfrm>
            <a:off x="8973208" y="2354318"/>
            <a:ext cx="2354316" cy="2354316"/>
          </a:xfrm>
          <a:prstGeom prst="rect">
            <a:avLst/>
          </a:prstGeom>
        </p:spPr>
      </p:pic>
      <p:pic>
        <p:nvPicPr>
          <p:cNvPr id="8" name="Picture 7"/>
          <p:cNvPicPr>
            <a:picLocks noChangeAspect="1"/>
          </p:cNvPicPr>
          <p:nvPr/>
        </p:nvPicPr>
        <p:blipFill>
          <a:blip r:embed="rId3" cstate="print"/>
          <a:stretch>
            <a:fillRect/>
          </a:stretch>
        </p:blipFill>
        <p:spPr>
          <a:xfrm>
            <a:off x="9138436" y="5707952"/>
            <a:ext cx="2410523" cy="978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Decreasing Work Comp Costs</a:t>
            </a:r>
            <a:endParaRPr lang="en-US" dirty="0">
              <a:solidFill>
                <a:srgbClr val="002060"/>
              </a:solidFill>
            </a:endParaRPr>
          </a:p>
        </p:txBody>
      </p:sp>
      <p:sp>
        <p:nvSpPr>
          <p:cNvPr id="3" name="TextBox 2"/>
          <p:cNvSpPr txBox="1"/>
          <p:nvPr/>
        </p:nvSpPr>
        <p:spPr>
          <a:xfrm>
            <a:off x="872358" y="2532992"/>
            <a:ext cx="10426262" cy="2523768"/>
          </a:xfrm>
          <a:prstGeom prst="rect">
            <a:avLst/>
          </a:prstGeom>
          <a:noFill/>
        </p:spPr>
        <p:txBody>
          <a:bodyPr wrap="square" rtlCol="0">
            <a:spAutoFit/>
          </a:bodyPr>
          <a:lstStyle/>
          <a:p>
            <a:pPr marL="342900" indent="-342900">
              <a:buAutoNum type="arabicPeriod"/>
            </a:pPr>
            <a:r>
              <a:rPr lang="en-US" sz="2000" dirty="0" smtClean="0">
                <a:solidFill>
                  <a:srgbClr val="002060"/>
                </a:solidFill>
              </a:rPr>
              <a:t>Use FCE testing for job applicants to pre-screen the  job candidates</a:t>
            </a:r>
          </a:p>
          <a:p>
            <a:pPr marL="342900" indent="-342900">
              <a:buAutoNum type="arabicPeriod"/>
            </a:pPr>
            <a:endParaRPr lang="en-US" sz="2000" dirty="0" smtClean="0">
              <a:solidFill>
                <a:srgbClr val="002060"/>
              </a:solidFill>
            </a:endParaRPr>
          </a:p>
          <a:p>
            <a:pPr marL="342900" indent="-342900">
              <a:buAutoNum type="arabicPeriod"/>
            </a:pPr>
            <a:r>
              <a:rPr lang="en-US" sz="2000" dirty="0" smtClean="0">
                <a:solidFill>
                  <a:srgbClr val="002060"/>
                </a:solidFill>
              </a:rPr>
              <a:t> Institute a Corporate Wellness Program to increase the health of your workforce</a:t>
            </a:r>
          </a:p>
          <a:p>
            <a:pPr marL="342900" indent="-342900">
              <a:buAutoNum type="arabicPeriod"/>
            </a:pPr>
            <a:endParaRPr lang="en-US" sz="2000" dirty="0" smtClean="0">
              <a:solidFill>
                <a:srgbClr val="002060"/>
              </a:solidFill>
            </a:endParaRPr>
          </a:p>
          <a:p>
            <a:pPr marL="342900" indent="-342900">
              <a:buAutoNum type="arabicPeriod"/>
            </a:pPr>
            <a:r>
              <a:rPr lang="en-US" sz="2000" dirty="0" smtClean="0">
                <a:solidFill>
                  <a:srgbClr val="002060"/>
                </a:solidFill>
              </a:rPr>
              <a:t>Make sure that the injured employee is properly evaluated and diagnosed</a:t>
            </a:r>
          </a:p>
          <a:p>
            <a:pPr marL="342900" indent="-342900">
              <a:buAutoNum type="arabicPeriod"/>
            </a:pPr>
            <a:endParaRPr lang="en-US" sz="2000" dirty="0" smtClean="0">
              <a:solidFill>
                <a:srgbClr val="002060"/>
              </a:solidFill>
            </a:endParaRPr>
          </a:p>
          <a:p>
            <a:pPr marL="342900" indent="-342900">
              <a:buAutoNum type="arabicPeriod"/>
            </a:pPr>
            <a:r>
              <a:rPr lang="en-US" sz="2000" dirty="0" smtClean="0">
                <a:solidFill>
                  <a:srgbClr val="002060"/>
                </a:solidFill>
              </a:rPr>
              <a:t>Follow the at work restrictions recommended by the Physician</a:t>
            </a:r>
          </a:p>
          <a:p>
            <a:pPr marL="342900" indent="-342900">
              <a:buAutoNum type="arabicPeriod"/>
            </a:pPr>
            <a:endParaRPr lang="en-US" dirty="0"/>
          </a:p>
        </p:txBody>
      </p:sp>
      <p:pic>
        <p:nvPicPr>
          <p:cNvPr id="4" name="Picture 3"/>
          <p:cNvPicPr>
            <a:picLocks noChangeAspect="1"/>
          </p:cNvPicPr>
          <p:nvPr/>
        </p:nvPicPr>
        <p:blipFill>
          <a:blip r:embed="rId2" cstate="print"/>
          <a:stretch>
            <a:fillRect/>
          </a:stretch>
        </p:blipFill>
        <p:spPr>
          <a:xfrm>
            <a:off x="9138436" y="5707952"/>
            <a:ext cx="2410523" cy="978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Implement Corporate Wellness?</a:t>
            </a:r>
            <a:endParaRPr lang="en-US" dirty="0"/>
          </a:p>
        </p:txBody>
      </p:sp>
      <p:sp>
        <p:nvSpPr>
          <p:cNvPr id="3" name="Content Placeholder 2"/>
          <p:cNvSpPr>
            <a:spLocks noGrp="1"/>
          </p:cNvSpPr>
          <p:nvPr>
            <p:ph idx="1"/>
          </p:nvPr>
        </p:nvSpPr>
        <p:spPr>
          <a:xfrm>
            <a:off x="1097280" y="1845734"/>
            <a:ext cx="10058400" cy="4463626"/>
          </a:xfrm>
        </p:spPr>
        <p:txBody>
          <a:bodyPr>
            <a:normAutofit lnSpcReduction="10000"/>
          </a:bodyPr>
          <a:lstStyle/>
          <a:p>
            <a:pPr>
              <a:buFont typeface="Wingdings" pitchFamily="2" charset="2"/>
              <a:buChar char="q"/>
              <a:defRPr/>
            </a:pPr>
            <a:r>
              <a:rPr lang="en-US" b="1" dirty="0" smtClean="0"/>
              <a:t>Health Care Costs: </a:t>
            </a:r>
            <a:r>
              <a:rPr lang="en-US" dirty="0" smtClean="0"/>
              <a:t>Costs projected to jump 10% in 2015</a:t>
            </a:r>
            <a:r>
              <a:rPr lang="en-US" b="1" dirty="0" smtClean="0"/>
              <a:t> (</a:t>
            </a:r>
            <a:r>
              <a:rPr lang="en-US" i="1" dirty="0" smtClean="0"/>
              <a:t>Price Waterhouse Coopers, June 2015)</a:t>
            </a:r>
          </a:p>
          <a:p>
            <a:pPr>
              <a:buFont typeface="Wingdings" pitchFamily="2" charset="2"/>
              <a:buChar char="q"/>
              <a:defRPr/>
            </a:pPr>
            <a:endParaRPr lang="en-US" i="1" dirty="0" smtClean="0"/>
          </a:p>
          <a:p>
            <a:pPr>
              <a:buFont typeface="Wingdings" pitchFamily="2" charset="2"/>
              <a:buChar char="q"/>
              <a:defRPr/>
            </a:pPr>
            <a:r>
              <a:rPr lang="en-US" b="1" dirty="0" smtClean="0"/>
              <a:t>Most Illnesses Can Be Avoided: </a:t>
            </a:r>
            <a:r>
              <a:rPr lang="en-US" dirty="0" smtClean="0"/>
              <a:t>Preventable illnesses make up approximately 70% of the entire burden of illness and associated costs in the United States </a:t>
            </a:r>
            <a:r>
              <a:rPr lang="en-US" i="1" dirty="0" smtClean="0"/>
              <a:t>(WELCOA, Six Reasons for Worksite Wellness)</a:t>
            </a:r>
          </a:p>
          <a:p>
            <a:pPr>
              <a:buFont typeface="Wingdings" pitchFamily="2" charset="2"/>
              <a:buChar char="q"/>
              <a:defRPr/>
            </a:pPr>
            <a:endParaRPr lang="en-US" i="1" dirty="0" smtClean="0"/>
          </a:p>
          <a:p>
            <a:pPr>
              <a:buFont typeface="Wingdings" pitchFamily="2" charset="2"/>
              <a:buChar char="q"/>
              <a:defRPr/>
            </a:pPr>
            <a:r>
              <a:rPr lang="en-US" b="1" dirty="0" smtClean="0"/>
              <a:t>Expanding Work Week:</a:t>
            </a:r>
            <a:r>
              <a:rPr lang="en-US" dirty="0" smtClean="0"/>
              <a:t> Typical American now works 47 hours a week, 164 more hours than only 20 years ago.  (Julien Schor, Harvard Economics professor)</a:t>
            </a:r>
          </a:p>
          <a:p>
            <a:pPr>
              <a:buFont typeface="Wingdings" pitchFamily="2" charset="2"/>
              <a:buChar char="q"/>
              <a:defRPr/>
            </a:pPr>
            <a:endParaRPr lang="en-US" dirty="0" smtClean="0"/>
          </a:p>
          <a:p>
            <a:pPr>
              <a:buFont typeface="Wingdings" pitchFamily="2" charset="2"/>
              <a:buChar char="q"/>
              <a:defRPr/>
            </a:pPr>
            <a:r>
              <a:rPr lang="en-US" b="1" dirty="0" smtClean="0"/>
              <a:t>Increased Stress Levels:</a:t>
            </a:r>
            <a:r>
              <a:rPr lang="en-US" dirty="0" smtClean="0"/>
              <a:t> 78% of Americans describe their jobs as stressful and the vast majority indicate stress levels have worsened over past ten years. </a:t>
            </a:r>
            <a:r>
              <a:rPr lang="en-US" i="1" dirty="0" smtClean="0"/>
              <a:t>(WELCOA, Six Reasons for Worksite Wellness)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717762"/>
            <a:ext cx="10401993" cy="4309358"/>
          </a:xfrm>
        </p:spPr>
        <p:txBody>
          <a:bodyPr>
            <a:normAutofit/>
          </a:bodyPr>
          <a:lstStyle/>
          <a:p>
            <a:r>
              <a:rPr lang="en-US" sz="4400" dirty="0">
                <a:solidFill>
                  <a:srgbClr val="002060"/>
                </a:solidFill>
                <a:latin typeface="Bell MT" pitchFamily="18" charset="0"/>
              </a:rPr>
              <a:t>The Return on Investment (ROI) is clear.  ROI for implementing health improvement programs is an average of </a:t>
            </a:r>
            <a:r>
              <a:rPr lang="en-US" sz="4400" dirty="0" smtClean="0">
                <a:solidFill>
                  <a:srgbClr val="002060"/>
                </a:solidFill>
                <a:latin typeface="Bell MT" pitchFamily="18" charset="0"/>
              </a:rPr>
              <a:t>$5-6.00 </a:t>
            </a:r>
            <a:r>
              <a:rPr lang="en-US" sz="4400" dirty="0">
                <a:solidFill>
                  <a:srgbClr val="002060"/>
                </a:solidFill>
                <a:latin typeface="Bell MT" pitchFamily="18" charset="0"/>
              </a:rPr>
              <a:t>savings </a:t>
            </a:r>
            <a:r>
              <a:rPr lang="en-US" sz="4400" dirty="0" smtClean="0">
                <a:solidFill>
                  <a:srgbClr val="002060"/>
                </a:solidFill>
                <a:latin typeface="Bell MT" pitchFamily="18" charset="0"/>
              </a:rPr>
              <a:t>for every dollar spent on wellness program. </a:t>
            </a:r>
            <a:r>
              <a:rPr lang="en-US" dirty="0">
                <a:solidFill>
                  <a:srgbClr val="002060"/>
                </a:solidFill>
                <a:latin typeface="Bell MT" pitchFamily="18" charset="0"/>
              </a:rPr>
              <a:t/>
            </a:r>
            <a:br>
              <a:rPr lang="en-US" dirty="0">
                <a:solidFill>
                  <a:srgbClr val="002060"/>
                </a:solidFill>
                <a:latin typeface="Bell MT" pitchFamily="18" charset="0"/>
              </a:rPr>
            </a:br>
            <a:endParaRPr lang="en-US" dirty="0"/>
          </a:p>
        </p:txBody>
      </p:sp>
      <p:sp>
        <p:nvSpPr>
          <p:cNvPr id="3" name="Subtitle 2"/>
          <p:cNvSpPr>
            <a:spLocks noGrp="1"/>
          </p:cNvSpPr>
          <p:nvPr>
            <p:ph type="subTitle" idx="1"/>
          </p:nvPr>
        </p:nvSpPr>
        <p:spPr/>
        <p:txBody>
          <a:bodyPr/>
          <a:lstStyle/>
          <a:p>
            <a:r>
              <a:rPr lang="en-US" sz="3200" dirty="0" smtClean="0">
                <a:solidFill>
                  <a:schemeClr val="accent2">
                    <a:lumMod val="75000"/>
                  </a:schemeClr>
                </a:solidFill>
                <a:latin typeface="Bell MT" pitchFamily="18" charset="0"/>
              </a:rPr>
              <a:t>Workplace Wellness ROI</a:t>
            </a:r>
            <a:endParaRPr lang="en-US" sz="3200" dirty="0">
              <a:solidFill>
                <a:schemeClr val="accent2">
                  <a:lumMod val="75000"/>
                </a:schemeClr>
              </a:solidFill>
              <a:latin typeface="Bell MT" pitchFamily="18" charset="0"/>
            </a:endParaRPr>
          </a:p>
          <a:p>
            <a:endParaRPr lang="en-US" dirty="0"/>
          </a:p>
        </p:txBody>
      </p:sp>
      <p:pic>
        <p:nvPicPr>
          <p:cNvPr id="4" name="Picture 3"/>
          <p:cNvPicPr>
            <a:picLocks noChangeAspect="1"/>
          </p:cNvPicPr>
          <p:nvPr/>
        </p:nvPicPr>
        <p:blipFill>
          <a:blip r:embed="rId2" cstate="print"/>
          <a:stretch>
            <a:fillRect/>
          </a:stretch>
        </p:blipFill>
        <p:spPr>
          <a:xfrm>
            <a:off x="8992056" y="5499134"/>
            <a:ext cx="2493480" cy="1012024"/>
          </a:xfrm>
          <a:prstGeom prst="rect">
            <a:avLst/>
          </a:prstGeom>
        </p:spPr>
      </p:pic>
    </p:spTree>
    <p:extLst>
      <p:ext uri="{BB962C8B-B14F-4D97-AF65-F5344CB8AC3E}">
        <p14:creationId xmlns:p14="http://schemas.microsoft.com/office/powerpoint/2010/main" val="345871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85" y="113776"/>
            <a:ext cx="11539678" cy="5516833"/>
          </a:xfrm>
          <a:prstGeom prst="rect">
            <a:avLst/>
          </a:prstGeom>
        </p:spPr>
      </p:pic>
      <p:pic>
        <p:nvPicPr>
          <p:cNvPr id="3" name="Picture 2"/>
          <p:cNvPicPr>
            <a:picLocks noChangeAspect="1"/>
          </p:cNvPicPr>
          <p:nvPr/>
        </p:nvPicPr>
        <p:blipFill>
          <a:blip r:embed="rId3" cstate="print"/>
          <a:stretch>
            <a:fillRect/>
          </a:stretch>
        </p:blipFill>
        <p:spPr>
          <a:xfrm>
            <a:off x="9036045" y="5467603"/>
            <a:ext cx="2493480" cy="1012024"/>
          </a:xfrm>
          <a:prstGeom prst="rect">
            <a:avLst/>
          </a:prstGeom>
        </p:spPr>
      </p:pic>
    </p:spTree>
    <p:extLst>
      <p:ext uri="{BB962C8B-B14F-4D97-AF65-F5344CB8AC3E}">
        <p14:creationId xmlns:p14="http://schemas.microsoft.com/office/powerpoint/2010/main" val="424542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1074420"/>
            <a:ext cx="3200400" cy="2286000"/>
          </a:xfrm>
        </p:spPr>
        <p:txBody>
          <a:bodyPr>
            <a:noAutofit/>
          </a:bodyPr>
          <a:lstStyle/>
          <a:p>
            <a:r>
              <a:rPr lang="en-US" dirty="0" smtClean="0"/>
              <a:t>Wellness Programs</a:t>
            </a:r>
            <a:br>
              <a:rPr lang="en-US" dirty="0" smtClean="0"/>
            </a:br>
            <a:r>
              <a:rPr lang="en-US" dirty="0" smtClean="0"/>
              <a:t>Benefit the  Employer and the Employee</a:t>
            </a:r>
            <a:endParaRPr lang="en-US" dirty="0"/>
          </a:p>
        </p:txBody>
      </p:sp>
      <p:sp>
        <p:nvSpPr>
          <p:cNvPr id="3" name="Content Placeholder 2"/>
          <p:cNvSpPr>
            <a:spLocks noGrp="1"/>
          </p:cNvSpPr>
          <p:nvPr>
            <p:ph idx="1"/>
          </p:nvPr>
        </p:nvSpPr>
        <p:spPr/>
        <p:txBody>
          <a:bodyPr>
            <a:normAutofit/>
          </a:bodyPr>
          <a:lstStyle/>
          <a:p>
            <a:pPr algn="ctr">
              <a:buNone/>
            </a:pPr>
            <a:r>
              <a:rPr lang="en-US" sz="6600" dirty="0" smtClean="0">
                <a:solidFill>
                  <a:srgbClr val="002060"/>
                </a:solidFill>
              </a:rPr>
              <a:t>Thank you for having me as your speaker today!</a:t>
            </a:r>
          </a:p>
          <a:p>
            <a:pPr algn="ctr">
              <a:buNone/>
            </a:pPr>
            <a:endParaRPr lang="en-US" sz="6600" dirty="0" smtClean="0">
              <a:solidFill>
                <a:srgbClr val="002060"/>
              </a:solidFill>
            </a:endParaRPr>
          </a:p>
          <a:p>
            <a:pPr algn="ctr">
              <a:buNone/>
            </a:pPr>
            <a:r>
              <a:rPr lang="en-US" sz="6600" dirty="0" smtClean="0">
                <a:solidFill>
                  <a:srgbClr val="002060"/>
                </a:solidFill>
              </a:rPr>
              <a:t>Questions?</a:t>
            </a:r>
            <a:endParaRPr lang="en-US" sz="6600" dirty="0">
              <a:solidFill>
                <a:srgbClr val="002060"/>
              </a:solidFill>
            </a:endParaRPr>
          </a:p>
        </p:txBody>
      </p:sp>
      <p:pic>
        <p:nvPicPr>
          <p:cNvPr id="5" name="Picture 4"/>
          <p:cNvPicPr>
            <a:picLocks noChangeAspect="1"/>
          </p:cNvPicPr>
          <p:nvPr/>
        </p:nvPicPr>
        <p:blipFill>
          <a:blip r:embed="rId2" cstate="print"/>
          <a:stretch>
            <a:fillRect/>
          </a:stretch>
        </p:blipFill>
        <p:spPr>
          <a:xfrm>
            <a:off x="1340069" y="4791284"/>
            <a:ext cx="4063714" cy="1649332"/>
          </a:xfrm>
          <a:prstGeom prst="rect">
            <a:avLst/>
          </a:prstGeom>
        </p:spPr>
      </p:pic>
    </p:spTree>
    <p:extLst>
      <p:ext uri="{BB962C8B-B14F-4D97-AF65-F5344CB8AC3E}">
        <p14:creationId xmlns:p14="http://schemas.microsoft.com/office/powerpoint/2010/main" val="3078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45957"/>
          </a:xfrm>
        </p:spPr>
        <p:txBody>
          <a:bodyPr/>
          <a:lstStyle/>
          <a:p>
            <a:r>
              <a:rPr lang="en-US" dirty="0" smtClean="0"/>
              <a:t>The Rising Costs of Healthcare</a:t>
            </a:r>
            <a:endParaRPr lang="en-US" dirty="0"/>
          </a:p>
        </p:txBody>
      </p:sp>
      <p:graphicFrame>
        <p:nvGraphicFramePr>
          <p:cNvPr id="1026" name="Object 6"/>
          <p:cNvGraphicFramePr>
            <a:graphicFrameLocks noGrp="1" noChangeAspect="1"/>
          </p:cNvGraphicFramePr>
          <p:nvPr>
            <p:ph idx="1"/>
          </p:nvPr>
        </p:nvGraphicFramePr>
        <p:xfrm>
          <a:off x="2044700" y="1845616"/>
          <a:ext cx="7769860" cy="4395767"/>
        </p:xfrm>
        <a:graphic>
          <a:graphicData uri="http://schemas.openxmlformats.org/presentationml/2006/ole">
            <mc:AlternateContent xmlns:mc="http://schemas.openxmlformats.org/markup-compatibility/2006">
              <mc:Choice xmlns:v="urn:schemas-microsoft-com:vml" Requires="v">
                <p:oleObj spid="_x0000_s1030" name="Bitmap Image" r:id="rId3" imgW="6028571" imgH="3619048" progId="PBrush">
                  <p:embed/>
                </p:oleObj>
              </mc:Choice>
              <mc:Fallback>
                <p:oleObj name="Bitmap Image" r:id="rId3" imgW="6028571" imgH="3619048" progId="PBrush">
                  <p:embed/>
                  <p:pic>
                    <p:nvPicPr>
                      <p:cNvPr id="0" name="Picture 5"/>
                      <p:cNvPicPr>
                        <a:picLocks noGrp="1" noChangeAspect="1" noChangeArrowheads="1"/>
                      </p:cNvPicPr>
                      <p:nvPr/>
                    </p:nvPicPr>
                    <p:blipFill>
                      <a:blip r:embed="rId4">
                        <a:extLst>
                          <a:ext uri="{28A0092B-C50C-407E-A947-70E740481C1C}">
                            <a14:useLocalDpi xmlns:a14="http://schemas.microsoft.com/office/drawing/2010/main" val="0"/>
                          </a:ext>
                        </a:extLst>
                      </a:blip>
                      <a:srcRect t="8623" r="7527"/>
                      <a:stretch>
                        <a:fillRect/>
                      </a:stretch>
                    </p:blipFill>
                    <p:spPr bwMode="auto">
                      <a:xfrm>
                        <a:off x="2044700" y="1845616"/>
                        <a:ext cx="7769860" cy="439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Studies Show “Proof” of Programs</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b="1" dirty="0" smtClean="0">
                <a:solidFill>
                  <a:srgbClr val="0F2D4D"/>
                </a:solidFill>
              </a:rPr>
              <a:t>High Adoption Rates:</a:t>
            </a:r>
            <a:r>
              <a:rPr lang="en-US" dirty="0" smtClean="0">
                <a:solidFill>
                  <a:srgbClr val="0F2D4D"/>
                </a:solidFill>
              </a:rPr>
              <a:t> More than 81% of America’s business with 50 or more employees have some form of health promotion program </a:t>
            </a:r>
            <a:r>
              <a:rPr lang="en-US" i="1" dirty="0" smtClean="0">
                <a:solidFill>
                  <a:srgbClr val="0F2D4D"/>
                </a:solidFill>
              </a:rPr>
              <a:t>(WELCOA)</a:t>
            </a:r>
          </a:p>
          <a:p>
            <a:pPr>
              <a:buFont typeface="Wingdings" pitchFamily="2" charset="2"/>
              <a:buChar char="q"/>
              <a:defRPr/>
            </a:pPr>
            <a:endParaRPr lang="en-US" i="1" dirty="0" smtClean="0">
              <a:solidFill>
                <a:srgbClr val="0F2D4D"/>
              </a:solidFill>
            </a:endParaRPr>
          </a:p>
          <a:p>
            <a:pPr>
              <a:buFont typeface="Wingdings" pitchFamily="2" charset="2"/>
              <a:buChar char="q"/>
              <a:defRPr/>
            </a:pPr>
            <a:r>
              <a:rPr lang="en-US" b="1" dirty="0" smtClean="0">
                <a:solidFill>
                  <a:srgbClr val="0F2D4D"/>
                </a:solidFill>
              </a:rPr>
              <a:t>Lower Health Care Costs:</a:t>
            </a:r>
            <a:r>
              <a:rPr lang="en-US" dirty="0" smtClean="0">
                <a:solidFill>
                  <a:srgbClr val="0F2D4D"/>
                </a:solidFill>
              </a:rPr>
              <a:t> Wellness programs reduce health care costs for companies by about 26% and cut sick leave by an average of 28% </a:t>
            </a:r>
            <a:r>
              <a:rPr lang="en-US" i="1" dirty="0" smtClean="0">
                <a:solidFill>
                  <a:srgbClr val="0F2D4D"/>
                </a:solidFill>
              </a:rPr>
              <a:t>(American Journal of Health Promotion, 2010)</a:t>
            </a:r>
          </a:p>
          <a:p>
            <a:pPr>
              <a:buFont typeface="Wingdings" pitchFamily="2" charset="2"/>
              <a:buChar char="q"/>
              <a:defRPr/>
            </a:pPr>
            <a:endParaRPr lang="en-US" i="1" dirty="0" smtClean="0">
              <a:solidFill>
                <a:srgbClr val="0F2D4D"/>
              </a:solidFill>
            </a:endParaRPr>
          </a:p>
          <a:p>
            <a:pPr>
              <a:buFont typeface="Wingdings" pitchFamily="2" charset="2"/>
              <a:buChar char="q"/>
              <a:defRPr/>
            </a:pPr>
            <a:r>
              <a:rPr lang="en-US" b="1" dirty="0" smtClean="0">
                <a:solidFill>
                  <a:srgbClr val="0F2D4D"/>
                </a:solidFill>
              </a:rPr>
              <a:t>Effective Recruitment/Retention:</a:t>
            </a:r>
            <a:r>
              <a:rPr lang="en-US" dirty="0" smtClean="0">
                <a:solidFill>
                  <a:srgbClr val="0F2D4D"/>
                </a:solidFill>
              </a:rPr>
              <a:t> 22 of </a:t>
            </a:r>
            <a:r>
              <a:rPr lang="en-US" i="1" dirty="0" smtClean="0">
                <a:solidFill>
                  <a:srgbClr val="0F2D4D"/>
                </a:solidFill>
              </a:rPr>
              <a:t>Fortune </a:t>
            </a:r>
            <a:r>
              <a:rPr lang="en-US" dirty="0" smtClean="0">
                <a:solidFill>
                  <a:srgbClr val="0F2D4D"/>
                </a:solidFill>
              </a:rPr>
              <a:t>magazine’s “100 Best Companies to Work For” – businesses that enjoy national recognition for desirable benefit packages, plan to add a total of 87,750 jobs this year. </a:t>
            </a:r>
            <a:r>
              <a:rPr lang="en-US" i="1" dirty="0" smtClean="0">
                <a:solidFill>
                  <a:srgbClr val="0F2D4D"/>
                </a:solidFill>
              </a:rPr>
              <a:t>(Fortune magazine Top 100 Companies to Work For, February 23, 2010)</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Wellness Programs do:</a:t>
            </a:r>
            <a:endParaRPr lang="en-US" dirty="0"/>
          </a:p>
        </p:txBody>
      </p:sp>
      <p:sp>
        <p:nvSpPr>
          <p:cNvPr id="3" name="Content Placeholder 2"/>
          <p:cNvSpPr>
            <a:spLocks noGrp="1"/>
          </p:cNvSpPr>
          <p:nvPr>
            <p:ph idx="1"/>
          </p:nvPr>
        </p:nvSpPr>
        <p:spPr>
          <a:xfrm>
            <a:off x="1034218" y="2287169"/>
            <a:ext cx="10058400" cy="4023360"/>
          </a:xfrm>
        </p:spPr>
        <p:txBody>
          <a:bodyPr>
            <a:normAutofit/>
          </a:bodyPr>
          <a:lstStyle/>
          <a:p>
            <a:pPr>
              <a:buFontTx/>
              <a:buChar char="•"/>
            </a:pPr>
            <a:r>
              <a:rPr lang="en-US" sz="2600" dirty="0" smtClean="0">
                <a:solidFill>
                  <a:schemeClr val="tx2"/>
                </a:solidFill>
              </a:rPr>
              <a:t>Reduce employee healthcare costs</a:t>
            </a:r>
          </a:p>
          <a:p>
            <a:pPr>
              <a:buFontTx/>
              <a:buChar char="•"/>
            </a:pPr>
            <a:r>
              <a:rPr lang="en-US" sz="2600" dirty="0" smtClean="0">
                <a:solidFill>
                  <a:schemeClr val="tx2"/>
                </a:solidFill>
              </a:rPr>
              <a:t>Increase employee productivity (</a:t>
            </a:r>
            <a:r>
              <a:rPr lang="en-US" sz="2600" dirty="0" smtClean="0">
                <a:solidFill>
                  <a:srgbClr val="C00000"/>
                </a:solidFill>
              </a:rPr>
              <a:t>prevents </a:t>
            </a:r>
            <a:r>
              <a:rPr lang="en-US" sz="2600" dirty="0" err="1" smtClean="0">
                <a:solidFill>
                  <a:srgbClr val="C00000"/>
                </a:solidFill>
              </a:rPr>
              <a:t>presenteeism</a:t>
            </a:r>
            <a:r>
              <a:rPr lang="en-US" sz="2600" dirty="0" smtClean="0">
                <a:solidFill>
                  <a:schemeClr val="tx2"/>
                </a:solidFill>
              </a:rPr>
              <a:t>)</a:t>
            </a:r>
          </a:p>
          <a:p>
            <a:pPr>
              <a:buFontTx/>
              <a:buChar char="•"/>
            </a:pPr>
            <a:r>
              <a:rPr lang="en-US" sz="2600" dirty="0" smtClean="0">
                <a:solidFill>
                  <a:schemeClr val="tx2"/>
                </a:solidFill>
              </a:rPr>
              <a:t>Reduce absenteeism</a:t>
            </a:r>
          </a:p>
          <a:p>
            <a:pPr>
              <a:buFontTx/>
              <a:buChar char="•"/>
            </a:pPr>
            <a:r>
              <a:rPr lang="en-US" sz="2600" dirty="0" smtClean="0">
                <a:solidFill>
                  <a:schemeClr val="tx2"/>
                </a:solidFill>
              </a:rPr>
              <a:t>Reduce disability and workers’ compensation costs</a:t>
            </a:r>
          </a:p>
          <a:p>
            <a:pPr>
              <a:buFontTx/>
              <a:buChar char="•"/>
            </a:pPr>
            <a:r>
              <a:rPr lang="en-US" sz="2600" dirty="0" smtClean="0">
                <a:solidFill>
                  <a:schemeClr val="tx2"/>
                </a:solidFill>
              </a:rPr>
              <a:t>Promote healthier, more satisfied workforce</a:t>
            </a:r>
          </a:p>
          <a:p>
            <a:pPr>
              <a:buFontTx/>
              <a:buChar char="•"/>
            </a:pPr>
            <a:r>
              <a:rPr lang="en-US" sz="2600" dirty="0" smtClean="0">
                <a:solidFill>
                  <a:schemeClr val="tx2"/>
                </a:solidFill>
              </a:rPr>
              <a:t>Improve corporate profitability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1406" y="5716624"/>
            <a:ext cx="2493817" cy="100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0207"/>
            <a:ext cx="10058400" cy="1303283"/>
          </a:xfrm>
        </p:spPr>
        <p:txBody>
          <a:bodyPr>
            <a:normAutofit fontScale="90000"/>
          </a:bodyPr>
          <a:lstStyle/>
          <a:p>
            <a:r>
              <a:rPr lang="en-US" dirty="0" smtClean="0"/>
              <a:t/>
            </a:r>
            <a:br>
              <a:rPr lang="en-US" dirty="0" smtClean="0"/>
            </a:br>
            <a:r>
              <a:rPr lang="en-US" dirty="0" smtClean="0">
                <a:solidFill>
                  <a:srgbClr val="002060"/>
                </a:solidFill>
              </a:rPr>
              <a:t> How do your Employees Stack up?</a:t>
            </a:r>
            <a:br>
              <a:rPr lang="en-US" dirty="0" smtClean="0">
                <a:solidFill>
                  <a:srgbClr val="002060"/>
                </a:solidFill>
              </a:rPr>
            </a:br>
            <a:r>
              <a:rPr lang="en-US" sz="2700" dirty="0" smtClean="0">
                <a:solidFill>
                  <a:srgbClr val="002060"/>
                </a:solidFill>
              </a:rPr>
              <a:t>Statistically, for every 100 employees in your company</a:t>
            </a:r>
            <a:r>
              <a:rPr lang="en-US" sz="2700" dirty="0" smtClean="0"/>
              <a:t>:</a:t>
            </a:r>
            <a:endParaRPr lang="en-US" sz="2700" dirty="0"/>
          </a:p>
        </p:txBody>
      </p:sp>
      <p:sp>
        <p:nvSpPr>
          <p:cNvPr id="3" name="Content Placeholder 2"/>
          <p:cNvSpPr>
            <a:spLocks noGrp="1"/>
          </p:cNvSpPr>
          <p:nvPr>
            <p:ph idx="1"/>
          </p:nvPr>
        </p:nvSpPr>
        <p:spPr/>
        <p:txBody>
          <a:bodyPr>
            <a:normAutofit fontScale="92500" lnSpcReduction="20000"/>
          </a:bodyPr>
          <a:lstStyle/>
          <a:p>
            <a:pPr>
              <a:buFontTx/>
              <a:buChar char="•"/>
            </a:pPr>
            <a:r>
              <a:rPr lang="en-US" dirty="0" smtClean="0">
                <a:solidFill>
                  <a:srgbClr val="002060"/>
                </a:solidFill>
              </a:rPr>
              <a:t> 5 have diagnosed diabetes</a:t>
            </a:r>
          </a:p>
          <a:p>
            <a:pPr>
              <a:buFontTx/>
              <a:buChar char="•"/>
            </a:pPr>
            <a:r>
              <a:rPr lang="en-US" dirty="0" smtClean="0">
                <a:solidFill>
                  <a:srgbClr val="002060"/>
                </a:solidFill>
              </a:rPr>
              <a:t> 10 have undiagnosed diabetes </a:t>
            </a:r>
          </a:p>
          <a:p>
            <a:pPr>
              <a:buFontTx/>
              <a:buChar char="•"/>
            </a:pPr>
            <a:r>
              <a:rPr lang="en-US" dirty="0" smtClean="0">
                <a:solidFill>
                  <a:srgbClr val="002060"/>
                </a:solidFill>
              </a:rPr>
              <a:t> 12 are heavy drinkers</a:t>
            </a:r>
          </a:p>
          <a:p>
            <a:pPr>
              <a:buFontTx/>
              <a:buChar char="•"/>
            </a:pPr>
            <a:r>
              <a:rPr lang="en-US" dirty="0" smtClean="0">
                <a:solidFill>
                  <a:srgbClr val="002060"/>
                </a:solidFill>
              </a:rPr>
              <a:t> 15 are bothered by excess stress</a:t>
            </a:r>
          </a:p>
          <a:p>
            <a:pPr>
              <a:buFontTx/>
              <a:buChar char="•"/>
            </a:pPr>
            <a:r>
              <a:rPr lang="en-US" dirty="0" smtClean="0">
                <a:solidFill>
                  <a:srgbClr val="002060"/>
                </a:solidFill>
              </a:rPr>
              <a:t> 23 have total cholesterol (&gt;240)</a:t>
            </a:r>
          </a:p>
          <a:p>
            <a:pPr>
              <a:buFontTx/>
              <a:buChar char="•"/>
            </a:pPr>
            <a:r>
              <a:rPr lang="en-US" dirty="0" smtClean="0">
                <a:solidFill>
                  <a:srgbClr val="002060"/>
                </a:solidFill>
              </a:rPr>
              <a:t> 27 have no regular exercise</a:t>
            </a:r>
          </a:p>
          <a:p>
            <a:pPr>
              <a:buFontTx/>
              <a:buChar char="•"/>
            </a:pPr>
            <a:r>
              <a:rPr lang="en-US" dirty="0" smtClean="0">
                <a:solidFill>
                  <a:srgbClr val="002060"/>
                </a:solidFill>
              </a:rPr>
              <a:t> 29 have elevated blood pressure</a:t>
            </a:r>
          </a:p>
          <a:p>
            <a:pPr>
              <a:buFontTx/>
              <a:buChar char="•"/>
            </a:pPr>
            <a:r>
              <a:rPr lang="en-US" dirty="0" smtClean="0">
                <a:solidFill>
                  <a:srgbClr val="002060"/>
                </a:solidFill>
              </a:rPr>
              <a:t> 33 use tobacco products</a:t>
            </a:r>
          </a:p>
          <a:p>
            <a:pPr>
              <a:buFontTx/>
              <a:buChar char="•"/>
            </a:pPr>
            <a:r>
              <a:rPr lang="en-US" dirty="0" smtClean="0">
                <a:solidFill>
                  <a:srgbClr val="002060"/>
                </a:solidFill>
              </a:rPr>
              <a:t> 46 have high overall coronary risk</a:t>
            </a:r>
          </a:p>
          <a:p>
            <a:pPr>
              <a:buFontTx/>
              <a:buChar char="•"/>
            </a:pPr>
            <a:r>
              <a:rPr lang="en-US" dirty="0" smtClean="0">
                <a:solidFill>
                  <a:srgbClr val="002060"/>
                </a:solidFill>
              </a:rPr>
              <a:t> 60 are outside recommended weight range</a:t>
            </a:r>
          </a:p>
          <a:p>
            <a:pPr>
              <a:spcBef>
                <a:spcPct val="50000"/>
              </a:spcBef>
            </a:pPr>
            <a:r>
              <a:rPr lang="en-US" sz="1400" dirty="0" smtClean="0">
                <a:solidFill>
                  <a:srgbClr val="002060"/>
                </a:solidFill>
              </a:rPr>
              <a:t>       </a:t>
            </a:r>
            <a:r>
              <a:rPr lang="en-US" sz="1400" i="1" dirty="0" smtClean="0">
                <a:solidFill>
                  <a:srgbClr val="002060"/>
                </a:solidFill>
              </a:rPr>
              <a:t>Source:  Center for Disease Control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1406" y="5716624"/>
            <a:ext cx="2493817" cy="100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Profile of an Unhealthy Employee</a:t>
            </a:r>
            <a:endParaRPr lang="en-US" dirty="0">
              <a:solidFill>
                <a:srgbClr val="002060"/>
              </a:solidFill>
            </a:endParaRPr>
          </a:p>
        </p:txBody>
      </p:sp>
      <p:pic>
        <p:nvPicPr>
          <p:cNvPr id="58370" name="Picture 2"/>
          <p:cNvPicPr>
            <a:picLocks noGrp="1" noChangeAspect="1" noChangeArrowheads="1"/>
          </p:cNvPicPr>
          <p:nvPr>
            <p:ph idx="1"/>
          </p:nvPr>
        </p:nvPicPr>
        <p:blipFill>
          <a:blip r:embed="rId2" cstate="print"/>
          <a:srcRect/>
          <a:stretch>
            <a:fillRect/>
          </a:stretch>
        </p:blipFill>
        <p:spPr bwMode="auto">
          <a:xfrm>
            <a:off x="6981935" y="2157905"/>
            <a:ext cx="3812190" cy="3239543"/>
          </a:xfrm>
          <a:prstGeom prst="rect">
            <a:avLst/>
          </a:prstGeom>
          <a:noFill/>
          <a:ln w="9525">
            <a:noFill/>
            <a:miter lim="800000"/>
            <a:headEnd/>
            <a:tailEnd/>
          </a:ln>
        </p:spPr>
      </p:pic>
      <p:sp>
        <p:nvSpPr>
          <p:cNvPr id="5" name="TextBox 4"/>
          <p:cNvSpPr txBox="1"/>
          <p:nvPr/>
        </p:nvSpPr>
        <p:spPr>
          <a:xfrm>
            <a:off x="1313792" y="1818290"/>
            <a:ext cx="6264166" cy="4247317"/>
          </a:xfrm>
          <a:prstGeom prst="rect">
            <a:avLst/>
          </a:prstGeom>
          <a:noFill/>
        </p:spPr>
        <p:txBody>
          <a:bodyPr wrap="square" rtlCol="0">
            <a:spAutoFit/>
          </a:bodyPr>
          <a:lstStyle/>
          <a:p>
            <a:r>
              <a:rPr lang="en-US" dirty="0" smtClean="0">
                <a:solidFill>
                  <a:srgbClr val="002060"/>
                </a:solidFill>
              </a:rPr>
              <a:t>48 Year Old Male</a:t>
            </a:r>
          </a:p>
          <a:p>
            <a:endParaRPr lang="en-US" dirty="0" smtClean="0">
              <a:solidFill>
                <a:srgbClr val="002060"/>
              </a:solidFill>
            </a:endParaRPr>
          </a:p>
          <a:p>
            <a:r>
              <a:rPr lang="en-US" dirty="0" smtClean="0">
                <a:solidFill>
                  <a:srgbClr val="002060"/>
                </a:solidFill>
              </a:rPr>
              <a:t>Works in Suburban USA </a:t>
            </a:r>
          </a:p>
          <a:p>
            <a:endParaRPr lang="en-US" dirty="0" smtClean="0">
              <a:solidFill>
                <a:srgbClr val="002060"/>
              </a:solidFill>
            </a:endParaRPr>
          </a:p>
          <a:p>
            <a:r>
              <a:rPr lang="en-US" dirty="0" smtClean="0">
                <a:solidFill>
                  <a:srgbClr val="002060"/>
                </a:solidFill>
              </a:rPr>
              <a:t>Tobacco and Alcohol Use</a:t>
            </a:r>
          </a:p>
          <a:p>
            <a:endParaRPr lang="en-US" dirty="0" smtClean="0">
              <a:solidFill>
                <a:srgbClr val="002060"/>
              </a:solidFill>
            </a:endParaRPr>
          </a:p>
          <a:p>
            <a:r>
              <a:rPr lang="en-US" dirty="0" smtClean="0">
                <a:solidFill>
                  <a:srgbClr val="002060"/>
                </a:solidFill>
              </a:rPr>
              <a:t>Unhealthy Diet 	</a:t>
            </a:r>
          </a:p>
          <a:p>
            <a:endParaRPr lang="en-US" dirty="0" smtClean="0">
              <a:solidFill>
                <a:srgbClr val="002060"/>
              </a:solidFill>
            </a:endParaRPr>
          </a:p>
          <a:p>
            <a:r>
              <a:rPr lang="en-US" dirty="0" smtClean="0">
                <a:solidFill>
                  <a:srgbClr val="002060"/>
                </a:solidFill>
              </a:rPr>
              <a:t>Physically Inactive </a:t>
            </a:r>
          </a:p>
          <a:p>
            <a:endParaRPr lang="en-US" dirty="0" smtClean="0">
              <a:solidFill>
                <a:srgbClr val="002060"/>
              </a:solidFill>
            </a:endParaRPr>
          </a:p>
          <a:p>
            <a:r>
              <a:rPr lang="en-US" dirty="0" smtClean="0">
                <a:solidFill>
                  <a:srgbClr val="002060"/>
                </a:solidFill>
              </a:rPr>
              <a:t>High Stress Job and Family Responsibilities</a:t>
            </a:r>
          </a:p>
          <a:p>
            <a:r>
              <a:rPr lang="en-US" dirty="0" smtClean="0">
                <a:solidFill>
                  <a:srgbClr val="002060"/>
                </a:solidFill>
              </a:rPr>
              <a:t> </a:t>
            </a:r>
          </a:p>
          <a:p>
            <a:r>
              <a:rPr lang="en-US" dirty="0" smtClean="0">
                <a:solidFill>
                  <a:srgbClr val="002060"/>
                </a:solidFill>
              </a:rPr>
              <a:t>Family History of Stroke and Emphysema</a:t>
            </a:r>
          </a:p>
          <a:p>
            <a:endParaRPr lang="en-US" dirty="0" smtClean="0">
              <a:solidFill>
                <a:srgbClr val="002060"/>
              </a:solidFill>
            </a:endParaRPr>
          </a:p>
          <a:p>
            <a:r>
              <a:rPr lang="en-US" dirty="0" smtClean="0">
                <a:solidFill>
                  <a:srgbClr val="002060"/>
                </a:solidFill>
              </a:rPr>
              <a:t>Height 6’1” and Weight 280 Pounds</a:t>
            </a:r>
            <a:endParaRPr lang="en-US" dirty="0">
              <a:solidFill>
                <a:srgbClr val="002060"/>
              </a:solidFill>
            </a:endParaRPr>
          </a:p>
        </p:txBody>
      </p:sp>
      <p:pic>
        <p:nvPicPr>
          <p:cNvPr id="6" name="Picture 5"/>
          <p:cNvPicPr>
            <a:picLocks noChangeAspect="1"/>
          </p:cNvPicPr>
          <p:nvPr/>
        </p:nvPicPr>
        <p:blipFill>
          <a:blip r:embed="rId3" cstate="print"/>
          <a:stretch>
            <a:fillRect/>
          </a:stretch>
        </p:blipFill>
        <p:spPr>
          <a:xfrm>
            <a:off x="8748120" y="5672399"/>
            <a:ext cx="2493480" cy="1012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0</TotalTime>
  <Words>3561</Words>
  <Application>Microsoft Office PowerPoint</Application>
  <PresentationFormat>Widescreen</PresentationFormat>
  <Paragraphs>281</Paragraphs>
  <Slides>42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Arial</vt:lpstr>
      <vt:lpstr>Bell MT</vt:lpstr>
      <vt:lpstr>Calibri</vt:lpstr>
      <vt:lpstr>Calibri Light</vt:lpstr>
      <vt:lpstr>Felix Titling</vt:lpstr>
      <vt:lpstr>Imprint MT Shadow</vt:lpstr>
      <vt:lpstr>Times New Roman</vt:lpstr>
      <vt:lpstr>Wingdings</vt:lpstr>
      <vt:lpstr>Wingdings 2</vt:lpstr>
      <vt:lpstr>Retrospect</vt:lpstr>
      <vt:lpstr>Bitmap Image</vt:lpstr>
      <vt:lpstr>Corporate Wellness 2015</vt:lpstr>
      <vt:lpstr>What is Wellness?</vt:lpstr>
      <vt:lpstr>What is Workplace Wellness</vt:lpstr>
      <vt:lpstr>Why Implement Corporate Wellness?</vt:lpstr>
      <vt:lpstr>The Rising Costs of Healthcare</vt:lpstr>
      <vt:lpstr>Studies Show “Proof” of Programs</vt:lpstr>
      <vt:lpstr>What Wellness Programs do:</vt:lpstr>
      <vt:lpstr>  How do your Employees Stack up? Statistically, for every 100 employees in your company:</vt:lpstr>
      <vt:lpstr>Profile of an Unhealthy Employee</vt:lpstr>
      <vt:lpstr>Obesity</vt:lpstr>
      <vt:lpstr>Inactivity</vt:lpstr>
      <vt:lpstr>Smoking</vt:lpstr>
      <vt:lpstr>Stress and Depression</vt:lpstr>
      <vt:lpstr>Drug and Alcohol Abuse</vt:lpstr>
      <vt:lpstr>Chronic Disease</vt:lpstr>
      <vt:lpstr>     What factors influence a decision to implement a workplace wellness program? </vt:lpstr>
      <vt:lpstr>Health Statistics That Impact The Bottom Line </vt:lpstr>
      <vt:lpstr>Prevention vs. Chronic Disease -  Reverse the “Flow”</vt:lpstr>
      <vt:lpstr>5% of Employees Can Account for 75% of Cost</vt:lpstr>
      <vt:lpstr>Worksite health promotion programs can yield a $5 to $6 return on investment for every dollar spent over a 2 to 5 year period</vt:lpstr>
      <vt:lpstr> </vt:lpstr>
      <vt:lpstr>PowerPoint Presentation</vt:lpstr>
      <vt:lpstr>Conditions Directly related to Modifiable Behaviors</vt:lpstr>
      <vt:lpstr>PowerPoint Presentation</vt:lpstr>
      <vt:lpstr>Pick a Wellness Program that provides services to meet company objectives</vt:lpstr>
      <vt:lpstr>Initiating Corporate Wellness</vt:lpstr>
      <vt:lpstr> Seven Crucial Facts You Must Know about Health Fairs</vt:lpstr>
      <vt:lpstr>Seven Crucial Facts You Must Know about Health Fairs</vt:lpstr>
      <vt:lpstr>Seven Steps to Wellness Success</vt:lpstr>
      <vt:lpstr>Seven Steps to Wellness Success </vt:lpstr>
      <vt:lpstr>Seven Steps to Wellness Success </vt:lpstr>
      <vt:lpstr>Seven Steps to Wellness Success </vt:lpstr>
      <vt:lpstr>Seven Steps to Wellness Success</vt:lpstr>
      <vt:lpstr>Seven Steps to Wellness Success</vt:lpstr>
      <vt:lpstr>Seven Steps to Wellness Success</vt:lpstr>
      <vt:lpstr>Seven Steps to Wellness Success</vt:lpstr>
      <vt:lpstr>Actions that your wellness committee may find useful in your workplace</vt:lpstr>
      <vt:lpstr>Work Related Injuries and Corp. Wellness</vt:lpstr>
      <vt:lpstr>Decreasing Work Comp Costs</vt:lpstr>
      <vt:lpstr>The Return on Investment (ROI) is clear.  ROI for implementing health improvement programs is an average of $5-6.00 savings for every dollar spent on wellness program.  </vt:lpstr>
      <vt:lpstr>PowerPoint Presentation</vt:lpstr>
      <vt:lpstr>Wellness Programs Benefit the  Employer and the Employee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2015-06-23T16:03:17Z</dcterms:created>
  <dcterms:modified xsi:type="dcterms:W3CDTF">2015-08-12T12:10:38Z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