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6"/>
  </p:sldMasterIdLst>
  <p:notesMasterIdLst>
    <p:notesMasterId r:id="rId37"/>
  </p:notesMasterIdLst>
  <p:handoutMasterIdLst>
    <p:handoutMasterId r:id="rId38"/>
  </p:handoutMasterIdLst>
  <p:sldIdLst>
    <p:sldId id="256" r:id="rId7"/>
    <p:sldId id="297" r:id="rId8"/>
    <p:sldId id="311" r:id="rId9"/>
    <p:sldId id="321" r:id="rId10"/>
    <p:sldId id="289" r:id="rId11"/>
    <p:sldId id="312" r:id="rId12"/>
    <p:sldId id="313" r:id="rId13"/>
    <p:sldId id="320" r:id="rId14"/>
    <p:sldId id="317" r:id="rId15"/>
    <p:sldId id="315" r:id="rId16"/>
    <p:sldId id="318" r:id="rId17"/>
    <p:sldId id="290" r:id="rId18"/>
    <p:sldId id="291" r:id="rId19"/>
    <p:sldId id="319" r:id="rId20"/>
    <p:sldId id="292" r:id="rId21"/>
    <p:sldId id="288" r:id="rId22"/>
    <p:sldId id="278" r:id="rId23"/>
    <p:sldId id="277" r:id="rId24"/>
    <p:sldId id="296" r:id="rId25"/>
    <p:sldId id="300" r:id="rId26"/>
    <p:sldId id="294" r:id="rId27"/>
    <p:sldId id="295" r:id="rId28"/>
    <p:sldId id="309" r:id="rId29"/>
    <p:sldId id="306" r:id="rId30"/>
    <p:sldId id="302" r:id="rId31"/>
    <p:sldId id="303" r:id="rId32"/>
    <p:sldId id="322" r:id="rId33"/>
    <p:sldId id="275" r:id="rId34"/>
    <p:sldId id="274" r:id="rId35"/>
    <p:sldId id="276" r:id="rId36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880"/>
    <a:srgbClr val="FC9F1A"/>
    <a:srgbClr val="7DDC1E"/>
    <a:srgbClr val="988F8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288" y="-102"/>
      </p:cViewPr>
      <p:guideLst>
        <p:guide orient="horz"/>
        <p:guide orient="horz" pos="911"/>
        <p:guide orient="horz" pos="3783"/>
        <p:guide pos="288"/>
        <p:guide pos="1651"/>
        <p:guide pos="2767"/>
        <p:guide pos="5471"/>
        <p:guide pos="1419"/>
        <p:guide pos="4107"/>
        <p:guide pos="2993"/>
        <p:guide pos="43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8" d="100"/>
          <a:sy n="68" d="100"/>
        </p:scale>
        <p:origin x="-1734" y="-108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7543E9-5527-4DA0-ADE9-543552201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09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F19A07-50A4-4729-84DA-F2B353370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19A07-50A4-4729-84DA-F2B353370A7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28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19A07-50A4-4729-84DA-F2B353370A7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42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003926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8" descr="AECOM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49" y="6189663"/>
            <a:ext cx="131445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876301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br>
              <a:rPr lang="en-US" altLang="en-US" noProof="0" dirty="0" smtClean="0"/>
            </a:br>
            <a:r>
              <a:rPr lang="en-US" altLang="en-US" noProof="0" dirty="0" err="1" smtClean="0"/>
              <a:t>lkjfdlkja</a:t>
            </a:r>
            <a:endParaRPr lang="en-US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200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266E-30B5-4D7A-8173-78211383CEFF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E236092-A489-477C-9E40-73925AF55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3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7085-696E-49CD-A8A7-9E57A4F585F0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313730F-E03E-414C-93E8-D6F9CAE9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6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1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1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08F8-97B5-408C-B905-D4D0FD56ACF1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23E24D9-873C-47BC-B07F-2369EF517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9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1"/>
            <a:ext cx="8218488" cy="671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0017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0745-8ADE-42FF-B799-64A1F9BC658A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D7C40CC-11F9-4891-861C-003EF1220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62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086600" cy="1752600"/>
          </a:xfrm>
        </p:spPr>
        <p:txBody>
          <a:bodyPr anchor="t" anchorCtr="0"/>
          <a:lstStyle>
            <a:lvl1pPr>
              <a:lnSpc>
                <a:spcPts val="4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304801"/>
            <a:ext cx="1352551" cy="3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086600" cy="1752600"/>
          </a:xfrm>
        </p:spPr>
        <p:txBody>
          <a:bodyPr anchor="t" anchorCtr="0"/>
          <a:lstStyle>
            <a:lvl1pPr>
              <a:lnSpc>
                <a:spcPts val="4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304801"/>
            <a:ext cx="1352551" cy="3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ECOM_blue-green_spectrum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003926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8" descr="AECOM_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49" y="6189663"/>
            <a:ext cx="131445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1963" y="1428751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br>
              <a:rPr lang="en-US" altLang="en-US" noProof="0" smtClean="0"/>
            </a:br>
            <a:r>
              <a:rPr lang="en-US" altLang="en-US" noProof="0" smtClean="0"/>
              <a:t>lkjfdlkja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1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53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9292-FCEB-4C95-9B7B-D74A075C0F6B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The Stark Area Regional Transit Authority (</a:t>
            </a:r>
            <a:r>
              <a:rPr lang="en-US" altLang="en-US" dirty="0" err="1"/>
              <a:t>SARTA</a:t>
            </a:r>
            <a:r>
              <a:rPr lang="en-US" altLang="en-US" dirty="0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F3EBEAD-423A-4197-AAEB-C0235A2AB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1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D13E-3218-461A-95BE-8CF582DF8C8F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B1C5630-B20B-4179-8688-6A14799ED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4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340A-5757-4468-A215-271B3249E7C1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735DFE8-391F-4D66-8ABC-76CB149FD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9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24E8-4B31-4299-BC91-C84186E6A095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F6FCE30-72EB-471D-9E24-F4D3C014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33C7-7887-4527-BE61-1253FCD7E32D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F7249E6-8F05-4A74-A701-09C179E2D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3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2111-D9C6-40FF-B889-20E6D597A724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9179DF6-AC8A-4FE3-A0F7-71AC3746C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86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EC4C-AACC-4DCA-8387-AD46615292DA}" type="datetime4">
              <a:rPr lang="en-US" altLang="en-US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4C4FFD7-F9C1-45BE-8E6C-6C7BDE353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1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</a:t>
            </a:r>
            <a:r>
              <a:rPr lang="en-US" altLang="en-US" dirty="0" smtClean="0"/>
              <a:t>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1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396399-207C-407D-8695-B77D99B2487A}" type="datetime4">
              <a:rPr lang="en-US" altLang="en-US"/>
              <a:pPr>
                <a:defRPr/>
              </a:pPr>
              <a:t>February 2, 2016</a:t>
            </a:fld>
            <a:endParaRPr lang="en-US" alt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1" y="6430963"/>
            <a:ext cx="21637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Stark Area Regional Transit Authority (SARTA)</a:t>
            </a:r>
            <a:endParaRPr lang="en-US" alt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9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0BF5E7E0-8C20-43FC-A766-8F761788C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AECOM_Logo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4" y="6300789"/>
            <a:ext cx="8763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16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Lorain County Transit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Lorain County Transit Needs Assessment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Seniors Citizens and Disabled Using </a:t>
            </a:r>
            <a:r>
              <a:rPr lang="en-US" dirty="0"/>
              <a:t>Public Transit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36551"/>
            <a:ext cx="8229600" cy="26039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>
                <a:latin typeface="Arial Black" panose="020B0A04020102020204" pitchFamily="34" charset="0"/>
              </a:rPr>
              <a:t>Seniors</a:t>
            </a:r>
            <a:r>
              <a:rPr lang="en-US" altLang="en-US" dirty="0" smtClean="0"/>
              <a:t> are a growing segment of population.</a:t>
            </a:r>
          </a:p>
          <a:p>
            <a:pPr lvl="1"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20% of population by 2025</a:t>
            </a:r>
          </a:p>
          <a:p>
            <a:pPr lvl="1"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20% of those over 65 don’t drive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>
                <a:latin typeface="Arial Black" panose="020B0A04020102020204" pitchFamily="34" charset="0"/>
              </a:rPr>
              <a:t>Disabled</a:t>
            </a:r>
            <a:r>
              <a:rPr lang="en-US" altLang="en-US" dirty="0" smtClean="0"/>
              <a:t> rapidly becoming more mainstreamed.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Seniors </a:t>
            </a:r>
            <a:r>
              <a:rPr lang="en-US" altLang="en-US" dirty="0" smtClean="0"/>
              <a:t>&amp; disabled </a:t>
            </a:r>
            <a:r>
              <a:rPr lang="en-US" altLang="en-US" dirty="0" smtClean="0"/>
              <a:t>represent 48% of all transit rides in rural areas of Ohio.</a:t>
            </a:r>
          </a:p>
        </p:txBody>
      </p:sp>
      <p:pic>
        <p:nvPicPr>
          <p:cNvPr id="6" name="Picture 2" descr="http://chronicle.northcoastnow.com/files/2009/12/transit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08" y="4020578"/>
            <a:ext cx="29260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56" y="4020578"/>
            <a:ext cx="289721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29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Transit – Mobility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3801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Arial Black" panose="020B0A04020102020204" pitchFamily="34" charset="0"/>
              </a:rPr>
              <a:t>Relieves </a:t>
            </a:r>
            <a:r>
              <a:rPr lang="en-US" altLang="en-US" dirty="0" smtClean="0">
                <a:latin typeface="Arial Black" panose="020B0A04020102020204" pitchFamily="34" charset="0"/>
              </a:rPr>
              <a:t>congestion</a:t>
            </a:r>
            <a:endParaRPr lang="en-US" altLang="en-US" dirty="0">
              <a:latin typeface="Arial Black" panose="020B0A040201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/>
              <a:t>Public </a:t>
            </a:r>
            <a:r>
              <a:rPr lang="en-US" altLang="en-US" dirty="0" smtClean="0"/>
              <a:t>transit </a:t>
            </a:r>
            <a:r>
              <a:rPr lang="en-US" altLang="en-US" dirty="0"/>
              <a:t>reduced congestion by 27</a:t>
            </a:r>
            <a:r>
              <a:rPr lang="en-US" altLang="en-US" dirty="0" smtClean="0"/>
              <a:t>% nationally. </a:t>
            </a:r>
          </a:p>
          <a:p>
            <a:pPr lvl="1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 smtClean="0"/>
              <a:t>People living </a:t>
            </a:r>
            <a:r>
              <a:rPr lang="en-US" altLang="en-US" dirty="0"/>
              <a:t>near transit drive 4,400 fewer miles </a:t>
            </a:r>
            <a:r>
              <a:rPr lang="en-US" altLang="en-US" dirty="0" smtClean="0"/>
              <a:t>annually.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 smtClean="0"/>
              <a:t>RTA </a:t>
            </a:r>
            <a:r>
              <a:rPr lang="en-US" altLang="en-US" dirty="0"/>
              <a:t>eliminates 50,000 cars </a:t>
            </a:r>
            <a:r>
              <a:rPr lang="en-US" altLang="en-US" dirty="0" smtClean="0"/>
              <a:t>from the highways in </a:t>
            </a:r>
            <a:r>
              <a:rPr lang="en-US" altLang="en-US" dirty="0"/>
              <a:t>Cleveland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en-US" dirty="0" smtClean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en-US" dirty="0" smtClean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 smtClean="0">
                <a:latin typeface="Arial Black" panose="020B0A04020102020204" pitchFamily="34" charset="0"/>
              </a:rPr>
              <a:t>Reduces pollution</a:t>
            </a:r>
            <a:endParaRPr lang="en-US" altLang="en-US" dirty="0">
              <a:latin typeface="Arial Black" panose="020B0A040201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 smtClean="0"/>
              <a:t>Reduced </a:t>
            </a:r>
            <a:r>
              <a:rPr lang="en-US" altLang="en-US" dirty="0"/>
              <a:t>CO2 emissions by 37 million </a:t>
            </a:r>
            <a:r>
              <a:rPr lang="en-US" altLang="en-US" dirty="0" smtClean="0"/>
              <a:t>tons</a:t>
            </a:r>
            <a:endParaRPr lang="en-US" altLang="en-US" dirty="0"/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 smtClean="0">
                <a:latin typeface="Arial Black" panose="020B0A04020102020204" pitchFamily="34" charset="0"/>
              </a:rPr>
              <a:t>Reduces dependence </a:t>
            </a:r>
            <a:r>
              <a:rPr lang="en-US" altLang="en-US" dirty="0">
                <a:latin typeface="Arial Black" panose="020B0A04020102020204" pitchFamily="34" charset="0"/>
              </a:rPr>
              <a:t>on </a:t>
            </a:r>
            <a:r>
              <a:rPr lang="en-US" altLang="en-US" dirty="0" smtClean="0">
                <a:latin typeface="Arial Black" panose="020B0A04020102020204" pitchFamily="34" charset="0"/>
              </a:rPr>
              <a:t>imported oil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dirty="0"/>
              <a:t>Saves 4.2 billion gallons of gas annually</a:t>
            </a:r>
          </a:p>
          <a:p>
            <a:pPr lvl="1" eaLnBrk="1" hangingPunct="1">
              <a:spcBef>
                <a:spcPct val="0"/>
              </a:spcBef>
              <a:spcAft>
                <a:spcPct val="30000"/>
              </a:spcAft>
            </a:pP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6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378468"/>
              </p:ext>
            </p:extLst>
          </p:nvPr>
        </p:nvGraphicFramePr>
        <p:xfrm>
          <a:off x="2141563" y="2376464"/>
          <a:ext cx="4813875" cy="178255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226480"/>
                <a:gridCol w="1566269"/>
                <a:gridCol w="1021126"/>
              </a:tblGrid>
              <a:tr h="421001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Cars per Household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Transit Oriented Developments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US Average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9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Cars per household (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HH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9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Percent no cars per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HH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9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Percent 2 cars per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HH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9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Percent &lt; 2 cars per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HH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63%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7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ct val="1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45%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98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stainablebalance.ca/wp-content/uploads/2014/11/space-required-to-transport-60-peop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7" t="13596"/>
          <a:stretch/>
        </p:blipFill>
        <p:spPr bwMode="auto">
          <a:xfrm>
            <a:off x="4703550" y="748972"/>
            <a:ext cx="3969775" cy="55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ustainablebalance.ca/wp-content/uploads/2014/11/space-required-to-transport-60-peop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 r="66027"/>
          <a:stretch/>
        </p:blipFill>
        <p:spPr bwMode="auto">
          <a:xfrm>
            <a:off x="459601" y="748974"/>
            <a:ext cx="4090219" cy="55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Transit – Mobility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98973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Reasons to Support Public Transit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57426"/>
            <a:ext cx="8446168" cy="4525963"/>
          </a:xfrm>
        </p:spPr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Saves people money </a:t>
            </a:r>
          </a:p>
          <a:p>
            <a:pPr lvl="1"/>
            <a:r>
              <a:rPr lang="en-US" altLang="en-US" dirty="0" smtClean="0"/>
              <a:t>Transit </a:t>
            </a:r>
            <a:r>
              <a:rPr lang="en-US" altLang="en-US" dirty="0"/>
              <a:t>saves the typical rider over </a:t>
            </a:r>
            <a:r>
              <a:rPr lang="en-US" altLang="en-US" dirty="0" smtClean="0"/>
              <a:t>$9,000 </a:t>
            </a:r>
            <a:r>
              <a:rPr lang="en-US" altLang="en-US" dirty="0"/>
              <a:t>annually (AAA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lvl="1"/>
            <a:r>
              <a:rPr lang="en-US" altLang="en-US" dirty="0"/>
              <a:t>Location efficient mortgage </a:t>
            </a:r>
            <a:r>
              <a:rPr lang="en-US" altLang="en-US" dirty="0" smtClean="0"/>
              <a:t>available for areas with high quality transit.</a:t>
            </a:r>
          </a:p>
          <a:p>
            <a:pPr lvl="1"/>
            <a:r>
              <a:rPr lang="en-US" altLang="en-US" dirty="0" smtClean="0"/>
              <a:t>Allows </a:t>
            </a:r>
            <a:r>
              <a:rPr lang="en-US" altLang="en-US" dirty="0"/>
              <a:t>riders to be productive during their commutes.  </a:t>
            </a:r>
          </a:p>
          <a:p>
            <a:r>
              <a:rPr lang="en-US" altLang="en-US" dirty="0" smtClean="0">
                <a:latin typeface="Arial Black" panose="020B0A04020102020204" pitchFamily="34" charset="0"/>
              </a:rPr>
              <a:t>Saves cities and counties money</a:t>
            </a:r>
          </a:p>
          <a:p>
            <a:pPr lvl="1"/>
            <a:r>
              <a:rPr lang="en-US" altLang="en-US" dirty="0" smtClean="0"/>
              <a:t>Less roadway infrastructure </a:t>
            </a:r>
            <a:r>
              <a:rPr lang="en-US" altLang="en-US" dirty="0"/>
              <a:t>costs by reducing </a:t>
            </a:r>
            <a:r>
              <a:rPr lang="en-US" altLang="en-US" dirty="0" smtClean="0"/>
              <a:t>cars </a:t>
            </a:r>
            <a:r>
              <a:rPr lang="en-US" altLang="en-US" dirty="0"/>
              <a:t>on the </a:t>
            </a:r>
            <a:r>
              <a:rPr lang="en-US" altLang="en-US" dirty="0" smtClean="0"/>
              <a:t>road. </a:t>
            </a:r>
            <a:endParaRPr lang="en-US" altLang="en-US" dirty="0"/>
          </a:p>
          <a:p>
            <a:pPr lvl="1"/>
            <a:r>
              <a:rPr lang="en-US" altLang="en-US" dirty="0"/>
              <a:t>Cities can spend less on paving and road building with more </a:t>
            </a:r>
            <a:r>
              <a:rPr lang="en-US" altLang="en-US" dirty="0" smtClean="0"/>
              <a:t>transit.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6629" name="Picture 5" descr="IMG_02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/>
          <a:stretch>
            <a:fillRect/>
          </a:stretch>
        </p:blipFill>
        <p:spPr bwMode="auto">
          <a:xfrm>
            <a:off x="4868865" y="3723524"/>
            <a:ext cx="3436937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.b5z.net/i/u/13035368/i/Dakotas_Homes_for_Sale_Avon_Lake__-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3206"/>
            <a:ext cx="421355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4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05" y="1292131"/>
            <a:ext cx="3031089" cy="522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18" y="2724346"/>
            <a:ext cx="3703723" cy="3788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894">
            <a:off x="4593851" y="1303978"/>
            <a:ext cx="4091928" cy="12169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0201"/>
            <a:ext cx="8302576" cy="671513"/>
          </a:xfrm>
        </p:spPr>
        <p:txBody>
          <a:bodyPr/>
          <a:lstStyle/>
          <a:p>
            <a:r>
              <a:rPr lang="en-US" sz="2000" dirty="0"/>
              <a:t>Public </a:t>
            </a:r>
            <a:r>
              <a:rPr lang="en-US" sz="2000" dirty="0" smtClean="0"/>
              <a:t>Transit Drives </a:t>
            </a:r>
            <a:r>
              <a:rPr lang="en-US" sz="2000" dirty="0"/>
              <a:t>Community Growth and </a:t>
            </a:r>
            <a:r>
              <a:rPr lang="en-US" sz="2000" dirty="0" smtClean="0"/>
              <a:t>Revitalization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7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Public Transit  </a:t>
            </a:r>
            <a:r>
              <a:rPr lang="en-US" altLang="en-US" dirty="0"/>
              <a:t>Economic Development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86" y="1448301"/>
            <a:ext cx="8219974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dirty="0">
                <a:latin typeface="Arial Black" panose="020B0A04020102020204" pitchFamily="34" charset="0"/>
              </a:rPr>
              <a:t>Public </a:t>
            </a:r>
            <a:r>
              <a:rPr lang="en-US" altLang="en-US" sz="2000" dirty="0" smtClean="0">
                <a:latin typeface="Arial Black" panose="020B0A04020102020204" pitchFamily="34" charset="0"/>
              </a:rPr>
              <a:t>transit </a:t>
            </a:r>
            <a:r>
              <a:rPr lang="en-US" altLang="en-US" sz="2000" dirty="0">
                <a:latin typeface="Arial Black" panose="020B0A04020102020204" pitchFamily="34" charset="0"/>
              </a:rPr>
              <a:t>spurs economic growth and development</a:t>
            </a:r>
          </a:p>
          <a:p>
            <a:r>
              <a:rPr lang="en-US" altLang="en-US" sz="2000" dirty="0"/>
              <a:t>$1</a:t>
            </a:r>
            <a:r>
              <a:rPr lang="en-US" altLang="en-US" dirty="0"/>
              <a:t> </a:t>
            </a:r>
            <a:r>
              <a:rPr lang="en-US" altLang="en-US" sz="2000" dirty="0"/>
              <a:t>billion of federal investment in public transit creates 50,000 </a:t>
            </a:r>
            <a:r>
              <a:rPr lang="en-US" altLang="en-US" sz="2000" dirty="0" smtClean="0"/>
              <a:t>jobs.</a:t>
            </a:r>
            <a:endParaRPr lang="en-US" altLang="en-US" sz="2000" dirty="0"/>
          </a:p>
          <a:p>
            <a:r>
              <a:rPr lang="en-US" altLang="en-US" sz="2000" dirty="0"/>
              <a:t>$10 million in capital investment yields $30 million in business </a:t>
            </a:r>
            <a:r>
              <a:rPr lang="en-US" altLang="en-US" sz="2000" dirty="0" smtClean="0"/>
              <a:t>sales.</a:t>
            </a:r>
            <a:endParaRPr lang="en-US" altLang="en-US" sz="2000" dirty="0"/>
          </a:p>
          <a:p>
            <a:r>
              <a:rPr lang="en-US" altLang="en-US" sz="2000" dirty="0"/>
              <a:t>$10 million in transit operations yields $32 million in business </a:t>
            </a:r>
            <a:r>
              <a:rPr lang="en-US" altLang="en-US" sz="2000" dirty="0" smtClean="0"/>
              <a:t>sales. </a:t>
            </a:r>
            <a:endParaRPr lang="en-US" altLang="en-US" sz="2000" dirty="0"/>
          </a:p>
          <a:p>
            <a:r>
              <a:rPr lang="en-US" altLang="en-US" sz="2000" dirty="0"/>
              <a:t>Home values increase 42 percent near high quality public </a:t>
            </a:r>
            <a:r>
              <a:rPr lang="en-US" altLang="en-US" sz="2000" dirty="0" smtClean="0"/>
              <a:t>transit.</a:t>
            </a:r>
            <a:endParaRPr lang="en-US" altLang="en-US" sz="20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83869"/>
            <a:ext cx="2633996" cy="1975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782" y="4183870"/>
            <a:ext cx="2633997" cy="1975497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363" y="4183870"/>
            <a:ext cx="2633997" cy="197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58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Lorain County Needs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014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Ohio Population Density</a:t>
            </a:r>
            <a:endParaRPr lang="en-US" dirty="0"/>
          </a:p>
        </p:txBody>
      </p:sp>
      <p:pic>
        <p:nvPicPr>
          <p:cNvPr id="3076" name="Picture 4" descr="http://cat.neoscc.org/wp-content/uploads/2012/06/Population-Density-1970-Map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2790" b="1575"/>
          <a:stretch/>
        </p:blipFill>
        <p:spPr bwMode="auto">
          <a:xfrm>
            <a:off x="1270536" y="1155033"/>
            <a:ext cx="6586619" cy="49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251077" y="1751798"/>
            <a:ext cx="1724159" cy="96252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Lorain County Commuter Patterns to Adjacent Counties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2401" y="1352238"/>
            <a:ext cx="4041775" cy="639762"/>
          </a:xfrm>
        </p:spPr>
        <p:txBody>
          <a:bodyPr/>
          <a:lstStyle/>
          <a:p>
            <a:pPr algn="ctr"/>
            <a:r>
              <a:rPr lang="en-US" sz="2000" u="sng" dirty="0" smtClean="0"/>
              <a:t>Intercounty Commuter Trips </a:t>
            </a:r>
            <a:endParaRPr lang="en-US" sz="20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2401" y="2174875"/>
            <a:ext cx="4402721" cy="3951288"/>
          </a:xfrm>
        </p:spPr>
        <p:txBody>
          <a:bodyPr/>
          <a:lstStyle/>
          <a:p>
            <a:pPr marL="0" indent="0">
              <a:buNone/>
              <a:tabLst>
                <a:tab pos="288925" algn="l"/>
              </a:tabLst>
            </a:pPr>
            <a:r>
              <a:rPr lang="en-US" sz="2000" dirty="0" smtClean="0"/>
              <a:t>	48,629 daily trips to Cuyahoga</a:t>
            </a:r>
          </a:p>
          <a:p>
            <a:pPr marL="0" indent="0" defTabSz="288925">
              <a:buNone/>
              <a:tabLst>
                <a:tab pos="288925" algn="l"/>
              </a:tabLst>
            </a:pPr>
            <a:r>
              <a:rPr lang="en-US" sz="2000" dirty="0" smtClean="0"/>
              <a:t>	13,992 daily trips from Cuyahoga</a:t>
            </a:r>
          </a:p>
          <a:p>
            <a:pPr marL="0" indent="0" defTabSz="288925">
              <a:buNone/>
              <a:tabLst>
                <a:tab pos="288925" algn="l"/>
              </a:tabLst>
            </a:pPr>
            <a:r>
              <a:rPr lang="en-US" sz="2000" dirty="0" smtClean="0"/>
              <a:t>	  2,967 daily trips to Medina</a:t>
            </a:r>
          </a:p>
          <a:p>
            <a:pPr marL="0" indent="0" defTabSz="288925">
              <a:buNone/>
              <a:tabLst>
                <a:tab pos="288925" algn="l"/>
              </a:tabLst>
            </a:pPr>
            <a:r>
              <a:rPr lang="en-US" sz="2000" dirty="0" smtClean="0"/>
              <a:t>	  2,669 daily trips from Medina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6648"/>
            <a:ext cx="4187427" cy="5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Lorain County Intra-county Work Trips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633C7-7887-4527-BE61-1253FCD7E32D}" type="datetime4">
              <a:rPr lang="en-US" altLang="en-US" smtClean="0"/>
              <a:pPr>
                <a:defRPr/>
              </a:pPr>
              <a:t>February 2, 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Stark Area Regional Transit Authority (SARTA)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9F7249E6-8F05-4A74-A701-09C179E2D48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" y="0"/>
            <a:ext cx="89390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9926"/>
            <a:ext cx="8229600" cy="2998568"/>
          </a:xfrm>
        </p:spPr>
        <p:txBody>
          <a:bodyPr/>
          <a:lstStyle/>
          <a:p>
            <a:r>
              <a:rPr lang="en-US" dirty="0" smtClean="0"/>
              <a:t>Why are we here?</a:t>
            </a:r>
          </a:p>
          <a:p>
            <a:r>
              <a:rPr lang="en-US" dirty="0" smtClean="0"/>
              <a:t>Why is transit needed?</a:t>
            </a:r>
          </a:p>
          <a:p>
            <a:r>
              <a:rPr lang="en-US" dirty="0" smtClean="0"/>
              <a:t>What are Lorain County’s transit needs?</a:t>
            </a:r>
          </a:p>
          <a:p>
            <a:r>
              <a:rPr lang="en-US" dirty="0" smtClean="0"/>
              <a:t>Where do go from here?</a:t>
            </a:r>
            <a:endParaRPr lang="en-US" dirty="0"/>
          </a:p>
        </p:txBody>
      </p:sp>
      <p:pic>
        <p:nvPicPr>
          <p:cNvPr id="1026" name="Picture 2" descr="http://chronicle.northcoastnow.com/files/2009/12/transit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50" y="3823119"/>
            <a:ext cx="3048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Lorain County Zero </a:t>
            </a:r>
            <a:r>
              <a:rPr lang="en-US" dirty="0"/>
              <a:t>C</a:t>
            </a:r>
            <a:r>
              <a:rPr lang="en-US" dirty="0" smtClean="0"/>
              <a:t>ar Households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5" y="1330644"/>
            <a:ext cx="3612398" cy="46748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71511"/>
              </p:ext>
            </p:extLst>
          </p:nvPr>
        </p:nvGraphicFramePr>
        <p:xfrm>
          <a:off x="3879413" y="1446144"/>
          <a:ext cx="4805801" cy="144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480"/>
                <a:gridCol w="1174282"/>
                <a:gridCol w="1211170"/>
                <a:gridCol w="1082869"/>
              </a:tblGrid>
              <a:tr h="671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Area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Total Households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Zero Car Households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% no car available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Lorain County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115,670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7,712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6.6%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City of Lorain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25,318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2,422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10.4%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Transit Score</a:t>
            </a:r>
            <a:br>
              <a:rPr lang="en-US" dirty="0" smtClean="0"/>
            </a:br>
            <a:r>
              <a:rPr lang="en-US" dirty="0" smtClean="0"/>
              <a:t>2007 Route Map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69832" y="1400176"/>
            <a:ext cx="3415381" cy="4525963"/>
          </a:xfrm>
        </p:spPr>
        <p:txBody>
          <a:bodyPr/>
          <a:lstStyle/>
          <a:p>
            <a:r>
              <a:rPr lang="en-US" sz="2000" dirty="0" smtClean="0"/>
              <a:t>Population density</a:t>
            </a:r>
            <a:endParaRPr lang="en-US" sz="2000" dirty="0"/>
          </a:p>
          <a:p>
            <a:r>
              <a:rPr lang="en-US" sz="2000" dirty="0" smtClean="0"/>
              <a:t>Youth </a:t>
            </a:r>
            <a:r>
              <a:rPr lang="en-US" sz="2000" dirty="0"/>
              <a:t>(&gt;18) </a:t>
            </a:r>
            <a:r>
              <a:rPr lang="en-US" sz="2000" dirty="0" smtClean="0"/>
              <a:t>Population</a:t>
            </a:r>
            <a:endParaRPr lang="en-US" sz="2000" dirty="0"/>
          </a:p>
          <a:p>
            <a:r>
              <a:rPr lang="en-US" sz="2000" dirty="0" smtClean="0"/>
              <a:t>Senior </a:t>
            </a:r>
            <a:r>
              <a:rPr lang="en-US" sz="2000" dirty="0"/>
              <a:t>(65+) </a:t>
            </a:r>
            <a:r>
              <a:rPr lang="en-US" sz="2000" dirty="0" smtClean="0"/>
              <a:t>Population</a:t>
            </a:r>
            <a:endParaRPr lang="en-US" sz="2000" dirty="0"/>
          </a:p>
          <a:p>
            <a:r>
              <a:rPr lang="en-US" sz="2000" dirty="0" smtClean="0"/>
              <a:t>Proportion </a:t>
            </a:r>
            <a:r>
              <a:rPr lang="en-US" sz="2000" dirty="0"/>
              <a:t>of Zero Car Households</a:t>
            </a:r>
          </a:p>
          <a:p>
            <a:r>
              <a:rPr lang="en-US" sz="2000" dirty="0" smtClean="0"/>
              <a:t>Median </a:t>
            </a:r>
            <a:r>
              <a:rPr lang="en-US" sz="2000" dirty="0"/>
              <a:t>Household Income</a:t>
            </a:r>
          </a:p>
          <a:p>
            <a:r>
              <a:rPr lang="en-US" sz="2000" dirty="0" smtClean="0"/>
              <a:t>Proportion </a:t>
            </a:r>
            <a:r>
              <a:rPr lang="en-US" sz="2000" dirty="0"/>
              <a:t>of </a:t>
            </a:r>
            <a:r>
              <a:rPr lang="en-US" sz="2000" dirty="0" smtClean="0"/>
              <a:t>households </a:t>
            </a:r>
            <a:r>
              <a:rPr lang="en-US" sz="2000" dirty="0"/>
              <a:t>living below the </a:t>
            </a:r>
            <a:r>
              <a:rPr lang="en-US" sz="2000" dirty="0" smtClean="0"/>
              <a:t>poverty line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8"/>
            <a:ext cx="5269832" cy="68197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31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Transit Score</a:t>
            </a:r>
            <a:br>
              <a:rPr lang="en-US" dirty="0" smtClean="0"/>
            </a:br>
            <a:r>
              <a:rPr lang="en-US" dirty="0" smtClean="0"/>
              <a:t>2015 Route Map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69832" y="1400176"/>
            <a:ext cx="3415381" cy="4525963"/>
          </a:xfrm>
        </p:spPr>
        <p:txBody>
          <a:bodyPr/>
          <a:lstStyle/>
          <a:p>
            <a:r>
              <a:rPr lang="en-US" sz="2000" dirty="0" smtClean="0"/>
              <a:t>Population density</a:t>
            </a:r>
            <a:endParaRPr lang="en-US" sz="2000" dirty="0"/>
          </a:p>
          <a:p>
            <a:r>
              <a:rPr lang="en-US" sz="2000" dirty="0" smtClean="0"/>
              <a:t>Youth </a:t>
            </a:r>
            <a:r>
              <a:rPr lang="en-US" sz="2000" dirty="0"/>
              <a:t>(&gt;18) </a:t>
            </a:r>
            <a:r>
              <a:rPr lang="en-US" sz="2000" dirty="0" smtClean="0"/>
              <a:t>Population</a:t>
            </a:r>
            <a:endParaRPr lang="en-US" sz="2000" dirty="0"/>
          </a:p>
          <a:p>
            <a:r>
              <a:rPr lang="en-US" sz="2000" dirty="0" smtClean="0"/>
              <a:t>Senior </a:t>
            </a:r>
            <a:r>
              <a:rPr lang="en-US" sz="2000" dirty="0"/>
              <a:t>(65+) </a:t>
            </a:r>
            <a:r>
              <a:rPr lang="en-US" sz="2000" dirty="0" smtClean="0"/>
              <a:t>Population</a:t>
            </a:r>
            <a:endParaRPr lang="en-US" sz="2000" dirty="0"/>
          </a:p>
          <a:p>
            <a:r>
              <a:rPr lang="en-US" sz="2000" dirty="0" smtClean="0"/>
              <a:t>Proportion </a:t>
            </a:r>
            <a:r>
              <a:rPr lang="en-US" sz="2000" dirty="0"/>
              <a:t>of Zero Car Households</a:t>
            </a:r>
          </a:p>
          <a:p>
            <a:r>
              <a:rPr lang="en-US" sz="2000" dirty="0" smtClean="0"/>
              <a:t>Median </a:t>
            </a:r>
            <a:r>
              <a:rPr lang="en-US" sz="2000" dirty="0"/>
              <a:t>Household Income</a:t>
            </a:r>
          </a:p>
          <a:p>
            <a:r>
              <a:rPr lang="en-US" sz="2000" dirty="0" smtClean="0"/>
              <a:t>Proportion </a:t>
            </a:r>
            <a:r>
              <a:rPr lang="en-US" sz="2000" dirty="0"/>
              <a:t>of </a:t>
            </a:r>
            <a:r>
              <a:rPr lang="en-US" sz="2000" dirty="0" smtClean="0"/>
              <a:t>households </a:t>
            </a:r>
            <a:r>
              <a:rPr lang="en-US" sz="2000" dirty="0"/>
              <a:t>living below the </a:t>
            </a:r>
            <a:r>
              <a:rPr lang="en-US" sz="2000" dirty="0" smtClean="0"/>
              <a:t>poverty line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8"/>
            <a:ext cx="5269831" cy="68197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23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Lorain County Transit Routes 2015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6" r="59338" b="9474"/>
          <a:stretch/>
        </p:blipFill>
        <p:spPr bwMode="auto">
          <a:xfrm>
            <a:off x="335901" y="1476820"/>
            <a:ext cx="8451754" cy="46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Lorain County Transit Funding and Revenue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359160"/>
              </p:ext>
            </p:extLst>
          </p:nvPr>
        </p:nvGraphicFramePr>
        <p:xfrm>
          <a:off x="341701" y="1482297"/>
          <a:ext cx="8433022" cy="29394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95891"/>
                <a:gridCol w="967154"/>
                <a:gridCol w="1019908"/>
                <a:gridCol w="509954"/>
                <a:gridCol w="975946"/>
                <a:gridCol w="967154"/>
                <a:gridCol w="905607"/>
                <a:gridCol w="844062"/>
                <a:gridCol w="747346"/>
              </a:tblGrid>
              <a:tr h="426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Funding Sources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2015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Farebox revenue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$468,329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$157,368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$185,251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$134,577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$113,556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$107,691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- 71.3%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Local general fund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957,751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175,974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193,351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362,185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$368,392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$142,220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- 62.2%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State funding sources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337,018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283,977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231,311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131,362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$109,500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$99,595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- 61.0%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Federal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(social agency)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2,264,022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967,574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955,445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1,012,689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$607,427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$665,855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- 55.2%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83,456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1,329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- 100%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6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$4,110,576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$1,586,222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n/a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$1,565,358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$1,640,813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$1,085,319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$1,015,361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- 61.1%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701" y="4623439"/>
            <a:ext cx="40509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Source: National Transit Database FY 2010 through 2013; Lorain County Transit, 2014-2015.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40" y="4623439"/>
            <a:ext cx="2529046" cy="17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Lorain County Transit Service Trends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01710"/>
              </p:ext>
            </p:extLst>
          </p:nvPr>
        </p:nvGraphicFramePr>
        <p:xfrm>
          <a:off x="457202" y="1422950"/>
          <a:ext cx="8218482" cy="27432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73821"/>
                <a:gridCol w="896815"/>
                <a:gridCol w="786283"/>
                <a:gridCol w="841549"/>
                <a:gridCol w="841549"/>
                <a:gridCol w="841549"/>
                <a:gridCol w="841549"/>
                <a:gridCol w="841549"/>
                <a:gridCol w="753818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Annual Passengers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602,298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107,360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75,405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70,152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56,574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49,965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-91.7%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Revenue Hours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65,508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17,911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12,956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14,268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12,422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12,603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-80.7%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Revenue Miles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1,159,218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164,557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182,250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230,440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151,540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160,755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-86.1%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Peak Vehicles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- 82.1%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8084" y="4174960"/>
            <a:ext cx="33528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Source: National Transit Database FY </a:t>
            </a:r>
            <a:r>
              <a:rPr kumimoji="0" lang="en-US" alt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2009 through 2013;</a:t>
            </a:r>
            <a:r>
              <a:rPr kumimoji="0" lang="en-US" altLang="en-US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LCT</a:t>
            </a:r>
            <a:r>
              <a:rPr kumimoji="0" lang="en-US" altLang="en-US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2014-2015</a:t>
            </a:r>
            <a:r>
              <a:rPr kumimoji="0" lang="en-US" alt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gallery.bustalk.info/albums/userpics/10001/mid_ClevelandLorainHighwayCoach132ScanC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84" y="4467404"/>
            <a:ext cx="2534100" cy="17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in Lorain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76"/>
            <a:ext cx="8229600" cy="4086222"/>
          </a:xfrm>
        </p:spPr>
        <p:txBody>
          <a:bodyPr/>
          <a:lstStyle/>
          <a:p>
            <a:r>
              <a:rPr lang="en-US" dirty="0" smtClean="0"/>
              <a:t>Lorain County is </a:t>
            </a:r>
            <a:r>
              <a:rPr lang="en-US" dirty="0" smtClean="0">
                <a:latin typeface="Arial Black" panose="020B0A04020102020204" pitchFamily="34" charset="0"/>
              </a:rPr>
              <a:t>under-served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Lorain County has high transit propensity populations</a:t>
            </a:r>
          </a:p>
          <a:p>
            <a:pPr marL="457200" lvl="1" indent="0">
              <a:buNone/>
            </a:pPr>
            <a:r>
              <a:rPr lang="en-US" sz="2400" dirty="0" smtClean="0"/>
              <a:t>Lower Income		Students		Disabled</a:t>
            </a:r>
          </a:p>
          <a:p>
            <a:pPr marL="457200" lvl="1" indent="0">
              <a:buNone/>
            </a:pPr>
            <a:r>
              <a:rPr lang="en-US" sz="2400" dirty="0" smtClean="0"/>
              <a:t>Elderly			Minorities		No Car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Key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destinations</a:t>
            </a:r>
            <a:r>
              <a:rPr lang="en-US" dirty="0" smtClean="0"/>
              <a:t> are </a:t>
            </a:r>
            <a:r>
              <a:rPr lang="en-US" dirty="0" smtClean="0">
                <a:latin typeface="Arial Black" panose="020B0A04020102020204" pitchFamily="34" charset="0"/>
              </a:rPr>
              <a:t>not</a:t>
            </a:r>
            <a:r>
              <a:rPr lang="en-US" dirty="0" smtClean="0"/>
              <a:t> being </a:t>
            </a:r>
            <a:r>
              <a:rPr lang="en-US" dirty="0" smtClean="0">
                <a:latin typeface="Arial Black" panose="020B0A04020102020204" pitchFamily="34" charset="0"/>
              </a:rPr>
              <a:t>served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Transit </a:t>
            </a:r>
            <a:r>
              <a:rPr lang="en-US" dirty="0">
                <a:latin typeface="Arial Black" panose="020B0A04020102020204" pitchFamily="34" charset="0"/>
              </a:rPr>
              <a:t>is under-funded </a:t>
            </a:r>
          </a:p>
          <a:p>
            <a:pPr lvl="1"/>
            <a:r>
              <a:rPr lang="en-US" dirty="0" smtClean="0"/>
              <a:t>Lost federal funding due to lack of local match</a:t>
            </a:r>
          </a:p>
          <a:p>
            <a:pPr lvl="1"/>
            <a:r>
              <a:rPr lang="en-US" dirty="0" smtClean="0"/>
              <a:t>Lost ridership and farebox revenue because of low service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Little or no state funding support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Where do we go from here?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115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0130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Examine current conditions overview</a:t>
            </a:r>
          </a:p>
          <a:p>
            <a:pPr lvl="1"/>
            <a:r>
              <a:rPr lang="en-US" dirty="0" smtClean="0"/>
              <a:t>Peer agency </a:t>
            </a:r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Lorain County Transit needs assessment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Present </a:t>
            </a:r>
            <a:r>
              <a:rPr lang="en-US" dirty="0" smtClean="0"/>
              <a:t>findings to </a:t>
            </a:r>
            <a:r>
              <a:rPr lang="en-US" dirty="0" smtClean="0"/>
              <a:t>community</a:t>
            </a:r>
            <a:endParaRPr lang="en-US" dirty="0" smtClean="0"/>
          </a:p>
          <a:p>
            <a:pPr lvl="1"/>
            <a:r>
              <a:rPr lang="en-US" dirty="0" smtClean="0"/>
              <a:t>Determine </a:t>
            </a:r>
            <a:r>
              <a:rPr lang="en-US" dirty="0" smtClean="0"/>
              <a:t>level of support for transit investment</a:t>
            </a:r>
          </a:p>
          <a:p>
            <a:r>
              <a:rPr lang="en-US" dirty="0" smtClean="0"/>
              <a:t>Design a transit program that fits community desires and aspirations</a:t>
            </a:r>
            <a:endParaRPr lang="en-US" dirty="0" smtClean="0"/>
          </a:p>
          <a:p>
            <a:r>
              <a:rPr lang="en-US" dirty="0" smtClean="0"/>
              <a:t>Present suggested transit program to community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chronicle.northcoastnow.com/files/2009/12/transit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33855"/>
            <a:ext cx="216275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cleveland.com/metro/photo/lorain-county-transit-vehiclesjpg-59630521b9f729fa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43" y="4733855"/>
            <a:ext cx="284548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2.staticflickr.com/4/3069/2851300400_dec59765cc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16" y="4733855"/>
            <a:ext cx="258407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Themes</a:t>
            </a:r>
          </a:p>
          <a:p>
            <a:pPr lvl="1"/>
            <a:r>
              <a:rPr lang="en-US" dirty="0" smtClean="0"/>
              <a:t>Grow the Lorain County Transit system</a:t>
            </a:r>
          </a:p>
          <a:p>
            <a:pPr lvl="1"/>
            <a:r>
              <a:rPr lang="en-US" dirty="0" smtClean="0"/>
              <a:t>Expand business / government partnerships </a:t>
            </a:r>
          </a:p>
          <a:p>
            <a:pPr lvl="1"/>
            <a:r>
              <a:rPr lang="en-US" dirty="0" smtClean="0"/>
              <a:t>Network design connecting communities</a:t>
            </a:r>
          </a:p>
          <a:p>
            <a:pPr lvl="1"/>
            <a:r>
              <a:rPr lang="en-US" dirty="0" smtClean="0"/>
              <a:t>More coordination with transit agencies outside Lorain County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16" y="4325772"/>
            <a:ext cx="2436467" cy="1827349"/>
          </a:xfrm>
          <a:prstGeom prst="rect">
            <a:avLst/>
          </a:prstGeom>
        </p:spPr>
      </p:pic>
      <p:pic>
        <p:nvPicPr>
          <p:cNvPr id="4098" name="Picture 2" descr="http://www.freshwatercleveland.com/galleries/Features/2015/July_2015/Issue_219/campus_district/campus_district_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 bwMode="auto">
          <a:xfrm>
            <a:off x="5629878" y="4312051"/>
            <a:ext cx="3045513" cy="18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2.newsnet5.com/photo/2011/09/26/Catalytic_converter_th8bd5c56f-2453-4bea-93d8-c211bd72647c0000_20110926182145_640_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3" y="4321365"/>
            <a:ext cx="2456460" cy="18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Why are we here?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937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</a:t>
            </a:r>
            <a:r>
              <a:rPr lang="en-US" dirty="0" err="1" smtClean="0"/>
              <a:t>Sislak</a:t>
            </a:r>
            <a:endParaRPr lang="en-US" dirty="0" smtClean="0"/>
          </a:p>
          <a:p>
            <a:r>
              <a:rPr lang="en-US" sz="2400" dirty="0"/>
              <a:t>k</a:t>
            </a:r>
            <a:r>
              <a:rPr lang="en-US" sz="2400" dirty="0" smtClean="0"/>
              <a:t>enneth.sislak@aecom.com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Give People Choices on How to Travel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priority on people, not cars.</a:t>
            </a:r>
          </a:p>
          <a:p>
            <a:r>
              <a:rPr lang="en-US" dirty="0"/>
              <a:t>Improve regional competitiveness.</a:t>
            </a:r>
          </a:p>
          <a:p>
            <a:endParaRPr lang="en-US" dirty="0"/>
          </a:p>
        </p:txBody>
      </p:sp>
      <p:pic>
        <p:nvPicPr>
          <p:cNvPr id="9218" name="Picture 2" descr="http://cdn1.theodysseyonline.com/files/2016/01/23/6358917152719579031312086847_milenn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54" y="2707193"/>
            <a:ext cx="6751187" cy="32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 Face Challenges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1551"/>
            <a:ext cx="8475044" cy="4525963"/>
          </a:xfrm>
        </p:spPr>
        <p:txBody>
          <a:bodyPr/>
          <a:lstStyle/>
          <a:p>
            <a:r>
              <a:rPr lang="en-US" dirty="0" smtClean="0"/>
              <a:t>Existing land </a:t>
            </a:r>
            <a:r>
              <a:rPr lang="en-US" dirty="0"/>
              <a:t>use and urban form doesn’t support transit</a:t>
            </a:r>
          </a:p>
          <a:p>
            <a:r>
              <a:rPr lang="en-US" dirty="0"/>
              <a:t>Limited transportation choices</a:t>
            </a:r>
          </a:p>
          <a:p>
            <a:r>
              <a:rPr lang="en-US" dirty="0" smtClean="0"/>
              <a:t>Increasing </a:t>
            </a:r>
            <a:r>
              <a:rPr lang="en-US" dirty="0"/>
              <a:t>congestion</a:t>
            </a:r>
          </a:p>
          <a:p>
            <a:r>
              <a:rPr lang="en-US" dirty="0" smtClean="0"/>
              <a:t>Aging “baby boomer” population and emerging “millennials”</a:t>
            </a:r>
            <a:endParaRPr lang="en-US" dirty="0"/>
          </a:p>
          <a:p>
            <a:r>
              <a:rPr lang="en-US" dirty="0"/>
              <a:t>Increased competition for limited resources</a:t>
            </a:r>
          </a:p>
          <a:p>
            <a:r>
              <a:rPr lang="en-US" dirty="0"/>
              <a:t>Fiscal constraints and funding challenges</a:t>
            </a:r>
          </a:p>
          <a:p>
            <a:endParaRPr lang="en-US" dirty="0"/>
          </a:p>
        </p:txBody>
      </p:sp>
      <p:pic>
        <p:nvPicPr>
          <p:cNvPr id="78852" name="Picture 4" descr="Traffic congestion wastes time and fuel and affects our air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1" y="4340226"/>
            <a:ext cx="2166939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IMG_02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62" y="4343401"/>
            <a:ext cx="2130425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alcampusa.com/rustbelt/oh/cleveland/lorain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5"/>
          <a:stretch/>
        </p:blipFill>
        <p:spPr bwMode="auto">
          <a:xfrm>
            <a:off x="2715209" y="4341814"/>
            <a:ext cx="37101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Funding for Public Transit (2000 – 2014)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4" y="1020283"/>
            <a:ext cx="7378734" cy="479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Why </a:t>
            </a:r>
            <a:r>
              <a:rPr lang="en-US" sz="4400" dirty="0" smtClean="0"/>
              <a:t>is transit needed?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319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the Quality of Life</a:t>
            </a:r>
            <a:endParaRPr lang="en-US" dirty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257" y="1400176"/>
            <a:ext cx="4245543" cy="4525963"/>
          </a:xfrm>
        </p:spPr>
        <p:txBody>
          <a:bodyPr lIns="91440" tIns="45720" rIns="91440" bIns="45720"/>
          <a:lstStyle/>
          <a:p>
            <a:pPr algn="ctr">
              <a:buFontTx/>
              <a:buNone/>
            </a:pPr>
            <a:r>
              <a:rPr lang="en-US" altLang="en-US" sz="2000" u="sng" dirty="0">
                <a:solidFill>
                  <a:schemeClr val="folHlink"/>
                </a:solidFill>
                <a:latin typeface="Arial Black" panose="020B0A04020102020204" pitchFamily="34" charset="0"/>
              </a:rPr>
              <a:t>Direct Benefits</a:t>
            </a:r>
          </a:p>
          <a:p>
            <a:r>
              <a:rPr lang="en-US" altLang="en-US" sz="2000" dirty="0"/>
              <a:t>Mobility improvements</a:t>
            </a:r>
          </a:p>
          <a:p>
            <a:r>
              <a:rPr lang="en-US" altLang="en-US" sz="2000" dirty="0"/>
              <a:t>Travel time savings</a:t>
            </a:r>
          </a:p>
          <a:p>
            <a:r>
              <a:rPr lang="en-US" altLang="en-US" sz="2000" dirty="0"/>
              <a:t>Cost savings</a:t>
            </a:r>
          </a:p>
          <a:p>
            <a:r>
              <a:rPr lang="en-US" altLang="en-US" sz="2000" dirty="0"/>
              <a:t>Transportation system efficiency</a:t>
            </a:r>
          </a:p>
          <a:p>
            <a:r>
              <a:rPr lang="en-US" altLang="en-US" sz="2000" dirty="0"/>
              <a:t>Accident reduction</a:t>
            </a:r>
          </a:p>
          <a:p>
            <a:r>
              <a:rPr lang="en-US" altLang="en-US" sz="2000" dirty="0"/>
              <a:t>Energy savings</a:t>
            </a:r>
          </a:p>
          <a:p>
            <a:r>
              <a:rPr lang="en-US" altLang="en-US" sz="2000" dirty="0"/>
              <a:t>Environmental quality improves</a:t>
            </a:r>
          </a:p>
          <a:p>
            <a:pPr>
              <a:buFontTx/>
              <a:buNone/>
            </a:pPr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2000" u="sng" dirty="0">
                <a:solidFill>
                  <a:schemeClr val="folHlink"/>
                </a:solidFill>
                <a:latin typeface="Arial Black" panose="020B0A04020102020204" pitchFamily="34" charset="0"/>
              </a:rPr>
              <a:t>Indirect Benefits</a:t>
            </a:r>
          </a:p>
          <a:p>
            <a:r>
              <a:rPr lang="en-US" altLang="en-US" sz="2000" dirty="0"/>
              <a:t>Increased economic activity</a:t>
            </a:r>
          </a:p>
          <a:p>
            <a:r>
              <a:rPr lang="en-US" altLang="en-US" sz="2000" dirty="0"/>
              <a:t>Increased competitiveness</a:t>
            </a:r>
          </a:p>
          <a:p>
            <a:r>
              <a:rPr lang="en-US" altLang="en-US" sz="2000" dirty="0"/>
              <a:t>Productivity improves</a:t>
            </a:r>
          </a:p>
          <a:p>
            <a:r>
              <a:rPr lang="en-US" altLang="en-US" sz="2000" dirty="0"/>
              <a:t>Land-use patterns change</a:t>
            </a:r>
          </a:p>
          <a:p>
            <a:r>
              <a:rPr lang="en-US" altLang="en-US" sz="2000" dirty="0"/>
              <a:t>Property values increase</a:t>
            </a:r>
          </a:p>
          <a:p>
            <a:r>
              <a:rPr lang="en-US" altLang="en-US" sz="2000" dirty="0"/>
              <a:t>Residual impacts</a:t>
            </a:r>
          </a:p>
          <a:p>
            <a:r>
              <a:rPr lang="en-US" altLang="en-US" sz="2000" dirty="0"/>
              <a:t>Residual community amenity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56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Transit </a:t>
            </a:r>
            <a:r>
              <a:rPr lang="en-US" dirty="0" smtClean="0"/>
              <a:t>– Connecting People to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9" y="899676"/>
            <a:ext cx="8417293" cy="3816703"/>
          </a:xfrm>
        </p:spPr>
        <p:txBody>
          <a:bodyPr/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Provides mobility &amp; freedom </a:t>
            </a:r>
            <a:r>
              <a:rPr lang="en-US" sz="2000" dirty="0" smtClean="0"/>
              <a:t>for people </a:t>
            </a:r>
            <a:r>
              <a:rPr lang="en-US" sz="2000" dirty="0"/>
              <a:t>from </a:t>
            </a:r>
            <a:r>
              <a:rPr lang="en-US" sz="2000" dirty="0" smtClean="0"/>
              <a:t>every walk of life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onnects workers </a:t>
            </a:r>
            <a:r>
              <a:rPr lang="en-US" sz="2000" dirty="0"/>
              <a:t>with </a:t>
            </a:r>
            <a:r>
              <a:rPr lang="en-US" sz="2000" dirty="0" smtClean="0"/>
              <a:t>jobs</a:t>
            </a:r>
            <a:endParaRPr lang="en-US" sz="2000" dirty="0"/>
          </a:p>
          <a:p>
            <a:pPr lvl="1"/>
            <a:r>
              <a:rPr lang="en-US" sz="1800" dirty="0"/>
              <a:t>Over 60% of trips are work </a:t>
            </a:r>
            <a:r>
              <a:rPr lang="en-US" sz="1800" dirty="0" smtClean="0"/>
              <a:t>related</a:t>
            </a:r>
            <a:r>
              <a:rPr lang="en-US" sz="1800" dirty="0"/>
              <a:t>	</a:t>
            </a:r>
            <a:endParaRPr lang="en-US" sz="1800" dirty="0" smtClean="0"/>
          </a:p>
          <a:p>
            <a:pPr lvl="1"/>
            <a:r>
              <a:rPr lang="en-US" sz="1800" dirty="0"/>
              <a:t>“Public transit or public assistance”</a:t>
            </a:r>
          </a:p>
          <a:p>
            <a:pPr lvl="1"/>
            <a:r>
              <a:rPr lang="en-US" sz="1800" dirty="0" smtClean="0"/>
              <a:t>Businesses </a:t>
            </a:r>
            <a:r>
              <a:rPr lang="en-US" sz="1800" dirty="0"/>
              <a:t>located near transit see more employee </a:t>
            </a:r>
            <a:r>
              <a:rPr lang="en-US" sz="1800" dirty="0" smtClean="0"/>
              <a:t>reliability</a:t>
            </a:r>
            <a:endParaRPr lang="en-US" sz="1800" dirty="0"/>
          </a:p>
          <a:p>
            <a:pPr lvl="1"/>
            <a:r>
              <a:rPr lang="en-US" sz="1800" dirty="0" smtClean="0"/>
              <a:t>Can </a:t>
            </a:r>
            <a:r>
              <a:rPr lang="en-US" sz="1800" dirty="0"/>
              <a:t>reduce the need to build </a:t>
            </a:r>
            <a:r>
              <a:rPr lang="en-US" sz="1800" dirty="0" smtClean="0"/>
              <a:t>parking </a:t>
            </a:r>
            <a:r>
              <a:rPr lang="en-US" sz="1800" dirty="0"/>
              <a:t>in high land cost areas </a:t>
            </a:r>
          </a:p>
          <a:p>
            <a:r>
              <a:rPr lang="en-US" sz="2000" dirty="0" smtClean="0"/>
              <a:t>Connects students with schools and colleges</a:t>
            </a:r>
          </a:p>
          <a:p>
            <a:pPr lvl="1"/>
            <a:r>
              <a:rPr lang="en-US" sz="1800" dirty="0" smtClean="0"/>
              <a:t>High schools</a:t>
            </a:r>
          </a:p>
          <a:p>
            <a:pPr lvl="1"/>
            <a:r>
              <a:rPr lang="en-US" sz="1800" dirty="0" smtClean="0"/>
              <a:t>Lorain Community College, Oberlin College, Baldwin-Wallace College, Cleveland State University, Case-Western Reserve University, John Carroll University, Ursuline College, Notre Dame College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170" name="Picture 2" descr="http://www.usnews.com/img/college-photo_104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44" y="4928136"/>
            <a:ext cx="1758482" cy="12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jljiinc.com/site/assets/files/1546/lccc_science_laboratory.10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3" y="4928136"/>
            <a:ext cx="2092593" cy="12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csuohio.edu/sites/default/files/media/student_life/images/s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84" y="4913037"/>
            <a:ext cx="1588319" cy="12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usnews.com/img/college-photo_4626._445x280-z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62" y="4904485"/>
            <a:ext cx="2033026" cy="12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980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Title_Blue-Green Bkgd">
  <a:themeElements>
    <a:clrScheme name="Black Title_Blue-Green Bkgd 2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Black Title_Blue-Green Bk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Title_Blue-Green Bkgd 1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Title_Blue-Green Bkgd 2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 Title_Blue-Green Bkgd 2">
    <a:dk1>
      <a:srgbClr val="000000"/>
    </a:dk1>
    <a:lt1>
      <a:srgbClr val="FFFFFF"/>
    </a:lt1>
    <a:dk2>
      <a:srgbClr val="000000"/>
    </a:dk2>
    <a:lt2>
      <a:srgbClr val="988F86"/>
    </a:lt2>
    <a:accent1>
      <a:srgbClr val="63C1DF"/>
    </a:accent1>
    <a:accent2>
      <a:srgbClr val="7DDC1E"/>
    </a:accent2>
    <a:accent3>
      <a:srgbClr val="FFFFFF"/>
    </a:accent3>
    <a:accent4>
      <a:srgbClr val="000000"/>
    </a:accent4>
    <a:accent5>
      <a:srgbClr val="B7DDEC"/>
    </a:accent5>
    <a:accent6>
      <a:srgbClr val="71C71A"/>
    </a:accent6>
    <a:hlink>
      <a:srgbClr val="FC9F1A"/>
    </a:hlink>
    <a:folHlink>
      <a:srgbClr val="9C08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7371141-459F-48FE-9DDF-3864E879121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71EF83C-6C7D-4504-A1E9-BDACABF1729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A496532-808B-41DF-8F6B-7284663A743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69C2780-DE12-4072-AAA1-76897D87CEF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3D39D4C-04AE-4417-BDEC-935C0B0513F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905</Words>
  <Application>Microsoft Office PowerPoint</Application>
  <PresentationFormat>On-screen Show (4:3)</PresentationFormat>
  <Paragraphs>281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Black Title_Blue-Green Bkgd</vt:lpstr>
      <vt:lpstr>Lorain County Transit</vt:lpstr>
      <vt:lpstr>Agenda</vt:lpstr>
      <vt:lpstr>Why are we here? </vt:lpstr>
      <vt:lpstr>To Give People Choices on How to Travel</vt:lpstr>
      <vt:lpstr>We Face Challenges</vt:lpstr>
      <vt:lpstr>State Funding for Public Transit (2000 – 2014)</vt:lpstr>
      <vt:lpstr>Why is transit needed? </vt:lpstr>
      <vt:lpstr>Improve the Quality of Life</vt:lpstr>
      <vt:lpstr>Public Transit – Connecting People to Opportunities</vt:lpstr>
      <vt:lpstr>Seniors Citizens and Disabled Using Public Transit </vt:lpstr>
      <vt:lpstr>Public Transit – Mobility Benefits</vt:lpstr>
      <vt:lpstr>Public Transit – Mobility Benefits</vt:lpstr>
      <vt:lpstr>Other Reasons to Support Public Transit</vt:lpstr>
      <vt:lpstr>Public Transit Drives Community Growth and Revitalization</vt:lpstr>
      <vt:lpstr>Public Transit  Economic Development Multipliers</vt:lpstr>
      <vt:lpstr>Lorain County Needs </vt:lpstr>
      <vt:lpstr>Northeast Ohio Population Density</vt:lpstr>
      <vt:lpstr>Lorain County Commuter Patterns to Adjacent Counties</vt:lpstr>
      <vt:lpstr>Lorain County Intra-county Work Trips</vt:lpstr>
      <vt:lpstr>Lorain County Zero Car Households</vt:lpstr>
      <vt:lpstr>Transit Score 2007 Route Map</vt:lpstr>
      <vt:lpstr>Transit Score 2015 Route Map</vt:lpstr>
      <vt:lpstr>Lorain County Transit Routes 2015</vt:lpstr>
      <vt:lpstr>Lorain County Transit Funding and Revenue</vt:lpstr>
      <vt:lpstr>Lorain County Transit Service Trends</vt:lpstr>
      <vt:lpstr>Transit in Lorain County</vt:lpstr>
      <vt:lpstr>Where do we go from here? </vt:lpstr>
      <vt:lpstr>What’s Next? </vt:lpstr>
      <vt:lpstr>Community Outreach</vt:lpstr>
      <vt:lpstr>Thank You</vt:lpstr>
    </vt:vector>
  </TitlesOfParts>
  <Company>Landor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AECOM PowerPoint Template</dc:title>
  <dc:creator>Cathy Colgan</dc:creator>
  <cp:lastModifiedBy>sislakk</cp:lastModifiedBy>
  <cp:revision>132</cp:revision>
  <dcterms:created xsi:type="dcterms:W3CDTF">2009-09-01T17:33:33Z</dcterms:created>
  <dcterms:modified xsi:type="dcterms:W3CDTF">2016-02-02T18:10:38Z</dcterms:modified>
</cp:coreProperties>
</file>