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6" r:id="rId1"/>
  </p:sldMasterIdLst>
  <p:notesMasterIdLst>
    <p:notesMasterId r:id="rId24"/>
  </p:notesMasterIdLst>
  <p:handoutMasterIdLst>
    <p:handoutMasterId r:id="rId25"/>
  </p:handoutMasterIdLst>
  <p:sldIdLst>
    <p:sldId id="377" r:id="rId2"/>
    <p:sldId id="378" r:id="rId3"/>
    <p:sldId id="402" r:id="rId4"/>
    <p:sldId id="432" r:id="rId5"/>
    <p:sldId id="401" r:id="rId6"/>
    <p:sldId id="403" r:id="rId7"/>
    <p:sldId id="379" r:id="rId8"/>
    <p:sldId id="417" r:id="rId9"/>
    <p:sldId id="386" r:id="rId10"/>
    <p:sldId id="398" r:id="rId11"/>
    <p:sldId id="338" r:id="rId12"/>
    <p:sldId id="418" r:id="rId13"/>
    <p:sldId id="419" r:id="rId14"/>
    <p:sldId id="420" r:id="rId15"/>
    <p:sldId id="421" r:id="rId16"/>
    <p:sldId id="357" r:id="rId17"/>
    <p:sldId id="409" r:id="rId18"/>
    <p:sldId id="404" r:id="rId19"/>
    <p:sldId id="339" r:id="rId20"/>
    <p:sldId id="422" r:id="rId21"/>
    <p:sldId id="423" r:id="rId22"/>
    <p:sldId id="396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993300"/>
    <a:srgbClr val="99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82002" autoAdjust="0"/>
  </p:normalViewPr>
  <p:slideViewPr>
    <p:cSldViewPr>
      <p:cViewPr varScale="1">
        <p:scale>
          <a:sx n="51" d="100"/>
          <a:sy n="51" d="100"/>
        </p:scale>
        <p:origin x="16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5083D-7420-4789-B9B1-2647F53F961C}" type="doc">
      <dgm:prSet loTypeId="urn:microsoft.com/office/officeart/2005/8/layout/hList7#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EFF69D-E6FF-44A4-BD28-73C98C24B21E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STRENGTHEN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regional cohesion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CEDE7-A6A9-4784-9894-3B33BC02C394}" type="parTrans" cxnId="{151E893A-7672-404A-8E44-6482BA716037}">
      <dgm:prSet/>
      <dgm:spPr/>
      <dgm:t>
        <a:bodyPr/>
        <a:lstStyle/>
        <a:p>
          <a:endParaRPr lang="en-US"/>
        </a:p>
      </dgm:t>
    </dgm:pt>
    <dgm:pt modelId="{6E92544C-07C3-4F33-8B92-087DD192BEAE}" type="sibTrans" cxnId="{151E893A-7672-404A-8E44-6482BA716037}">
      <dgm:prSet/>
      <dgm:spPr/>
      <dgm:t>
        <a:bodyPr/>
        <a:lstStyle/>
        <a:p>
          <a:endParaRPr lang="en-US"/>
        </a:p>
      </dgm:t>
    </dgm:pt>
    <dgm:pt modelId="{5A171B0C-62DA-421D-BC27-62E32BB04A2E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PRESERVE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existing infrastructure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0689D-3292-485C-B1C5-1932FDB7DB0E}" type="parTrans" cxnId="{0CC6135F-DF44-45CC-847D-9ECC8D382215}">
      <dgm:prSet/>
      <dgm:spPr/>
      <dgm:t>
        <a:bodyPr/>
        <a:lstStyle/>
        <a:p>
          <a:endParaRPr lang="en-US"/>
        </a:p>
      </dgm:t>
    </dgm:pt>
    <dgm:pt modelId="{615DFADD-E7FA-4D05-BBA7-36B50F5FAE74}" type="sibTrans" cxnId="{0CC6135F-DF44-45CC-847D-9ECC8D382215}">
      <dgm:prSet/>
      <dgm:spPr/>
      <dgm:t>
        <a:bodyPr/>
        <a:lstStyle/>
        <a:p>
          <a:endParaRPr lang="en-US"/>
        </a:p>
      </dgm:t>
    </dgm:pt>
    <dgm:pt modelId="{93C38E88-4EC8-4029-BBDE-A01ECA637F07}">
      <dgm:prSet phldrT="[Text]"/>
      <dgm:spPr/>
      <dgm:t>
        <a:bodyPr/>
        <a:lstStyle/>
        <a:p>
          <a:endParaRPr lang="en-US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BUILD 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 sustainable multimodal transportation system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F936F-59CD-4AF9-813C-E00F8EB37721}" type="parTrans" cxnId="{88222AFA-2F6B-4963-967B-05023B96E597}">
      <dgm:prSet/>
      <dgm:spPr/>
      <dgm:t>
        <a:bodyPr/>
        <a:lstStyle/>
        <a:p>
          <a:endParaRPr lang="en-US"/>
        </a:p>
      </dgm:t>
    </dgm:pt>
    <dgm:pt modelId="{1F57109E-2DEB-43F1-8677-33648D28CE40}" type="sibTrans" cxnId="{88222AFA-2F6B-4963-967B-05023B96E597}">
      <dgm:prSet/>
      <dgm:spPr/>
      <dgm:t>
        <a:bodyPr/>
        <a:lstStyle/>
        <a:p>
          <a:endParaRPr lang="en-US"/>
        </a:p>
      </dgm:t>
    </dgm:pt>
    <dgm:pt modelId="{0356648B-889B-4058-ADB6-04975D45CFF3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SUPPORT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economic development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20974-043D-449C-A566-D2F579EAEBD1}" type="parTrans" cxnId="{AAF5D9E3-85D5-405E-AA06-C11D609B8DF0}">
      <dgm:prSet/>
      <dgm:spPr/>
      <dgm:t>
        <a:bodyPr/>
        <a:lstStyle/>
        <a:p>
          <a:endParaRPr lang="en-US"/>
        </a:p>
      </dgm:t>
    </dgm:pt>
    <dgm:pt modelId="{096894D2-3300-4A8C-82F1-F14B3E6F9D1F}" type="sibTrans" cxnId="{AAF5D9E3-85D5-405E-AA06-C11D609B8DF0}">
      <dgm:prSet/>
      <dgm:spPr/>
      <dgm:t>
        <a:bodyPr/>
        <a:lstStyle/>
        <a:p>
          <a:endParaRPr lang="en-US"/>
        </a:p>
      </dgm:t>
    </dgm:pt>
    <dgm:pt modelId="{C8E4055B-60EC-4400-AD79-CC8FADE87F25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ENHANCE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quality of life in Northeast Ohio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14F44-4CF4-4902-9481-9758E1228918}" type="parTrans" cxnId="{82448CF6-21E1-4526-B33D-5439C1EA29E1}">
      <dgm:prSet/>
      <dgm:spPr/>
      <dgm:t>
        <a:bodyPr/>
        <a:lstStyle/>
        <a:p>
          <a:endParaRPr lang="en-US"/>
        </a:p>
      </dgm:t>
    </dgm:pt>
    <dgm:pt modelId="{EBC381E5-E889-40AA-8EE1-D362250A38BF}" type="sibTrans" cxnId="{82448CF6-21E1-4526-B33D-5439C1EA29E1}">
      <dgm:prSet/>
      <dgm:spPr/>
      <dgm:t>
        <a:bodyPr/>
        <a:lstStyle/>
        <a:p>
          <a:endParaRPr lang="en-US"/>
        </a:p>
      </dgm:t>
    </dgm:pt>
    <dgm:pt modelId="{C656C527-4B2F-433C-918E-7EC1080F7217}" type="pres">
      <dgm:prSet presAssocID="{7A75083D-7420-4789-B9B1-2647F53F96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249EC-D8ED-4BDD-9218-7A93D6D148C9}" type="pres">
      <dgm:prSet presAssocID="{7A75083D-7420-4789-B9B1-2647F53F961C}" presName="fgShape" presStyleLbl="fgShp" presStyleIdx="0" presStyleCnt="1" custFlipVert="0" custFlipHor="1" custScaleX="3185" custScaleY="66324"/>
      <dgm:spPr>
        <a:noFill/>
      </dgm:spPr>
      <dgm:t>
        <a:bodyPr/>
        <a:lstStyle/>
        <a:p>
          <a:endParaRPr lang="en-US"/>
        </a:p>
      </dgm:t>
    </dgm:pt>
    <dgm:pt modelId="{1179611E-DE9D-4864-AA2E-71C76C69B1BA}" type="pres">
      <dgm:prSet presAssocID="{7A75083D-7420-4789-B9B1-2647F53F961C}" presName="linComp" presStyleCnt="0"/>
      <dgm:spPr/>
    </dgm:pt>
    <dgm:pt modelId="{BB0875EB-3E83-406B-BE09-FC8A86707259}" type="pres">
      <dgm:prSet presAssocID="{86EFF69D-E6FF-44A4-BD28-73C98C24B21E}" presName="compNode" presStyleCnt="0"/>
      <dgm:spPr/>
    </dgm:pt>
    <dgm:pt modelId="{5F6CA849-16FF-4973-AA89-E98E6D843F08}" type="pres">
      <dgm:prSet presAssocID="{86EFF69D-E6FF-44A4-BD28-73C98C24B21E}" presName="bkgdShape" presStyleLbl="node1" presStyleIdx="0" presStyleCnt="5"/>
      <dgm:spPr/>
      <dgm:t>
        <a:bodyPr/>
        <a:lstStyle/>
        <a:p>
          <a:endParaRPr lang="en-US"/>
        </a:p>
      </dgm:t>
    </dgm:pt>
    <dgm:pt modelId="{50EFAC9C-6225-4A8E-8DCC-691EA4E53736}" type="pres">
      <dgm:prSet presAssocID="{86EFF69D-E6FF-44A4-BD28-73C98C24B21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5A334-9D44-450F-8425-A817D80AB89D}" type="pres">
      <dgm:prSet presAssocID="{86EFF69D-E6FF-44A4-BD28-73C98C24B21E}" presName="invisiNode" presStyleLbl="node1" presStyleIdx="0" presStyleCnt="5"/>
      <dgm:spPr/>
    </dgm:pt>
    <dgm:pt modelId="{B835736D-A0DD-4CC3-B699-7589755366EA}" type="pres">
      <dgm:prSet presAssocID="{86EFF69D-E6FF-44A4-BD28-73C98C24B21E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D8738F-0091-4FFA-8D8F-6B3983995BDB}" type="pres">
      <dgm:prSet presAssocID="{6E92544C-07C3-4F33-8B92-087DD192BEA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0300F13-DDE6-461F-BB0E-E5364592DA18}" type="pres">
      <dgm:prSet presAssocID="{5A171B0C-62DA-421D-BC27-62E32BB04A2E}" presName="compNode" presStyleCnt="0"/>
      <dgm:spPr/>
    </dgm:pt>
    <dgm:pt modelId="{D9CD756A-E97E-4453-A0BB-86D740E70928}" type="pres">
      <dgm:prSet presAssocID="{5A171B0C-62DA-421D-BC27-62E32BB04A2E}" presName="bkgdShape" presStyleLbl="node1" presStyleIdx="1" presStyleCnt="5"/>
      <dgm:spPr/>
      <dgm:t>
        <a:bodyPr/>
        <a:lstStyle/>
        <a:p>
          <a:endParaRPr lang="en-US"/>
        </a:p>
      </dgm:t>
    </dgm:pt>
    <dgm:pt modelId="{5DB8AA60-2EA0-493A-B68F-45D7D46B2D51}" type="pres">
      <dgm:prSet presAssocID="{5A171B0C-62DA-421D-BC27-62E32BB04A2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D03CA-56AF-479D-9582-303C9D7CC570}" type="pres">
      <dgm:prSet presAssocID="{5A171B0C-62DA-421D-BC27-62E32BB04A2E}" presName="invisiNode" presStyleLbl="node1" presStyleIdx="1" presStyleCnt="5"/>
      <dgm:spPr/>
    </dgm:pt>
    <dgm:pt modelId="{1FE7171B-7E12-4909-9E3B-5FDB3782BD69}" type="pres">
      <dgm:prSet presAssocID="{5A171B0C-62DA-421D-BC27-62E32BB04A2E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20954F-D49C-4D05-A4FC-B7A48EE03D97}" type="pres">
      <dgm:prSet presAssocID="{615DFADD-E7FA-4D05-BBA7-36B50F5FAE7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35CBE47-46E6-4B8C-B4AC-9FBA6B9526B4}" type="pres">
      <dgm:prSet presAssocID="{93C38E88-4EC8-4029-BBDE-A01ECA637F07}" presName="compNode" presStyleCnt="0"/>
      <dgm:spPr/>
    </dgm:pt>
    <dgm:pt modelId="{F7AD8398-2883-48E1-9BD8-B575F85C1C7B}" type="pres">
      <dgm:prSet presAssocID="{93C38E88-4EC8-4029-BBDE-A01ECA637F07}" presName="bkgdShape" presStyleLbl="node1" presStyleIdx="2" presStyleCnt="5" custLinFactNeighborX="300" custLinFactNeighborY="5747"/>
      <dgm:spPr/>
      <dgm:t>
        <a:bodyPr/>
        <a:lstStyle/>
        <a:p>
          <a:endParaRPr lang="en-US"/>
        </a:p>
      </dgm:t>
    </dgm:pt>
    <dgm:pt modelId="{57B25D84-363C-41A6-B48E-B76A1D5EC63D}" type="pres">
      <dgm:prSet presAssocID="{93C38E88-4EC8-4029-BBDE-A01ECA637F0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FECAC-C2C9-4A48-9A94-206A33D7DCA5}" type="pres">
      <dgm:prSet presAssocID="{93C38E88-4EC8-4029-BBDE-A01ECA637F07}" presName="invisiNode" presStyleLbl="node1" presStyleIdx="2" presStyleCnt="5"/>
      <dgm:spPr/>
    </dgm:pt>
    <dgm:pt modelId="{3BEE08E3-696A-4103-938E-4EC462ABB987}" type="pres">
      <dgm:prSet presAssocID="{93C38E88-4EC8-4029-BBDE-A01ECA637F07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DA0EF770-165C-4F79-89A0-4F3645D4B0BB}" type="pres">
      <dgm:prSet presAssocID="{1F57109E-2DEB-43F1-8677-33648D28CE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F33DA20-2DF3-494D-9FF1-1DF2C8ECAB00}" type="pres">
      <dgm:prSet presAssocID="{0356648B-889B-4058-ADB6-04975D45CFF3}" presName="compNode" presStyleCnt="0"/>
      <dgm:spPr/>
    </dgm:pt>
    <dgm:pt modelId="{6D5E5742-8960-4CEC-86D5-2CACF1B790A7}" type="pres">
      <dgm:prSet presAssocID="{0356648B-889B-4058-ADB6-04975D45CFF3}" presName="bkgdShape" presStyleLbl="node1" presStyleIdx="3" presStyleCnt="5"/>
      <dgm:spPr/>
      <dgm:t>
        <a:bodyPr/>
        <a:lstStyle/>
        <a:p>
          <a:endParaRPr lang="en-US"/>
        </a:p>
      </dgm:t>
    </dgm:pt>
    <dgm:pt modelId="{66ED2FDC-86B4-4404-9F9C-FB17E7B969E4}" type="pres">
      <dgm:prSet presAssocID="{0356648B-889B-4058-ADB6-04975D45CFF3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06F13-5E4A-40DA-A049-240EC2A91EFA}" type="pres">
      <dgm:prSet presAssocID="{0356648B-889B-4058-ADB6-04975D45CFF3}" presName="invisiNode" presStyleLbl="node1" presStyleIdx="3" presStyleCnt="5"/>
      <dgm:spPr/>
    </dgm:pt>
    <dgm:pt modelId="{3E539D53-09D9-4156-A682-42C58AF9B4F5}" type="pres">
      <dgm:prSet presAssocID="{0356648B-889B-4058-ADB6-04975D45CFF3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A2D251C-2A37-49D0-85DC-AEE5127A7E42}" type="pres">
      <dgm:prSet presAssocID="{096894D2-3300-4A8C-82F1-F14B3E6F9D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780D83-0A45-4FDE-A762-BBAE3FC2792F}" type="pres">
      <dgm:prSet presAssocID="{C8E4055B-60EC-4400-AD79-CC8FADE87F25}" presName="compNode" presStyleCnt="0"/>
      <dgm:spPr/>
    </dgm:pt>
    <dgm:pt modelId="{A2FA37A1-67F6-44A9-BF80-1C43CDCC07E3}" type="pres">
      <dgm:prSet presAssocID="{C8E4055B-60EC-4400-AD79-CC8FADE87F25}" presName="bkgdShape" presStyleLbl="node1" presStyleIdx="4" presStyleCnt="5"/>
      <dgm:spPr/>
      <dgm:t>
        <a:bodyPr/>
        <a:lstStyle/>
        <a:p>
          <a:endParaRPr lang="en-US"/>
        </a:p>
      </dgm:t>
    </dgm:pt>
    <dgm:pt modelId="{857467F4-1F67-4431-BDC0-8052D88F6362}" type="pres">
      <dgm:prSet presAssocID="{C8E4055B-60EC-4400-AD79-CC8FADE87F2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66681-45BD-48B6-84EC-8EFF3FE1BD6C}" type="pres">
      <dgm:prSet presAssocID="{C8E4055B-60EC-4400-AD79-CC8FADE87F25}" presName="invisiNode" presStyleLbl="node1" presStyleIdx="4" presStyleCnt="5"/>
      <dgm:spPr/>
    </dgm:pt>
    <dgm:pt modelId="{297ACD02-13F3-46CC-A56D-3228515729BD}" type="pres">
      <dgm:prSet presAssocID="{C8E4055B-60EC-4400-AD79-CC8FADE87F25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CC6135F-DF44-45CC-847D-9ECC8D382215}" srcId="{7A75083D-7420-4789-B9B1-2647F53F961C}" destId="{5A171B0C-62DA-421D-BC27-62E32BB04A2E}" srcOrd="1" destOrd="0" parTransId="{8990689D-3292-485C-B1C5-1932FDB7DB0E}" sibTransId="{615DFADD-E7FA-4D05-BBA7-36B50F5FAE74}"/>
    <dgm:cxn modelId="{B3F71694-6152-4FA2-AA31-00C4A6EB61D5}" type="presOf" srcId="{7A75083D-7420-4789-B9B1-2647F53F961C}" destId="{C656C527-4B2F-433C-918E-7EC1080F7217}" srcOrd="0" destOrd="0" presId="urn:microsoft.com/office/officeart/2005/8/layout/hList7#2"/>
    <dgm:cxn modelId="{A19C78EC-F15C-43E8-971A-B11E146B30DE}" type="presOf" srcId="{096894D2-3300-4A8C-82F1-F14B3E6F9D1F}" destId="{BA2D251C-2A37-49D0-85DC-AEE5127A7E42}" srcOrd="0" destOrd="0" presId="urn:microsoft.com/office/officeart/2005/8/layout/hList7#2"/>
    <dgm:cxn modelId="{0199FBC9-C646-45AA-90E3-0B8B45CFF05F}" type="presOf" srcId="{C8E4055B-60EC-4400-AD79-CC8FADE87F25}" destId="{A2FA37A1-67F6-44A9-BF80-1C43CDCC07E3}" srcOrd="0" destOrd="0" presId="urn:microsoft.com/office/officeart/2005/8/layout/hList7#2"/>
    <dgm:cxn modelId="{B1776A18-FF87-4F97-879D-D6F84D1DF444}" type="presOf" srcId="{5A171B0C-62DA-421D-BC27-62E32BB04A2E}" destId="{5DB8AA60-2EA0-493A-B68F-45D7D46B2D51}" srcOrd="1" destOrd="0" presId="urn:microsoft.com/office/officeart/2005/8/layout/hList7#2"/>
    <dgm:cxn modelId="{BDFD42DF-167A-4D25-A4AC-1185D89FD1A2}" type="presOf" srcId="{0356648B-889B-4058-ADB6-04975D45CFF3}" destId="{6D5E5742-8960-4CEC-86D5-2CACF1B790A7}" srcOrd="0" destOrd="0" presId="urn:microsoft.com/office/officeart/2005/8/layout/hList7#2"/>
    <dgm:cxn modelId="{151E893A-7672-404A-8E44-6482BA716037}" srcId="{7A75083D-7420-4789-B9B1-2647F53F961C}" destId="{86EFF69D-E6FF-44A4-BD28-73C98C24B21E}" srcOrd="0" destOrd="0" parTransId="{5A0CEDE7-A6A9-4784-9894-3B33BC02C394}" sibTransId="{6E92544C-07C3-4F33-8B92-087DD192BEAE}"/>
    <dgm:cxn modelId="{903591BA-A158-4099-85AD-953CE4B47487}" type="presOf" srcId="{0356648B-889B-4058-ADB6-04975D45CFF3}" destId="{66ED2FDC-86B4-4404-9F9C-FB17E7B969E4}" srcOrd="1" destOrd="0" presId="urn:microsoft.com/office/officeart/2005/8/layout/hList7#2"/>
    <dgm:cxn modelId="{82448CF6-21E1-4526-B33D-5439C1EA29E1}" srcId="{7A75083D-7420-4789-B9B1-2647F53F961C}" destId="{C8E4055B-60EC-4400-AD79-CC8FADE87F25}" srcOrd="4" destOrd="0" parTransId="{69014F44-4CF4-4902-9481-9758E1228918}" sibTransId="{EBC381E5-E889-40AA-8EE1-D362250A38BF}"/>
    <dgm:cxn modelId="{B2B629FA-2111-468E-8589-F56513C85ECA}" type="presOf" srcId="{615DFADD-E7FA-4D05-BBA7-36B50F5FAE74}" destId="{D220954F-D49C-4D05-A4FC-B7A48EE03D97}" srcOrd="0" destOrd="0" presId="urn:microsoft.com/office/officeart/2005/8/layout/hList7#2"/>
    <dgm:cxn modelId="{18502050-6438-45CA-A669-821C1A6C5125}" type="presOf" srcId="{C8E4055B-60EC-4400-AD79-CC8FADE87F25}" destId="{857467F4-1F67-4431-BDC0-8052D88F6362}" srcOrd="1" destOrd="0" presId="urn:microsoft.com/office/officeart/2005/8/layout/hList7#2"/>
    <dgm:cxn modelId="{88222AFA-2F6B-4963-967B-05023B96E597}" srcId="{7A75083D-7420-4789-B9B1-2647F53F961C}" destId="{93C38E88-4EC8-4029-BBDE-A01ECA637F07}" srcOrd="2" destOrd="0" parTransId="{5FEF936F-59CD-4AF9-813C-E00F8EB37721}" sibTransId="{1F57109E-2DEB-43F1-8677-33648D28CE40}"/>
    <dgm:cxn modelId="{3C1BED39-5166-475A-99CC-8CF2369CEB1B}" type="presOf" srcId="{86EFF69D-E6FF-44A4-BD28-73C98C24B21E}" destId="{5F6CA849-16FF-4973-AA89-E98E6D843F08}" srcOrd="0" destOrd="0" presId="urn:microsoft.com/office/officeart/2005/8/layout/hList7#2"/>
    <dgm:cxn modelId="{7DC3DFA3-AACD-4B0D-A303-D87B01BDB910}" type="presOf" srcId="{1F57109E-2DEB-43F1-8677-33648D28CE40}" destId="{DA0EF770-165C-4F79-89A0-4F3645D4B0BB}" srcOrd="0" destOrd="0" presId="urn:microsoft.com/office/officeart/2005/8/layout/hList7#2"/>
    <dgm:cxn modelId="{92D93B2B-55E2-4DEC-86BE-2D69365A157A}" type="presOf" srcId="{6E92544C-07C3-4F33-8B92-087DD192BEAE}" destId="{5BD8738F-0091-4FFA-8D8F-6B3983995BDB}" srcOrd="0" destOrd="0" presId="urn:microsoft.com/office/officeart/2005/8/layout/hList7#2"/>
    <dgm:cxn modelId="{46F24E99-CF19-4911-86A2-E208F5D60A33}" type="presOf" srcId="{86EFF69D-E6FF-44A4-BD28-73C98C24B21E}" destId="{50EFAC9C-6225-4A8E-8DCC-691EA4E53736}" srcOrd="1" destOrd="0" presId="urn:microsoft.com/office/officeart/2005/8/layout/hList7#2"/>
    <dgm:cxn modelId="{C3C19243-052C-4FF2-B34E-61B2F6A338DD}" type="presOf" srcId="{93C38E88-4EC8-4029-BBDE-A01ECA637F07}" destId="{57B25D84-363C-41A6-B48E-B76A1D5EC63D}" srcOrd="1" destOrd="0" presId="urn:microsoft.com/office/officeart/2005/8/layout/hList7#2"/>
    <dgm:cxn modelId="{AAF5D9E3-85D5-405E-AA06-C11D609B8DF0}" srcId="{7A75083D-7420-4789-B9B1-2647F53F961C}" destId="{0356648B-889B-4058-ADB6-04975D45CFF3}" srcOrd="3" destOrd="0" parTransId="{F0720974-043D-449C-A566-D2F579EAEBD1}" sibTransId="{096894D2-3300-4A8C-82F1-F14B3E6F9D1F}"/>
    <dgm:cxn modelId="{82923F19-42D8-4D26-98C0-E3DA9A1495A1}" type="presOf" srcId="{5A171B0C-62DA-421D-BC27-62E32BB04A2E}" destId="{D9CD756A-E97E-4453-A0BB-86D740E70928}" srcOrd="0" destOrd="0" presId="urn:microsoft.com/office/officeart/2005/8/layout/hList7#2"/>
    <dgm:cxn modelId="{7881B612-7101-40DF-B166-9FF213261E9D}" type="presOf" srcId="{93C38E88-4EC8-4029-BBDE-A01ECA637F07}" destId="{F7AD8398-2883-48E1-9BD8-B575F85C1C7B}" srcOrd="0" destOrd="0" presId="urn:microsoft.com/office/officeart/2005/8/layout/hList7#2"/>
    <dgm:cxn modelId="{E9886FC8-86A2-4A0A-B7A4-E2B89834E586}" type="presParOf" srcId="{C656C527-4B2F-433C-918E-7EC1080F7217}" destId="{E09249EC-D8ED-4BDD-9218-7A93D6D148C9}" srcOrd="0" destOrd="0" presId="urn:microsoft.com/office/officeart/2005/8/layout/hList7#2"/>
    <dgm:cxn modelId="{8755B75C-D1FD-4886-9144-24EB127E483B}" type="presParOf" srcId="{C656C527-4B2F-433C-918E-7EC1080F7217}" destId="{1179611E-DE9D-4864-AA2E-71C76C69B1BA}" srcOrd="1" destOrd="0" presId="urn:microsoft.com/office/officeart/2005/8/layout/hList7#2"/>
    <dgm:cxn modelId="{7B20DAC8-38FE-4B10-B463-958D4BE9AE71}" type="presParOf" srcId="{1179611E-DE9D-4864-AA2E-71C76C69B1BA}" destId="{BB0875EB-3E83-406B-BE09-FC8A86707259}" srcOrd="0" destOrd="0" presId="urn:microsoft.com/office/officeart/2005/8/layout/hList7#2"/>
    <dgm:cxn modelId="{A4FB8712-0A79-4FC6-A5DB-7B85188241D5}" type="presParOf" srcId="{BB0875EB-3E83-406B-BE09-FC8A86707259}" destId="{5F6CA849-16FF-4973-AA89-E98E6D843F08}" srcOrd="0" destOrd="0" presId="urn:microsoft.com/office/officeart/2005/8/layout/hList7#2"/>
    <dgm:cxn modelId="{75CD0B39-04CB-4351-B3F1-236CE5E46124}" type="presParOf" srcId="{BB0875EB-3E83-406B-BE09-FC8A86707259}" destId="{50EFAC9C-6225-4A8E-8DCC-691EA4E53736}" srcOrd="1" destOrd="0" presId="urn:microsoft.com/office/officeart/2005/8/layout/hList7#2"/>
    <dgm:cxn modelId="{9A2D9560-0D18-4215-B4C5-B79AF1C60499}" type="presParOf" srcId="{BB0875EB-3E83-406B-BE09-FC8A86707259}" destId="{52A5A334-9D44-450F-8425-A817D80AB89D}" srcOrd="2" destOrd="0" presId="urn:microsoft.com/office/officeart/2005/8/layout/hList7#2"/>
    <dgm:cxn modelId="{9BA91B89-1498-4753-B88F-5C23F86E2444}" type="presParOf" srcId="{BB0875EB-3E83-406B-BE09-FC8A86707259}" destId="{B835736D-A0DD-4CC3-B699-7589755366EA}" srcOrd="3" destOrd="0" presId="urn:microsoft.com/office/officeart/2005/8/layout/hList7#2"/>
    <dgm:cxn modelId="{A9DF3B98-845E-40D6-AAC2-EEFE5475FCA0}" type="presParOf" srcId="{1179611E-DE9D-4864-AA2E-71C76C69B1BA}" destId="{5BD8738F-0091-4FFA-8D8F-6B3983995BDB}" srcOrd="1" destOrd="0" presId="urn:microsoft.com/office/officeart/2005/8/layout/hList7#2"/>
    <dgm:cxn modelId="{C00BE649-5776-4FF0-820F-D2C6C42456CE}" type="presParOf" srcId="{1179611E-DE9D-4864-AA2E-71C76C69B1BA}" destId="{30300F13-DDE6-461F-BB0E-E5364592DA18}" srcOrd="2" destOrd="0" presId="urn:microsoft.com/office/officeart/2005/8/layout/hList7#2"/>
    <dgm:cxn modelId="{62CCA4C5-054E-47DA-BC43-F9987F40314D}" type="presParOf" srcId="{30300F13-DDE6-461F-BB0E-E5364592DA18}" destId="{D9CD756A-E97E-4453-A0BB-86D740E70928}" srcOrd="0" destOrd="0" presId="urn:microsoft.com/office/officeart/2005/8/layout/hList7#2"/>
    <dgm:cxn modelId="{B570E5E3-53E7-4666-B3F3-276E0D1E49D8}" type="presParOf" srcId="{30300F13-DDE6-461F-BB0E-E5364592DA18}" destId="{5DB8AA60-2EA0-493A-B68F-45D7D46B2D51}" srcOrd="1" destOrd="0" presId="urn:microsoft.com/office/officeart/2005/8/layout/hList7#2"/>
    <dgm:cxn modelId="{F5759F6A-21C4-4BAF-A6F3-5C87B49AF344}" type="presParOf" srcId="{30300F13-DDE6-461F-BB0E-E5364592DA18}" destId="{492D03CA-56AF-479D-9582-303C9D7CC570}" srcOrd="2" destOrd="0" presId="urn:microsoft.com/office/officeart/2005/8/layout/hList7#2"/>
    <dgm:cxn modelId="{855A2782-398B-4579-809C-FE92C5D81FAB}" type="presParOf" srcId="{30300F13-DDE6-461F-BB0E-E5364592DA18}" destId="{1FE7171B-7E12-4909-9E3B-5FDB3782BD69}" srcOrd="3" destOrd="0" presId="urn:microsoft.com/office/officeart/2005/8/layout/hList7#2"/>
    <dgm:cxn modelId="{5E5BC1ED-64A0-4B06-AA6B-996636314CF9}" type="presParOf" srcId="{1179611E-DE9D-4864-AA2E-71C76C69B1BA}" destId="{D220954F-D49C-4D05-A4FC-B7A48EE03D97}" srcOrd="3" destOrd="0" presId="urn:microsoft.com/office/officeart/2005/8/layout/hList7#2"/>
    <dgm:cxn modelId="{A4789664-31FE-4D14-801D-757949715489}" type="presParOf" srcId="{1179611E-DE9D-4864-AA2E-71C76C69B1BA}" destId="{135CBE47-46E6-4B8C-B4AC-9FBA6B9526B4}" srcOrd="4" destOrd="0" presId="urn:microsoft.com/office/officeart/2005/8/layout/hList7#2"/>
    <dgm:cxn modelId="{EDDD5AA6-494A-4189-972F-80D478E96C7F}" type="presParOf" srcId="{135CBE47-46E6-4B8C-B4AC-9FBA6B9526B4}" destId="{F7AD8398-2883-48E1-9BD8-B575F85C1C7B}" srcOrd="0" destOrd="0" presId="urn:microsoft.com/office/officeart/2005/8/layout/hList7#2"/>
    <dgm:cxn modelId="{B01F53FD-7177-43C7-9482-2835E7462F15}" type="presParOf" srcId="{135CBE47-46E6-4B8C-B4AC-9FBA6B9526B4}" destId="{57B25D84-363C-41A6-B48E-B76A1D5EC63D}" srcOrd="1" destOrd="0" presId="urn:microsoft.com/office/officeart/2005/8/layout/hList7#2"/>
    <dgm:cxn modelId="{1943BF59-FCF7-47CF-B93D-56B247E09EAF}" type="presParOf" srcId="{135CBE47-46E6-4B8C-B4AC-9FBA6B9526B4}" destId="{0DAFECAC-C2C9-4A48-9A94-206A33D7DCA5}" srcOrd="2" destOrd="0" presId="urn:microsoft.com/office/officeart/2005/8/layout/hList7#2"/>
    <dgm:cxn modelId="{87CEA9C6-5138-4A44-AB33-D64A32B837ED}" type="presParOf" srcId="{135CBE47-46E6-4B8C-B4AC-9FBA6B9526B4}" destId="{3BEE08E3-696A-4103-938E-4EC462ABB987}" srcOrd="3" destOrd="0" presId="urn:microsoft.com/office/officeart/2005/8/layout/hList7#2"/>
    <dgm:cxn modelId="{67A263A9-B9FC-4EB7-B7BF-8B651C53F0C7}" type="presParOf" srcId="{1179611E-DE9D-4864-AA2E-71C76C69B1BA}" destId="{DA0EF770-165C-4F79-89A0-4F3645D4B0BB}" srcOrd="5" destOrd="0" presId="urn:microsoft.com/office/officeart/2005/8/layout/hList7#2"/>
    <dgm:cxn modelId="{49F6A3C5-1A9B-4FAA-A525-C2E4299ABA13}" type="presParOf" srcId="{1179611E-DE9D-4864-AA2E-71C76C69B1BA}" destId="{7F33DA20-2DF3-494D-9FF1-1DF2C8ECAB00}" srcOrd="6" destOrd="0" presId="urn:microsoft.com/office/officeart/2005/8/layout/hList7#2"/>
    <dgm:cxn modelId="{020230A4-2C17-421C-971D-184604670603}" type="presParOf" srcId="{7F33DA20-2DF3-494D-9FF1-1DF2C8ECAB00}" destId="{6D5E5742-8960-4CEC-86D5-2CACF1B790A7}" srcOrd="0" destOrd="0" presId="urn:microsoft.com/office/officeart/2005/8/layout/hList7#2"/>
    <dgm:cxn modelId="{F0344519-838C-44A2-A24C-3BB4A6F070BA}" type="presParOf" srcId="{7F33DA20-2DF3-494D-9FF1-1DF2C8ECAB00}" destId="{66ED2FDC-86B4-4404-9F9C-FB17E7B969E4}" srcOrd="1" destOrd="0" presId="urn:microsoft.com/office/officeart/2005/8/layout/hList7#2"/>
    <dgm:cxn modelId="{9D1AA927-2ADA-48F2-87E4-025AE2A64C2D}" type="presParOf" srcId="{7F33DA20-2DF3-494D-9FF1-1DF2C8ECAB00}" destId="{D5C06F13-5E4A-40DA-A049-240EC2A91EFA}" srcOrd="2" destOrd="0" presId="urn:microsoft.com/office/officeart/2005/8/layout/hList7#2"/>
    <dgm:cxn modelId="{18D86893-352A-486F-AA3D-3EBB5D2DE241}" type="presParOf" srcId="{7F33DA20-2DF3-494D-9FF1-1DF2C8ECAB00}" destId="{3E539D53-09D9-4156-A682-42C58AF9B4F5}" srcOrd="3" destOrd="0" presId="urn:microsoft.com/office/officeart/2005/8/layout/hList7#2"/>
    <dgm:cxn modelId="{86B8B110-47C0-4E62-BC48-42F6593C9A08}" type="presParOf" srcId="{1179611E-DE9D-4864-AA2E-71C76C69B1BA}" destId="{BA2D251C-2A37-49D0-85DC-AEE5127A7E42}" srcOrd="7" destOrd="0" presId="urn:microsoft.com/office/officeart/2005/8/layout/hList7#2"/>
    <dgm:cxn modelId="{685DC329-637C-40F3-A5E7-151CB71551C1}" type="presParOf" srcId="{1179611E-DE9D-4864-AA2E-71C76C69B1BA}" destId="{96780D83-0A45-4FDE-A762-BBAE3FC2792F}" srcOrd="8" destOrd="0" presId="urn:microsoft.com/office/officeart/2005/8/layout/hList7#2"/>
    <dgm:cxn modelId="{F8DD026A-A602-407C-A2D6-D44E785F274E}" type="presParOf" srcId="{96780D83-0A45-4FDE-A762-BBAE3FC2792F}" destId="{A2FA37A1-67F6-44A9-BF80-1C43CDCC07E3}" srcOrd="0" destOrd="0" presId="urn:microsoft.com/office/officeart/2005/8/layout/hList7#2"/>
    <dgm:cxn modelId="{4EEC22DE-BBC8-4469-A5E9-4B68150A0D58}" type="presParOf" srcId="{96780D83-0A45-4FDE-A762-BBAE3FC2792F}" destId="{857467F4-1F67-4431-BDC0-8052D88F6362}" srcOrd="1" destOrd="0" presId="urn:microsoft.com/office/officeart/2005/8/layout/hList7#2"/>
    <dgm:cxn modelId="{93759806-D7A3-40F0-965C-EDA5412D1283}" type="presParOf" srcId="{96780D83-0A45-4FDE-A762-BBAE3FC2792F}" destId="{04166681-45BD-48B6-84EC-8EFF3FE1BD6C}" srcOrd="2" destOrd="0" presId="urn:microsoft.com/office/officeart/2005/8/layout/hList7#2"/>
    <dgm:cxn modelId="{5D8D4374-42A5-4945-91D9-34BFA78D5D65}" type="presParOf" srcId="{96780D83-0A45-4FDE-A762-BBAE3FC2792F}" destId="{297ACD02-13F3-46CC-A56D-3228515729BD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CA849-16FF-4973-AA89-E98E6D843F08}">
      <dsp:nvSpPr>
        <dsp:cNvPr id="0" name=""/>
        <dsp:cNvSpPr/>
      </dsp:nvSpPr>
      <dsp:spPr>
        <a:xfrm>
          <a:off x="0" y="0"/>
          <a:ext cx="1625203" cy="432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STRENGTHEN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regional cohesion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29740"/>
        <a:ext cx="1625203" cy="1729740"/>
      </dsp:txXfrm>
    </dsp:sp>
    <dsp:sp modelId="{B835736D-A0DD-4CC3-B699-7589755366EA}">
      <dsp:nvSpPr>
        <dsp:cNvPr id="0" name=""/>
        <dsp:cNvSpPr/>
      </dsp:nvSpPr>
      <dsp:spPr>
        <a:xfrm>
          <a:off x="92597" y="259461"/>
          <a:ext cx="1440008" cy="1440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dk2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CD756A-E97E-4453-A0BB-86D740E70928}">
      <dsp:nvSpPr>
        <dsp:cNvPr id="0" name=""/>
        <dsp:cNvSpPr/>
      </dsp:nvSpPr>
      <dsp:spPr>
        <a:xfrm>
          <a:off x="1673959" y="0"/>
          <a:ext cx="1625203" cy="432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PRESERVE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existing infrastructure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3959" y="1729740"/>
        <a:ext cx="1625203" cy="1729740"/>
      </dsp:txXfrm>
    </dsp:sp>
    <dsp:sp modelId="{1FE7171B-7E12-4909-9E3B-5FDB3782BD69}">
      <dsp:nvSpPr>
        <dsp:cNvPr id="0" name=""/>
        <dsp:cNvSpPr/>
      </dsp:nvSpPr>
      <dsp:spPr>
        <a:xfrm>
          <a:off x="1766556" y="259461"/>
          <a:ext cx="1440008" cy="14400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dk2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AD8398-2883-48E1-9BD8-B575F85C1C7B}">
      <dsp:nvSpPr>
        <dsp:cNvPr id="0" name=""/>
        <dsp:cNvSpPr/>
      </dsp:nvSpPr>
      <dsp:spPr>
        <a:xfrm>
          <a:off x="3352794" y="0"/>
          <a:ext cx="1625203" cy="432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BUILD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 sustainable multimodal transportation system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2794" y="1729740"/>
        <a:ext cx="1625203" cy="1729740"/>
      </dsp:txXfrm>
    </dsp:sp>
    <dsp:sp modelId="{3BEE08E3-696A-4103-938E-4EC462ABB987}">
      <dsp:nvSpPr>
        <dsp:cNvPr id="0" name=""/>
        <dsp:cNvSpPr/>
      </dsp:nvSpPr>
      <dsp:spPr>
        <a:xfrm>
          <a:off x="3440515" y="259461"/>
          <a:ext cx="1440008" cy="14400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38100" dir="5400000" algn="ctr" rotWithShape="0">
            <a:schemeClr val="dk2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E5742-8960-4CEC-86D5-2CACF1B790A7}">
      <dsp:nvSpPr>
        <dsp:cNvPr id="0" name=""/>
        <dsp:cNvSpPr/>
      </dsp:nvSpPr>
      <dsp:spPr>
        <a:xfrm>
          <a:off x="5021877" y="0"/>
          <a:ext cx="1625203" cy="432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SUPPORT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economic development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1877" y="1729740"/>
        <a:ext cx="1625203" cy="1729740"/>
      </dsp:txXfrm>
    </dsp:sp>
    <dsp:sp modelId="{3E539D53-09D9-4156-A682-42C58AF9B4F5}">
      <dsp:nvSpPr>
        <dsp:cNvPr id="0" name=""/>
        <dsp:cNvSpPr/>
      </dsp:nvSpPr>
      <dsp:spPr>
        <a:xfrm>
          <a:off x="5114474" y="259461"/>
          <a:ext cx="1440008" cy="14400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dk2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A37A1-67F6-44A9-BF80-1C43CDCC07E3}">
      <dsp:nvSpPr>
        <dsp:cNvPr id="0" name=""/>
        <dsp:cNvSpPr/>
      </dsp:nvSpPr>
      <dsp:spPr>
        <a:xfrm>
          <a:off x="6695836" y="0"/>
          <a:ext cx="1625203" cy="4324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ENHANCE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quality of life in Northeast Ohio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95836" y="1729740"/>
        <a:ext cx="1625203" cy="1729740"/>
      </dsp:txXfrm>
    </dsp:sp>
    <dsp:sp modelId="{297ACD02-13F3-46CC-A56D-3228515729BD}">
      <dsp:nvSpPr>
        <dsp:cNvPr id="0" name=""/>
        <dsp:cNvSpPr/>
      </dsp:nvSpPr>
      <dsp:spPr>
        <a:xfrm>
          <a:off x="6788434" y="259461"/>
          <a:ext cx="1440008" cy="144000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dk2">
              <a:tint val="5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9249EC-D8ED-4BDD-9218-7A93D6D148C9}">
      <dsp:nvSpPr>
        <dsp:cNvPr id="0" name=""/>
        <dsp:cNvSpPr/>
      </dsp:nvSpPr>
      <dsp:spPr>
        <a:xfrm flipH="1">
          <a:off x="4038608" y="3568700"/>
          <a:ext cx="243823" cy="430212"/>
        </a:xfrm>
        <a:prstGeom prst="leftRightArrow">
          <a:avLst/>
        </a:prstGeom>
        <a:noFill/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241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241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/>
            </a:lvl1pPr>
          </a:lstStyle>
          <a:p>
            <a:pPr>
              <a:defRPr/>
            </a:pPr>
            <a:fld id="{B7F90BBC-7EE7-4B96-8DB9-C9E2D00A4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1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241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241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29675"/>
            <a:ext cx="30368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b="0"/>
            </a:lvl1pPr>
          </a:lstStyle>
          <a:p>
            <a:pPr>
              <a:defRPr/>
            </a:pPr>
            <a:fld id="{232A62C5-4323-40D2-A661-F3B0F7164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9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12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85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Builds</a:t>
            </a:r>
            <a:r>
              <a:rPr lang="en-US" baseline="0" dirty="0" smtClean="0"/>
              <a:t> on the $7.8 M committed for project delivered in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7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81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9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7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11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3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8E689-1B1E-4E9D-9E40-DF651CE1A5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0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1200" dirty="0" smtClean="0"/>
              <a:t>Region benefits from fewer drive-alone trips, more alternative commutes, less traffic, cleaner air, and improved public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025B-1640-4AAA-B949-3CCE80C0ADC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09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</a:pPr>
            <a:r>
              <a:rPr lang="en-US" dirty="0" smtClean="0"/>
              <a:t>Jim Simpson: Chairman,</a:t>
            </a:r>
            <a:r>
              <a:rPr lang="en-US" baseline="0" dirty="0" smtClean="0"/>
              <a:t> Victory Worldwide Transportation, Inc.; former Commissioner of NJ DOT, head of Federal Transit Administration &amp; NY Metropolitan </a:t>
            </a:r>
            <a:r>
              <a:rPr lang="en-US" baseline="0" smtClean="0"/>
              <a:t>Transportation Authority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4025B-1640-4AAA-B949-3CCE80C0ADC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64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31C2-2367-4B36-9601-340653F34B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62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FA7B2A-D8AE-41D1-9169-8FC217CBC62D}" type="slidenum">
              <a:rPr lang="en-US" sz="1200" b="0" smtClean="0"/>
              <a:pPr eaLnBrk="1" hangingPunct="1"/>
              <a:t>5</a:t>
            </a:fld>
            <a:endParaRPr lang="en-US" sz="1200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753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E8FC76-3BD2-4D81-A957-2D2F7976A6F6}" type="slidenum">
              <a:rPr lang="en-US" sz="1200" b="0" smtClean="0"/>
              <a:pPr eaLnBrk="1" hangingPunct="1"/>
              <a:t>6</a:t>
            </a:fld>
            <a:endParaRPr lang="en-US" sz="1200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</a:pPr>
            <a:r>
              <a:rPr lang="en-US" dirty="0" smtClean="0">
                <a:latin typeface="Arial" charset="0"/>
              </a:rPr>
              <a:t>Also recognize Alternates – 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Lorain County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(1) County Commissioner (County Engineer) – Kenneth P. Carney, Sr., P.E., P.S.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Alternate: Robert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Klaiber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Jr., PE, PS, Deputy Engineer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(2) County Commissioner – 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Kalo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Alternate: Betty Blair, former County Commissioner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 County Commissioner – Matt Lundy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Alternate: John D. Hunter, Mayor, Sheffield Village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(4) City of Lorain – Chase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Ritenauer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Mayor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Alternate: Daniel Rodriguez, P.E., Deputy Director of Engineering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(5) City of Elyria – Holly Brinda, Mayor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Alternate: Timothy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Ujvari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P.E., P.S., City Engineer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(6) Municipal Representative – G. David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Gillock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Mayor, City of North Ridgeville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Alternate: John D. Hunter, Mayor, Sheffield Village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(7) Township Representative – Richard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Heidecker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Trustee, Columbia Township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Alternate: Mark Cunningham, Trustee, Columbia Township 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84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8E689-1B1E-4E9D-9E40-DF651CE1A5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62C5-4323-40D2-A661-F3B0F71641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9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48416-DAA7-4623-A4F3-3D96134690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F894F-B2CE-42CF-9F4F-395B55349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62E63-1733-4EA4-B1A6-54E9C1F06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7EEC8-916E-4130-996B-DA72DCDEF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142C1-CCDA-45E2-867B-6D6E33EF4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50835-ADC2-41A1-AC4A-F3E99977C6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48867-B4C8-4E33-B594-043AC72AFF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A7CB8-B955-4EC5-83B2-C068AD7DB4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807FF-DFBB-4E7E-9339-37884AB302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9B54E-D43D-4C36-B013-7132D2FC8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20D468F-6723-4F6E-BB3B-A267EBF6B9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054B2BD-C3A0-4482-B8BA-2E9A475EE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ddot.dc.gov/page/transportation-alternatives-program&amp;ei=ZdwvVa7MOYmxyATPmoHgDw&amp;bvm=bv.91071109,d.cWc&amp;psig=AFQjCNFJ-dyTu8l2Gf1Czx8r0QFsEjVE8A&amp;ust=142928632907444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ca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ddot.dc.gov/page/transportation-alternatives-program&amp;ei=ZdwvVa7MOYmxyATPmoHgDw&amp;bvm=bv.91071109,d.cWc&amp;psig=AFQjCNFJ-dyTu8l2Gf1Czx8r0QFsEjVE8A&amp;ust=1429286329074447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ved=0CAcQjRw&amp;url=http://news.heartland.org/newspaper-article/2014/08/19/changing-nature-state-federal-relations-transportation&amp;ei=8twvVbOIJMijyASHm4GoBw&amp;bvm=bv.91071109,d.cWc&amp;psig=AFQjCNEJ9EYcC35UlbdHPcDgS1MAaTx9aw&amp;ust=14292864835669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462" y="3962400"/>
            <a:ext cx="3751138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Grace Gallucci</a:t>
            </a: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Executive Director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April 26, 2017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1371600"/>
            <a:ext cx="7620000" cy="1981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18288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Lorain County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 of Commerce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430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 smtClean="0"/>
              <a:t>NOACA Programs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76400"/>
            <a:ext cx="7924801" cy="4953000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  <a:buSzPct val="65000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Congestion Mitigation and Air Quality Program ($15 M historic allocation):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Funds for projects that reduce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congestion and improve air quality for areas that do not meet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NAAQS.</a:t>
            </a:r>
          </a:p>
          <a:p>
            <a:pPr lvl="1">
              <a:buClr>
                <a:schemeClr val="tx2"/>
              </a:buClr>
              <a:buSzPct val="65000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Outreach and Education</a:t>
            </a:r>
          </a:p>
          <a:p>
            <a:pPr lvl="2">
              <a:buClr>
                <a:schemeClr val="tx2"/>
              </a:buClr>
              <a:buSzPct val="65000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NOACA Rideshare</a:t>
            </a:r>
          </a:p>
          <a:p>
            <a:pPr lvl="1">
              <a:buClr>
                <a:schemeClr val="tx2"/>
              </a:buClr>
              <a:buSzPct val="65000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Congestion Reduction / Traffic Operations</a:t>
            </a:r>
          </a:p>
          <a:p>
            <a:pPr lvl="2">
              <a:buClr>
                <a:schemeClr val="tx2"/>
              </a:buClr>
              <a:buSzPct val="65000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NOACA STOP Program</a:t>
            </a:r>
          </a:p>
          <a:p>
            <a:pPr lvl="1">
              <a:buClr>
                <a:schemeClr val="tx2"/>
              </a:buClr>
              <a:buSzPct val="65000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Transit Vehicles, facilities, and service improvements</a:t>
            </a:r>
          </a:p>
          <a:p>
            <a:pPr lvl="1">
              <a:buClr>
                <a:schemeClr val="tx2"/>
              </a:buClr>
              <a:buSzPct val="65000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Bicycle Facilities</a:t>
            </a:r>
          </a:p>
          <a:p>
            <a:pPr lvl="1">
              <a:buClr>
                <a:schemeClr val="tx2"/>
              </a:buClr>
              <a:buSzPct val="65000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and Cleaner Burning Fuels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SzPct val="65000"/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nsportation fund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ransportation fundin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transportation alternative program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transportation alternative program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transportation alternative program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transportation alternative program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data:image/jpeg;base64,/9j/4AAQSkZJRgABAQAAAQABAAD/2wCEAAkGBxQSEhUUExQVFBQXGBkaFxcWGBgVGRgaFBQXHBUXFR8fHCggGBomHBcVIjEhJSkrLi4uFx8zODMtNyktLisBCgoKDg0OGxAQGywkHyQsMiw0Ky8sLDcsLCwsLCwtLCwsLCwvLCw3LCwsMjQsLCwrLCwsLCwsLCwsLC4sLCwsLP/AABEIAHwApAMBIgACEQEDEQH/xAAcAAABBQEBAQAAAAAAAAAAAAAAAQQFBgcDAgj/xABCEAACAQIDBQQGBQsDBQAAAAABAgMAEQQSIQUGMUFREzJhkQcicYGhsRRCYnLBIyQzNFNjc5KistFSgvAVFkOz8f/EABoBAQACAwEAAAAAAAAAAAAAAAABBQIDBAb/xAAuEQACAgEDAgIJBQEAAAAAAAAAAQIRAwQhMQUSMvATM0FRUmFxodEiQpHB4RT/2gAMAwEAAhEDEQA/ANxryxpTUBvVtP6PE8lr5VGUciWNhQxnNQi5MngaW9Y5Fvvi1N8ykf6cth8DUrhfSTIP0kIPirW+BB+dRaK+PVMD5tGnUtUrB+kXDt31dPatx5i9TWE3qwsndmS/Qm3zqTqhqsM/DJE3RXGPEqwuCCPCugahvTT4PVc53CgsTYAEk9ABrXvNTDbuFE2HmiOgeN1v0zKRehEnSKed+D9IDafRb5eGvDv+fLpV+icEAg3BFwet6+ZmhZkCBgHYhRa/eLAD42r6Q2VhexhiiuTkRVueeVQLnypdlf07Jkn3d7vcd0Ul6WhZBRRRQBRRRQBRRRQBRRRQCVS/SU1sM33o/maulUf0mn8gfvp8jUM5db6iX0M3weH7Q2zohtpnJAPgNONdtpbKkg/SZeNjlZWsehsbj30zXj7/AMasuWOTHzlgsi5ZWHMErFpYj2VgjzEIxkt+borFFTWAw8cqySvGqqWCj8r2KKct2C3DEtax6a0T7DVZcQplCpDY5ipa4ci3d56+/wAKmiP+ebSaImGZk1Vip6qSvyqUw28+KThMx+9ZvnXB9kOJDGpVrKHzZgq5GAIa54DUcabzYKRWKFDmABsPW0NiCLcjca+NLCeXHw2ixpv9icpVghuLXF1I8RVaxGPnfvyM/tZv/lcmFuNweY4W9tJRNoT1GSe0nZ47V+JzXHCxva3Crju96RXismIXtEGmcaOOWt9G86qNFT3E4dTLE7jsbvsfbMOJTPCwYc+o8GHKpC9YHs3akuHv2LlLm5AtYnqRVgwm/wDik72SQeIy/EGpsusXV8bVTVM12is8wnpLH/lhYeKMG+BA+Zqawm/eEfi5Q/aBX48KWdkNdgnxItNFMcJtWKXuSI33SDTvNUnSpJ8M90UgpaGQUUUUAlU30h4NpYHyC5QqxA5gA3+Hyq50zxOCzHMrZT7Lg24XHWhqzY1kg4P2mBg0KbcNPZWvY7dSNyS0ELnqpaI+Wov76hMZuTD+zxEfipWUfMmsaKCfSs0eKZRsJtCSO4RrA2JBCsCRwNiOI611m2q7dqWsWmChzwPqEEEcNamcXurGmn0pU6CdGh+J0pudzsQRePs5V6xuCKimaJafUwVUxthtrDtVdsyWiWO62e2VQMxU2DqbaqeR41IYOdJJ5DC3Z/mrgvYoAy2zMFBORbW0B018KiMTsLEp3oJPcpYfC9MSSpI1U2sRqNDxB8PCm5r9LkhtJFjQI0uFSRllkVJA5vmVj65gRm520HvArm+AziFpYuyd5+zYAGPMtlOYLyIJIuNDVeFdfpT5g2Zsy2yksTaxuLX4UsLOnyvOxNYPC4dsWY7OEUTDUh7tHHIcx7vJbgdQKjsHs/tALSxKzNlRGNmbppyvwrnhMcySiXRm9a+bUNnVla/DiGNSOy94OyRUyuFRy47OTIGzEXWQZTmGmmo/GgUscvFtu/6Gf/S37F5dLRuEYaXuQbnjoBYCmmKhyG176KeBHeQNbXoDUjPjkkTEDVS8olUEXuBnGQ27p9ceGlP4sarPJ2TAS/R4VjdiBYoIxIoJ0DEAi/hx1oPRQfh88lboqzjCI88QlVWcwu0yqRbOiuVLZTYNYLe3WonaESdnFKi5M+cFMxIBjPFb6jRuHt60oxlgaTd+dvyMYsM7AsqMwXiyqSB7SOFPMLtrERdyaQDpmJHxuK94CT8llWUROJAwJJXTIRe48eVetqNCQ7oAS80lje1kBUqcvIG541FCKcY3GRaN0d8pXmWKYhg+itaxDcgwGhBrSxWEbuj86g/iL8xW8VlEvel5p5Mb7ndBRRRWRaBRRRQCUZaWigEK1GYndzCyG7QRZv8AUFCt5rY1KUUBAvuwg/RT4mI/ZlLge6TMKY4vYGM+rioZVH1cThg5P+5HW38tWyktQxcIvlGVbzYPEQRszbLw82htJhpX9U8i0ZTNb2E1RsFt7Dy6NGY24G0luHgwI91xX0dWZelrZWz5EPaDLjCLxmKwkvbQydU6316a0o4dVo8Uo29inZIjwkZfvJf4q34UDB37skZ/3ZT/AFAVD4PZxUBe3NhxOS58besB51eN2ty8FNH20uJxLqDYh2SFbi1x6uv9VRRS4tNDLKlJfdFfk2fKBcxsV6gZh5i4prmrQAmAwYK4bFzQAtcrG/agnno6uPK1ccTvZhSuV4mxLc3dI47+23CsaNmXR4YL1ivz7ijpKV1By+INuPKneHw08yqkaSOqklQFJALcdeFS3/dAT9DhYIvEjOfMgV4xO3cc6hi8ioxAUqpRSTwCm348qbHMo4/ib+i/J7wm5eLfiixj7TWPkKhtpYF4JGjkADL04G/AjwpGnljkzZm7VDxJJII4i9T29+AmknaUROyEJqqki+QX4UJcISxtwTtfP2EXuz+twfxFrdqxfcvZsj4qNspCxtmYkEWtwHtvyraBUx4LjpEWscrXtCiiisi2CiiigCkpa8s9qAWg1UNs7+wwsyKrSMuhy8L9Ln8Kq+O9Ik7A5EWMeJLH8BSziydQwQdXbNQxOLSMXd1UeJAqC2hvrhYvrlz0Uf5rH8btKSVizuSTqeVM6juOKfVfgiX3eP0hySRlMNaFj9c+uwHPLewB86z6OKxZizO7G7OxuzHqTXT59Od+lOsHgHlYhR3e8SQoXW3rE6DWo7mcOXVZsuzG6pf/AJeu2Xl/z3VLR7ICx4ntDlkhCWA1uXcW4cQRax+1eu3/AEoPI0Yt2nYxPFYZQTkVmUjmcpbXqCajdnO8c5EJXXC4V5GyxoztxsoubdT0FWXAYWMNP2SszRsiKFCM2UKQ8gz6C7DvWNgbW51yjxcYmxAPYKhZDkYOynLe7IyAXN7mwFjm8NRK06VWytyKQSCCCCQQdCCDqD0NTmMxyAZgys+aMhow6G0f7QE5QbAAKOB15axOPkVpHZAQhZitzc2LG164UNSn2NpHXaMoeSRhezMxGbj6x51uuzEHZjTrWDKLkDxHzrfdnD1Pef7jUxLfpFtzbO3ZCulFFZF7QUUUUAUUUUAUx2xMUhlYcVRiPcpNPqiN6nthMQf3T/2GhryuoN/IxPBQGWREHedgL8e8dSfDmaeJssDFxwMcyM6esumZX1DDpcH50bJxKQ9pI2UsqFUQ39YyeqeGtgpbnzr223FLYaQxgSQNayaKY1IKDUkhgSw9h41gjy2KEK7pc39jzBslHiw4Vj2kszxnQ2AGQC9zyvfxv4U7OyIBJAF1vOsbLn7QMptqxCgI2h9W5qIXajCNEAAKSGRH1zKTluONiLqOVecVtGSUi7AZTcBQEAJtc2W3rGw18KWZ+kxqPBKx40hcYUyxOOzSPIAhAWUg5eYOXiRTvE7RhM0zl9XEWVsvaA5YxnupIGa99W8arIFv80t6WanqH7Fx/v5JnH7aDviD2ZyzqgsxsVMYWx007y3phJj3MiyA5XUKoK6aImUfCm8UZY2UFj0AvUpg92sVKAVhax5myjzNTuYXkyPa2RLG/HWlvUxNsJIv1jF4WA9GkDN/KNb1JYHdqF+6cXP/AAoDEp9jSaHzpRvjoNRL9pVSaS4rS8FuevLCoB1nmLH+RFI/qqwYHd4R/s1/hRKnxJY/GlHTDpGV+JpGXbs7FeeZPVIjUhnciwAU34nTW1bLsxrxqeAOo9hJI+FqRcAn1rt94kjy4U6AqUi20mkjp4tJ22LRRRUnYFFFFAFFFFAFQe+jWwWI+4anKit48I00DxqAc2hB0uDxAoa8sXKDS9xgj60hFaHhPRw31jYfab/Aqawvo/jXi4H3UF/Nr/Ko7Shh0zK+djLdn7OlmNoo2c+A0954CpeTdtoRfEzYfDD97IAfLia1HD7qwqLEysOYMjAHwIWwI8Kd7P2DhoDeKCJD1VFDedr0pHXj6TBeNmPTYBboMKs+OLXu8cTxxDpZiLN7mqLxe0TGxUxCFxxV0IYfz3vW+bSxqxIWYgH6oJtma2i+F6xnbW9uIxuUSRJGFJIQEkgkW1J4+Q41Jq1umw4I2v4KVi9vYjESLh8Pnd3OUKt7knoo0tzvyArT90PRW+RDtGZ5Qo9XCiRzEtyT6+tifAAD21V1xkqTRzIgMkZBXLe+gsQba2K6HqK1vcrb82MjdpoOwZHy97MG0BzDTT2UR0dOy45x/SqZJ7L2Fh8MLQQRRfcRVPmBc1I0UtC0EopaKAKKKKAKKKKAKKKKAKKKKAKS1LRQCWotS0UAlqWiigGW1NmR4hMkq5lBuOWvD8ax7Cbm9pMynFz2zsPVCXADEKCSDewAHurbqzbYx/OZB+8b+41K3NWSEZcqyt7x7mGAkR4zEg20JyX1HUKDV99FuFdNnp2khkZmcliLWsxUDyX51Fb694+6rD6Pv1GL2yf+56MjHCMfCqLJRRRUG4KKKKAKKKKAKKKKAKKKK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863" y="-708025"/>
            <a:ext cx="1962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0" descr="Alternative Methods of Transpor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69140"/>
            <a:ext cx="1995358" cy="13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415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337" y="6096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NOACA Programs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76400"/>
            <a:ext cx="8382001" cy="34290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Clr>
                <a:schemeClr val="tx2"/>
              </a:buClr>
              <a:buSzPct val="65000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For Livable Communities Initiative (TLCI)</a:t>
            </a:r>
          </a:p>
          <a:p>
            <a:pPr eaLnBrk="1" hangingPunct="1">
              <a:buClr>
                <a:schemeClr val="tx2"/>
              </a:buClr>
              <a:buSzPct val="65000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Studies ($500 K annually):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Helps local communities do local planning through grants and other assistance</a:t>
            </a:r>
          </a:p>
          <a:p>
            <a:pPr eaLnBrk="1" hangingPunct="1">
              <a:buClr>
                <a:schemeClr val="tx2"/>
              </a:buClr>
              <a:buSzPct val="65000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Grants ($1.5 annually):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Low-cost capital projects that implement TLCI or local planning study recommendations</a:t>
            </a:r>
          </a:p>
          <a:p>
            <a:pPr>
              <a:buClr>
                <a:schemeClr val="tx2"/>
              </a:buClr>
              <a:buSzPct val="65000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NOACA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staff led community transportation planning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6" y="5334000"/>
            <a:ext cx="8583561" cy="131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:\Agency Graphics\LOGOS\TLCi\TLCI logo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1859" y="751936"/>
            <a:ext cx="1992702" cy="6958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DRAFT</a:t>
            </a:r>
            <a:r>
              <a:rPr lang="en-US" sz="4400" dirty="0" smtClean="0">
                <a:cs typeface="Arial" panose="020B0604020202020204" pitchFamily="34" charset="0"/>
              </a:rPr>
              <a:t> 2018-2021 TIP</a:t>
            </a:r>
            <a:br>
              <a:rPr lang="en-US" sz="4400" dirty="0" smtClean="0">
                <a:cs typeface="Arial" panose="020B0604020202020204" pitchFamily="34" charset="0"/>
              </a:rPr>
            </a:br>
            <a:r>
              <a:rPr lang="en-US" sz="4400" u="sng" dirty="0" smtClean="0">
                <a:cs typeface="Arial" panose="020B0604020202020204" pitchFamily="34" charset="0"/>
              </a:rPr>
              <a:t>All</a:t>
            </a:r>
            <a:r>
              <a:rPr lang="en-US" sz="4400" dirty="0" smtClean="0">
                <a:cs typeface="Arial" panose="020B0604020202020204" pitchFamily="34" charset="0"/>
              </a:rPr>
              <a:t> Funds</a:t>
            </a:r>
            <a:br>
              <a:rPr lang="en-US" sz="4400" dirty="0" smtClean="0">
                <a:cs typeface="Arial" panose="020B0604020202020204" pitchFamily="34" charset="0"/>
              </a:rPr>
            </a:br>
            <a:endParaRPr lang="en-US" sz="4400" dirty="0" smtClean="0">
              <a:cs typeface="Arial" panose="020B0604020202020204" pitchFamily="34" charset="0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0E0087-16DF-4C08-BD46-CD900CA1733D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30179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Summary ($M)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28732632"/>
              </p:ext>
            </p:extLst>
          </p:nvPr>
        </p:nvGraphicFramePr>
        <p:xfrm>
          <a:off x="381000" y="3144579"/>
          <a:ext cx="7010400" cy="746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/>
                <a:gridCol w="1143000"/>
                <a:gridCol w="1066800"/>
                <a:gridCol w="1066800"/>
                <a:gridCol w="1066800"/>
                <a:gridCol w="1219200"/>
              </a:tblGrid>
              <a:tr h="279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5" marR="5479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</a:tr>
              <a:tr h="37112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Region</a:t>
                      </a:r>
                    </a:p>
                  </a:txBody>
                  <a:tcPr marL="49315" marR="5479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$678 </a:t>
                      </a:r>
                      <a:endParaRPr lang="en-US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$360 </a:t>
                      </a:r>
                      <a:endParaRPr lang="en-US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$306</a:t>
                      </a:r>
                      <a:endParaRPr lang="en-US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$248</a:t>
                      </a:r>
                      <a:endParaRPr lang="en-US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$1,592</a:t>
                      </a:r>
                      <a:endParaRPr lang="en-US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67000"/>
            <a:ext cx="1593850" cy="14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65747227"/>
              </p:ext>
            </p:extLst>
          </p:nvPr>
        </p:nvGraphicFramePr>
        <p:xfrm>
          <a:off x="381000" y="5029200"/>
          <a:ext cx="6934200" cy="746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/>
                <a:gridCol w="1143000"/>
                <a:gridCol w="1066800"/>
                <a:gridCol w="1066800"/>
                <a:gridCol w="990600"/>
                <a:gridCol w="1219200"/>
              </a:tblGrid>
              <a:tr h="279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5" marR="5479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</a:tr>
              <a:tr h="2492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Lorain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315" marR="5479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$93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$195</a:t>
                      </a:r>
                      <a:endParaRPr lang="en-US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81" y="4343400"/>
            <a:ext cx="1377487" cy="18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4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cs typeface="Arial" panose="020B0604020202020204" pitchFamily="34" charset="0"/>
              </a:rPr>
              <a:t>DRAFT</a:t>
            </a:r>
            <a:r>
              <a:rPr lang="en-US" sz="4400" dirty="0" smtClean="0">
                <a:cs typeface="Arial" panose="020B0604020202020204" pitchFamily="34" charset="0"/>
              </a:rPr>
              <a:t> 2018-2021</a:t>
            </a:r>
            <a:br>
              <a:rPr lang="en-US" sz="4400" dirty="0" smtClean="0">
                <a:cs typeface="Arial" panose="020B0604020202020204" pitchFamily="34" charset="0"/>
              </a:rPr>
            </a:br>
            <a:r>
              <a:rPr lang="en-US" sz="4400" dirty="0" smtClean="0">
                <a:cs typeface="Arial" panose="020B0604020202020204" pitchFamily="34" charset="0"/>
              </a:rPr>
              <a:t>       </a:t>
            </a:r>
            <a:r>
              <a:rPr lang="en-US" sz="4400" u="sng" dirty="0" smtClean="0">
                <a:cs typeface="Arial" panose="020B0604020202020204" pitchFamily="34" charset="0"/>
              </a:rPr>
              <a:t>NOACA</a:t>
            </a:r>
            <a:r>
              <a:rPr lang="en-US" sz="4400" dirty="0" smtClean="0">
                <a:cs typeface="Arial" panose="020B0604020202020204" pitchFamily="34" charset="0"/>
              </a:rPr>
              <a:t> Funds</a:t>
            </a:r>
            <a:br>
              <a:rPr lang="en-US" sz="4400" dirty="0" smtClean="0">
                <a:cs typeface="Arial" panose="020B0604020202020204" pitchFamily="34" charset="0"/>
              </a:rPr>
            </a:br>
            <a:endParaRPr lang="en-US" sz="4400" dirty="0" smtClean="0">
              <a:cs typeface="Arial" panose="020B0604020202020204" pitchFamily="34" charset="0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0E0087-16DF-4C08-BD46-CD900CA1733D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362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Summary ($M)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66731728"/>
              </p:ext>
            </p:extLst>
          </p:nvPr>
        </p:nvGraphicFramePr>
        <p:xfrm>
          <a:off x="1209853" y="3733800"/>
          <a:ext cx="5952947" cy="746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923"/>
                <a:gridCol w="981255"/>
                <a:gridCol w="915838"/>
                <a:gridCol w="915838"/>
                <a:gridCol w="850421"/>
                <a:gridCol w="1046672"/>
              </a:tblGrid>
              <a:tr h="279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315" marR="5479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79" marR="49315" marT="5477" marB="0" anchor="ctr"/>
                </a:tc>
              </a:tr>
              <a:tr h="2492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Lorain</a:t>
                      </a:r>
                      <a:endParaRPr lang="en-US" sz="2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9315" marR="5479" marT="54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$11.9 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$5.6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$2.8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$2.2</a:t>
                      </a:r>
                      <a:endParaRPr lang="en-US" sz="2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$22.5</a:t>
                      </a:r>
                      <a:endParaRPr lang="en-US" sz="2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92179"/>
            <a:ext cx="1377487" cy="18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23" y="5410200"/>
            <a:ext cx="951277" cy="9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8697"/>
              </p:ext>
            </p:extLst>
          </p:nvPr>
        </p:nvGraphicFramePr>
        <p:xfrm>
          <a:off x="304800" y="1981200"/>
          <a:ext cx="8686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124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(m)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TIP PROJECTS: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Ridge Road (US20) Widening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Ridgeville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Street (SR301)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Lagrange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Baumhart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 Rehabilitation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Lorain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 Foster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 Improvements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Lorain / Amherst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TIP RECOMMENDED PROJECTS: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River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 Rehabilitation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Sheffield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Ridge Road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Lorain, Elyria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/Sheffield </a:t>
                      </a:r>
                      <a:r>
                        <a:rPr lang="en-US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Twps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Chestnut Ridge Road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Elyria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Oberlin-Elyria Road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Carlisle Township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$16.0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405702"/>
          </a:xfrm>
        </p:spPr>
        <p:txBody>
          <a:bodyPr>
            <a:noAutofit/>
          </a:bodyPr>
          <a:lstStyle/>
          <a:p>
            <a:pPr marL="323533" indent="-282575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Roadway Projects</a:t>
            </a:r>
          </a:p>
          <a:p>
            <a:pPr marL="681038" lvl="2" indent="0">
              <a:spcBef>
                <a:spcPts val="0"/>
              </a:spcBef>
              <a:buSzPct val="75000"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85800"/>
            <a:ext cx="8229600" cy="762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NOACA Existing &amp;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Draft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TIP Projects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75159"/>
              </p:ext>
            </p:extLst>
          </p:nvPr>
        </p:nvGraphicFramePr>
        <p:xfrm>
          <a:off x="228600" y="2604698"/>
          <a:ext cx="8686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2819400"/>
                <a:gridCol w="7620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(m)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TIP PROJECTS: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Beaver Creek Trail Phase IB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Lorain County Parks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River Trail Phases III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Lorain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County Parks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River Trial Phases IV C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Lorain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County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TIP RECOMMENDED PROJECTS: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Oberlin Trailhead (Gasholder House)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Oberlin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$0.3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Broadway Avenue Enhancements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Lorain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$1.5</a:t>
                      </a:r>
                      <a:endParaRPr lang="en-US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842698"/>
            <a:ext cx="7620000" cy="4405702"/>
          </a:xfrm>
        </p:spPr>
        <p:txBody>
          <a:bodyPr>
            <a:noAutofit/>
          </a:bodyPr>
          <a:lstStyle/>
          <a:p>
            <a:pPr marL="323533" indent="-282575">
              <a:spcBef>
                <a:spcPts val="0"/>
              </a:spcBef>
              <a:buSzPct val="75000"/>
              <a:buFont typeface="Calibri" panose="020F0502020204030204" pitchFamily="34" charset="0"/>
              <a:buChar char="●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 Alternatives Projects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990600"/>
            <a:ext cx="8229600" cy="7620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NOACA Existing &amp; Draft TIP Projects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Lorain County Current Projects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98302" cy="3276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Lorain County Transit Redevelopment Plan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Lorain County Lakefront Connectivity Plan</a:t>
            </a:r>
          </a:p>
          <a:p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Revitalization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Connectivity,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Elyria 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Center Crosswalk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Enhancements, North Ridgeville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2"/>
              </a:buClr>
              <a:buSzPct val="65000"/>
              <a:defRPr/>
            </a:pPr>
            <a:endParaRPr lang="en-US" b="1" dirty="0" smtClean="0">
              <a:solidFill>
                <a:schemeClr val="tx2"/>
              </a:solidFill>
              <a:cs typeface="Arial" pitchFamily="34" charset="0"/>
            </a:endParaRPr>
          </a:p>
          <a:p>
            <a:pPr lvl="1">
              <a:buClr>
                <a:schemeClr val="tx2"/>
              </a:buClr>
              <a:buSzPct val="65000"/>
              <a:defRPr/>
            </a:pPr>
            <a:endParaRPr lang="en-US" b="1" dirty="0" smtClean="0">
              <a:cs typeface="Arial" pitchFamily="34" charset="0"/>
            </a:endParaRPr>
          </a:p>
          <a:p>
            <a:pPr eaLnBrk="1" hangingPunct="1">
              <a:buClr>
                <a:schemeClr val="tx2"/>
              </a:buClr>
              <a:buSzPct val="65000"/>
              <a:defRPr/>
            </a:pPr>
            <a:endParaRPr lang="en-US" b="1" dirty="0" smtClean="0"/>
          </a:p>
          <a:p>
            <a:pPr lvl="1">
              <a:buClr>
                <a:schemeClr val="tx2"/>
              </a:buClr>
              <a:buSzPct val="65000"/>
              <a:defRPr/>
            </a:pPr>
            <a:endParaRPr lang="en-US" dirty="0" smtClean="0"/>
          </a:p>
        </p:txBody>
      </p:sp>
      <p:pic>
        <p:nvPicPr>
          <p:cNvPr id="4" name="Picture 3" descr="P:\Agency Graphics\LOGOS\TLCi\TLCI logo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181100"/>
            <a:ext cx="1992702" cy="69586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5089"/>
            <a:ext cx="5410200" cy="7161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NOACA Interactive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9473" y="2819400"/>
            <a:ext cx="2209800" cy="19020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537441"/>
            <a:ext cx="3505200" cy="424435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Information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Name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 Agency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Work Type and Description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Congressional District 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Project Report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696" y="2819400"/>
            <a:ext cx="2001104" cy="189783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330" y="4776805"/>
            <a:ext cx="2811898" cy="15581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685800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NOACA Services Available to Lorain County and Northeast Ohio</a:t>
            </a:r>
          </a:p>
        </p:txBody>
      </p:sp>
    </p:spTree>
    <p:extLst>
      <p:ext uri="{BB962C8B-B14F-4D97-AF65-F5344CB8AC3E}">
        <p14:creationId xmlns:p14="http://schemas.microsoft.com/office/powerpoint/2010/main" val="25355193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06" y="2971800"/>
            <a:ext cx="435169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85800" y="2286000"/>
            <a:ext cx="38100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NOACA GIS Portal: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Socio-economic data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Pavements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Bridges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Traffic and bike volumes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Roadway functional </a:t>
            </a:r>
            <a:b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Watersheds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Bike Network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… and much more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38200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NOACA Services Available to Lorain County and Northeast Ohio</a:t>
            </a:r>
          </a:p>
        </p:txBody>
      </p:sp>
    </p:spTree>
    <p:extLst>
      <p:ext uri="{BB962C8B-B14F-4D97-AF65-F5344CB8AC3E}">
        <p14:creationId xmlns:p14="http://schemas.microsoft.com/office/powerpoint/2010/main" val="29847028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NOACA Services Available to Lorain County and Northeast Ohio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732939"/>
            <a:ext cx="4438650" cy="3581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65000"/>
              <a:defRPr/>
            </a:pP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65000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 Action and NOACA Air Quality Programs: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Works to educate the public and state lawmakers about air quality issues and practical ways to help clean the air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67701"/>
            <a:ext cx="2889232" cy="3663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2277"/>
            <a:ext cx="3505200" cy="16065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6200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NOACA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…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hat does it do?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65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NOACA is the federally designated metropolitan planning organization (MPO) for northeast Ohio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65000"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Conducts multi-modal transportation &amp; environmental planning for a five-county region</a:t>
            </a:r>
          </a:p>
          <a:p>
            <a:pPr lvl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Determines how federal transportation dollars are spent</a:t>
            </a:r>
          </a:p>
          <a:p>
            <a:pPr lvl="1"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6500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Conducts transportation-related air quality planning and public education activities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65000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SzPct val="65000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areawide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water quality planning agency for the region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SzPct val="65000"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SzPct val="65000"/>
            </a:pP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851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017605"/>
            <a:ext cx="6457950" cy="857250"/>
          </a:xfrm>
        </p:spPr>
        <p:txBody>
          <a:bodyPr>
            <a:normAutofit fontScale="90000"/>
          </a:bodyPr>
          <a:lstStyle/>
          <a:p>
            <a:pPr>
              <a:lnSpc>
                <a:spcPts val="345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Gohio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Commute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325" b="1" dirty="0">
                <a:latin typeface="Arial" panose="020B0604020202020204" pitchFamily="34" charset="0"/>
                <a:cs typeface="Arial" panose="020B0604020202020204" pitchFamily="34" charset="0"/>
              </a:rPr>
              <a:t>A Smarter Way</a:t>
            </a:r>
            <a:endParaRPr lang="en-US" sz="232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4148" y="4914901"/>
            <a:ext cx="1131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 Cleveland Photo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962" y="2874854"/>
            <a:ext cx="64314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NEW statewide website (mobile friendly)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Created by NOACA and other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Ohio MPOs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Combines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trip planning and ride matching into one convenient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can create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“subsites” - networks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to encourage smart commuting and reduce parking demand – NOACA will help you get started!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Find it here: Gohiocommute.com/NOACA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5867400"/>
            <a:ext cx="726830" cy="723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85" y="2134972"/>
            <a:ext cx="2131395" cy="213139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7700" y="699282"/>
            <a:ext cx="7772400" cy="11430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NOACA Services Available to Lorain County and Northeast Ohio</a:t>
            </a:r>
          </a:p>
        </p:txBody>
      </p:sp>
    </p:spTree>
    <p:extLst>
      <p:ext uri="{BB962C8B-B14F-4D97-AF65-F5344CB8AC3E}">
        <p14:creationId xmlns:p14="http://schemas.microsoft.com/office/powerpoint/2010/main" val="2847823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5900"/>
            <a:ext cx="6743700" cy="857250"/>
          </a:xfrm>
        </p:spPr>
        <p:txBody>
          <a:bodyPr>
            <a:normAutofit fontScale="90000"/>
          </a:bodyPr>
          <a:lstStyle/>
          <a:p>
            <a:pPr>
              <a:lnSpc>
                <a:spcPts val="345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NOACA 2017 Annual Meeting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325" b="1" dirty="0">
                <a:latin typeface="Arial" panose="020B0604020202020204" pitchFamily="34" charset="0"/>
                <a:cs typeface="Arial" panose="020B0604020202020204" pitchFamily="34" charset="0"/>
              </a:rPr>
              <a:t>Theme: “The Logistics of Regional Transportation”</a:t>
            </a:r>
            <a:endParaRPr lang="en-US" sz="232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4148" y="4914901"/>
            <a:ext cx="1131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Bike Cleveland Photo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434" y="2514600"/>
            <a:ext cx="7510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Friday, September 8, 2017 from 11 a.m. to 2 p.m.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Global Center for Health Innovation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Keynote speaker: Jim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Simpson, Chairman, Victory Worldwide Transportation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Register at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noaca.org/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annualmeeting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Sponsorships and tables available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499272"/>
            <a:ext cx="7131843" cy="1782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5029200"/>
            <a:ext cx="726830" cy="7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11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094" y="1371600"/>
            <a:ext cx="4240306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Thank You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461247" y="2667000"/>
            <a:ext cx="6096000" cy="3429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SzPct val="65000"/>
              <a:buNone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Visit NOACA 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www.noaca.org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information on programs, services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contacts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99977"/>
            <a:ext cx="1752600" cy="17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78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NOACA Vision Statement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229600" cy="4389120"/>
          </a:xfrm>
        </p:spPr>
        <p:txBody>
          <a:bodyPr/>
          <a:lstStyle/>
          <a:p>
            <a:pPr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NOACA will STRENGTHEN regional cohesion, PRESERVE existing infrastructure, and BUILD a sustainable multimodal transportation system to SUPPORT economic development and ENHANCE quality of life in Northeast Ohio.</a:t>
            </a:r>
          </a:p>
          <a:p>
            <a:pPr algn="ctr"/>
            <a:endParaRPr lang="en-US" dirty="0"/>
          </a:p>
        </p:txBody>
      </p:sp>
      <p:pic>
        <p:nvPicPr>
          <p:cNvPr id="4" name="Picture 3" descr="noaca_montage.jpg"/>
          <p:cNvPicPr>
            <a:picLocks noChangeAspect="1"/>
          </p:cNvPicPr>
          <p:nvPr/>
        </p:nvPicPr>
        <p:blipFill>
          <a:blip r:embed="rId3" cstate="print"/>
          <a:srcRect t="9451" b="25338"/>
          <a:stretch>
            <a:fillRect/>
          </a:stretch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36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93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Direction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49488"/>
          <a:ext cx="832104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62800" y="4038600"/>
            <a:ext cx="16209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Photo Source: Lorain Port Authority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653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lends itself naturally to five goals:</a:t>
            </a:r>
          </a:p>
        </p:txBody>
      </p:sp>
    </p:spTree>
    <p:extLst>
      <p:ext uri="{BB962C8B-B14F-4D97-AF65-F5344CB8AC3E}">
        <p14:creationId xmlns:p14="http://schemas.microsoft.com/office/powerpoint/2010/main" val="1077088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NOACA Organized?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53340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SzPct val="65000"/>
            </a:pPr>
            <a:r>
              <a:rPr lang="en-US" dirty="0" smtClean="0">
                <a:latin typeface="Arial" charset="0"/>
                <a:cs typeface="Times New Roman" pitchFamily="18" charset="0"/>
              </a:rPr>
              <a:t>Board of Directors</a:t>
            </a:r>
            <a:r>
              <a:rPr lang="en-US" sz="2600" dirty="0" smtClean="0">
                <a:latin typeface="Arial" charset="0"/>
                <a:cs typeface="Times New Roman" pitchFamily="18" charset="0"/>
              </a:rPr>
              <a:t> (45 elected/appointed officials)</a:t>
            </a:r>
          </a:p>
          <a:p>
            <a:pPr lvl="1">
              <a:buClr>
                <a:schemeClr val="tx2"/>
              </a:buClr>
              <a:buSzPct val="65000"/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Committees</a:t>
            </a:r>
          </a:p>
          <a:p>
            <a:pPr lvl="1">
              <a:buClr>
                <a:schemeClr val="tx2"/>
              </a:buClr>
              <a:buSzPct val="65000"/>
            </a:pPr>
            <a:r>
              <a:rPr lang="en-US" dirty="0" smtClean="0">
                <a:latin typeface="Arial" charset="0"/>
                <a:cs typeface="Times New Roman" pitchFamily="18" charset="0"/>
              </a:rPr>
              <a:t>Subcommittees</a:t>
            </a:r>
          </a:p>
          <a:p>
            <a:pPr lvl="1">
              <a:buClr>
                <a:schemeClr val="tx2"/>
              </a:buClr>
              <a:buSzPct val="65000"/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Advisory Councils</a:t>
            </a:r>
          </a:p>
          <a:p>
            <a:pPr>
              <a:buClr>
                <a:schemeClr val="tx2"/>
              </a:buClr>
              <a:buSzPct val="65000"/>
            </a:pPr>
            <a:endParaRPr lang="en-US" sz="2600" dirty="0" smtClean="0">
              <a:latin typeface="Arial" charset="0"/>
              <a:cs typeface="Times New Roman" pitchFamily="18" charset="0"/>
            </a:endParaRPr>
          </a:p>
          <a:p>
            <a:pPr>
              <a:buClr>
                <a:schemeClr val="tx2"/>
              </a:buClr>
              <a:buSzPct val="65000"/>
            </a:pPr>
            <a:endParaRPr lang="en-US" dirty="0">
              <a:latin typeface="Arial" charset="0"/>
              <a:cs typeface="Times New Roman" pitchFamily="18" charset="0"/>
            </a:endParaRPr>
          </a:p>
          <a:p>
            <a:pPr marL="0" indent="0">
              <a:buClr>
                <a:schemeClr val="tx2"/>
              </a:buClr>
              <a:buSzPct val="65000"/>
              <a:buNone/>
            </a:pPr>
            <a:endParaRPr lang="en-US" sz="2600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72200" y="3657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954448"/>
            <a:ext cx="4353207" cy="48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247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Lorain County Board Members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199" y="1640608"/>
            <a:ext cx="5834235" cy="4988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 Brinda, Mayor, City of Elyria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Kenneth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Carney, Sr., P.E., P.S.,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Lorain County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Heidecker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Trustee, Columbia Township; NOACA Assistant Secretary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D. Hunter,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Mayor,  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Sheffield Village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 </a:t>
            </a:r>
            <a:r>
              <a:rPr lang="en-US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Kalo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County Commissioner; NOACA Immediate Past President</a:t>
            </a: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Lundy, County Commissioner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65000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Chase M. </a:t>
            </a:r>
            <a:r>
              <a:rPr lang="en-US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Ritenauer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Mayor, City of Lorain</a:t>
            </a:r>
            <a:endParaRPr lang="en-US" sz="1600" b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  <p:pic>
        <p:nvPicPr>
          <p:cNvPr id="1026" name="Picture 2" descr="Board Photo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930602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016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570" y="4572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dirty="0" smtClean="0"/>
              <a:t>Core Functions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 planning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cooperative &amp; continuing process for transportation </a:t>
            </a:r>
          </a:p>
          <a:p>
            <a:pPr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 (Transportation-related) </a:t>
            </a:r>
          </a:p>
          <a:p>
            <a:pPr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planning efforts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transportation plan (LRTP)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Improvement Program (TIP)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Work Program (OWP)</a:t>
            </a:r>
          </a:p>
          <a:p>
            <a:pPr>
              <a:buClr>
                <a:schemeClr val="tx2"/>
              </a:buClr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programming &amp; funds management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of regional water quality management plan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526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Transportation Plan and </a:t>
            </a:r>
            <a:br>
              <a:rPr lang="en-US" sz="4000" dirty="0" smtClean="0"/>
            </a:br>
            <a:r>
              <a:rPr lang="en-US" sz="4000" dirty="0" smtClean="0"/>
              <a:t>Transportation Improvement Program</a:t>
            </a:r>
            <a:endParaRPr lang="en-US" sz="4000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80999" y="1905000"/>
            <a:ext cx="6334125" cy="4953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Long-range Transportation Plan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framework for transportation planning and programs over 20 years</a:t>
            </a:r>
          </a:p>
          <a:p>
            <a:pPr lvl="1">
              <a:defRPr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DRAFT: 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AIMForward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2040 (2017)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Improvement Program:</a:t>
            </a:r>
          </a:p>
          <a:p>
            <a:pPr marL="365760" lvl="1" indent="0">
              <a:buNone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Four-year capital improvement program that implements the vision of the long-range plan</a:t>
            </a:r>
          </a:p>
          <a:p>
            <a:pPr lvl="2">
              <a:defRPr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DRAFT:  SFY 2018-2021 TIP (2017)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363503"/>
            <a:ext cx="2571750" cy="1060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948112"/>
            <a:ext cx="1831258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500" dirty="0" smtClean="0"/>
              <a:t>NOACA Programs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752600"/>
            <a:ext cx="6324601" cy="4953000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SzPct val="65000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Transportation Program ($31 M annually):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Funds for general road &amp; bridge rehabilitation and safety projects, transit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capital and operational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projects, and planning.</a:t>
            </a:r>
          </a:p>
          <a:p>
            <a:pPr marL="0" indent="0">
              <a:buClr>
                <a:schemeClr val="tx2"/>
              </a:buClr>
              <a:buSzPct val="65000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SzPct val="65000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Alternatives Program ($3.1 M annually):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Funds for pedestrian and bicycle facilities, safe routes for non-drivers, community improvement activities, preservation of historic transportation facilities, and environmental mitigation.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transportation fund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ransportation funding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transportation alternative program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transportation alternative program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transportation alternative program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transportation alternative program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data:image/jpeg;base64,/9j/4AAQSkZJRgABAQAAAQABAAD/2wCEAAkGBxQSEhUUExQVFBQXGBkaFxcWGBgVGRgaFBQXHBUXFR8fHCggGBomHBcVIjEhJSkrLi4uFx8zODMtNyktLisBCgoKDg0OGxAQGywkHyQsMiw0Ky8sLDcsLCwsLCwtLCwsLCwvLCw3LCwsMjQsLCwrLCwsLCwsLCwsLC4sLCwsLP/AABEIAHwApAMBIgACEQEDEQH/xAAcAAABBQEBAQAAAAAAAAAAAAAAAQQFBgcDAgj/xABCEAACAQIDBQQGBQsDBQAAAAABAgMAEQQSIQUGMUFREzJhkQcicYGhsRRCYnLBIyQzNFNjc5KistFSgvAVFkOz8f/EABoBAQACAwEAAAAAAAAAAAAAAAABBQIDBAb/xAAuEQACAgEDAgIJBQEAAAAAAAAAAQIRAwQhMQUSMvATM0FRUmFxodEiQpHB4RT/2gAMAwEAAhEDEQA/ANxryxpTUBvVtP6PE8lr5VGUciWNhQxnNQi5MngaW9Y5Fvvi1N8ykf6cth8DUrhfSTIP0kIPirW+BB+dRaK+PVMD5tGnUtUrB+kXDt31dPatx5i9TWE3qwsndmS/Qm3zqTqhqsM/DJE3RXGPEqwuCCPCugahvTT4PVc53CgsTYAEk9ABrXvNTDbuFE2HmiOgeN1v0zKRehEnSKed+D9IDafRb5eGvDv+fLpV+icEAg3BFwet6+ZmhZkCBgHYhRa/eLAD42r6Q2VhexhiiuTkRVueeVQLnypdlf07Jkn3d7vcd0Ul6WhZBRRRQBRRRQBRRRQBRRRQCVS/SU1sM33o/maulUf0mn8gfvp8jUM5db6iX0M3weH7Q2zohtpnJAPgNONdtpbKkg/SZeNjlZWsehsbj30zXj7/AMasuWOTHzlgsi5ZWHMErFpYj2VgjzEIxkt+borFFTWAw8cqySvGqqWCj8r2KKct2C3DEtax6a0T7DVZcQplCpDY5ipa4ci3d56+/wAKmiP+ebSaImGZk1Vip6qSvyqUw28+KThMx+9ZvnXB9kOJDGpVrKHzZgq5GAIa54DUcabzYKRWKFDmABsPW0NiCLcjca+NLCeXHw2ixpv9icpVghuLXF1I8RVaxGPnfvyM/tZv/lcmFuNweY4W9tJRNoT1GSe0nZ47V+JzXHCxva3Crju96RXismIXtEGmcaOOWt9G86qNFT3E4dTLE7jsbvsfbMOJTPCwYc+o8GHKpC9YHs3akuHv2LlLm5AtYnqRVgwm/wDik72SQeIy/EGpsusXV8bVTVM12is8wnpLH/lhYeKMG+BA+Zqawm/eEfi5Q/aBX48KWdkNdgnxItNFMcJtWKXuSI33SDTvNUnSpJ8M90UgpaGQUUUUAlU30h4NpYHyC5QqxA5gA3+Hyq50zxOCzHMrZT7Lg24XHWhqzY1kg4P2mBg0KbcNPZWvY7dSNyS0ELnqpaI+Wov76hMZuTD+zxEfipWUfMmsaKCfSs0eKZRsJtCSO4RrA2JBCsCRwNiOI611m2q7dqWsWmChzwPqEEEcNamcXurGmn0pU6CdGh+J0pudzsQRePs5V6xuCKimaJafUwVUxthtrDtVdsyWiWO62e2VQMxU2DqbaqeR41IYOdJJ5DC3Z/mrgvYoAy2zMFBORbW0B018KiMTsLEp3oJPcpYfC9MSSpI1U2sRqNDxB8PCm5r9LkhtJFjQI0uFSRllkVJA5vmVj65gRm520HvArm+AziFpYuyd5+zYAGPMtlOYLyIJIuNDVeFdfpT5g2Zsy2yksTaxuLX4UsLOnyvOxNYPC4dsWY7OEUTDUh7tHHIcx7vJbgdQKjsHs/tALSxKzNlRGNmbppyvwrnhMcySiXRm9a+bUNnVla/DiGNSOy94OyRUyuFRy47OTIGzEXWQZTmGmmo/GgUscvFtu/6Gf/S37F5dLRuEYaXuQbnjoBYCmmKhyG176KeBHeQNbXoDUjPjkkTEDVS8olUEXuBnGQ27p9ceGlP4sarPJ2TAS/R4VjdiBYoIxIoJ0DEAi/hx1oPRQfh88lboqzjCI88QlVWcwu0yqRbOiuVLZTYNYLe3WonaESdnFKi5M+cFMxIBjPFb6jRuHt60oxlgaTd+dvyMYsM7AsqMwXiyqSB7SOFPMLtrERdyaQDpmJHxuK94CT8llWUROJAwJJXTIRe48eVetqNCQ7oAS80lje1kBUqcvIG541FCKcY3GRaN0d8pXmWKYhg+itaxDcgwGhBrSxWEbuj86g/iL8xW8VlEvel5p5Mb7ndBRRRWRaBRRRQCUZaWigEK1GYndzCyG7QRZv8AUFCt5rY1KUUBAvuwg/RT4mI/ZlLge6TMKY4vYGM+rioZVH1cThg5P+5HW38tWyktQxcIvlGVbzYPEQRszbLw82htJhpX9U8i0ZTNb2E1RsFt7Dy6NGY24G0luHgwI91xX0dWZelrZWz5EPaDLjCLxmKwkvbQydU6316a0o4dVo8Uo29inZIjwkZfvJf4q34UDB37skZ/3ZT/AFAVD4PZxUBe3NhxOS58besB51eN2ty8FNH20uJxLqDYh2SFbi1x6uv9VRRS4tNDLKlJfdFfk2fKBcxsV6gZh5i4prmrQAmAwYK4bFzQAtcrG/agnno6uPK1ccTvZhSuV4mxLc3dI47+23CsaNmXR4YL1ivz7ijpKV1By+INuPKneHw08yqkaSOqklQFJALcdeFS3/dAT9DhYIvEjOfMgV4xO3cc6hi8ioxAUqpRSTwCm348qbHMo4/ib+i/J7wm5eLfiixj7TWPkKhtpYF4JGjkADL04G/AjwpGnljkzZm7VDxJJII4i9T29+AmknaUROyEJqqki+QX4UJcISxtwTtfP2EXuz+twfxFrdqxfcvZsj4qNspCxtmYkEWtwHtvyraBUx4LjpEWscrXtCiiisi2CiiigCkpa8s9qAWg1UNs7+wwsyKrSMuhy8L9Ln8Kq+O9Ik7A5EWMeJLH8BSziydQwQdXbNQxOLSMXd1UeJAqC2hvrhYvrlz0Uf5rH8btKSVizuSTqeVM6juOKfVfgiX3eP0hySRlMNaFj9c+uwHPLewB86z6OKxZizO7G7OxuzHqTXT59Od+lOsHgHlYhR3e8SQoXW3rE6DWo7mcOXVZsuzG6pf/AJeu2Xl/z3VLR7ICx4ntDlkhCWA1uXcW4cQRax+1eu3/AEoPI0Yt2nYxPFYZQTkVmUjmcpbXqCajdnO8c5EJXXC4V5GyxoztxsoubdT0FWXAYWMNP2SszRsiKFCM2UKQ8gz6C7DvWNgbW51yjxcYmxAPYKhZDkYOynLe7IyAXN7mwFjm8NRK06VWytyKQSCCCCQQdCCDqD0NTmMxyAZgys+aMhow6G0f7QE5QbAAKOB15axOPkVpHZAQhZitzc2LG164UNSn2NpHXaMoeSRhezMxGbj6x51uuzEHZjTrWDKLkDxHzrfdnD1Pef7jUxLfpFtzbO3ZCulFFZF7QUUUUAUUUUAUx2xMUhlYcVRiPcpNPqiN6nthMQf3T/2GhryuoN/IxPBQGWREHedgL8e8dSfDmaeJssDFxwMcyM6esumZX1DDpcH50bJxKQ9pI2UsqFUQ39YyeqeGtgpbnzr223FLYaQxgSQNayaKY1IKDUkhgSw9h41gjy2KEK7pc39jzBslHiw4Vj2kszxnQ2AGQC9zyvfxv4U7OyIBJAF1vOsbLn7QMptqxCgI2h9W5qIXajCNEAAKSGRH1zKTluONiLqOVecVtGSUi7AZTcBQEAJtc2W3rGw18KWZ+kxqPBKx40hcYUyxOOzSPIAhAWUg5eYOXiRTvE7RhM0zl9XEWVsvaA5YxnupIGa99W8arIFv80t6WanqH7Fx/v5JnH7aDviD2ZyzqgsxsVMYWx007y3phJj3MiyA5XUKoK6aImUfCm8UZY2UFj0AvUpg92sVKAVhax5myjzNTuYXkyPa2RLG/HWlvUxNsJIv1jF4WA9GkDN/KNb1JYHdqF+6cXP/AAoDEp9jSaHzpRvjoNRL9pVSaS4rS8FuevLCoB1nmLH+RFI/qqwYHd4R/s1/hRKnxJY/GlHTDpGV+JpGXbs7FeeZPVIjUhnciwAU34nTW1bLsxrxqeAOo9hJI+FqRcAn1rt94kjy4U6AqUi20mkjp4tJ22LRRRUnYFFFFAFFFFAFQe+jWwWI+4anKit48I00DxqAc2hB0uDxAoa8sXKDS9xgj60hFaHhPRw31jYfab/Aqawvo/jXi4H3UF/Nr/Ko7Shh0zK+djLdn7OlmNoo2c+A0954CpeTdtoRfEzYfDD97IAfLia1HD7qwqLEysOYMjAHwIWwI8Kd7P2DhoDeKCJD1VFDedr0pHXj6TBeNmPTYBboMKs+OLXu8cTxxDpZiLN7mqLxe0TGxUxCFxxV0IYfz3vW+bSxqxIWYgH6oJtma2i+F6xnbW9uIxuUSRJGFJIQEkgkW1J4+Q41Jq1umw4I2v4KVi9vYjESLh8Pnd3OUKt7knoo0tzvyArT90PRW+RDtGZ5Qo9XCiRzEtyT6+tifAAD21V1xkqTRzIgMkZBXLe+gsQba2K6HqK1vcrb82MjdpoOwZHy97MG0BzDTT2UR0dOy45x/SqZJ7L2Fh8MLQQRRfcRVPmBc1I0UtC0EopaKAKKKKAKKKKAKKKKAKKKKAKS1LRQCWotS0UAlqWiigGW1NmR4hMkq5lBuOWvD8ax7Cbm9pMynFz2zsPVCXADEKCSDewAHurbqzbYx/OZB+8b+41K3NWSEZcqyt7x7mGAkR4zEg20JyX1HUKDV99FuFdNnp2khkZmcliLWsxUDyX51Fb694+6rD6Pv1GL2yf+56MjHCMfCqLJRRRUG4KKKKAKKKKAKKKKAKKKKA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863" y="-708025"/>
            <a:ext cx="1962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1" name="Picture 19" descr="https://encrypted-tbn3.gstatic.com/images?q=tbn:ANd9GcTTIOE458_aaQDix2sG_XkR2TCqJ8DcX2kFMTcYEqBJ5yPAgGf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2" y="2209800"/>
            <a:ext cx="1814513" cy="11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chronicle.northcoastnow.com/wp-content/uploads/2015/01/073113_AMTRAK_KB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4" y="4038600"/>
            <a:ext cx="2044700" cy="13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5552"/>
            <a:ext cx="856638" cy="8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3484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8425</TotalTime>
  <Words>1223</Words>
  <Application>Microsoft Office PowerPoint</Application>
  <PresentationFormat>On-screen Show (4:3)</PresentationFormat>
  <Paragraphs>294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What is NOACA   … and what does it do?</vt:lpstr>
      <vt:lpstr>NOACA Vision Statement</vt:lpstr>
      <vt:lpstr>Strategic Direction</vt:lpstr>
      <vt:lpstr>How is NOACA Organized?</vt:lpstr>
      <vt:lpstr>Lorain County Board Members</vt:lpstr>
      <vt:lpstr>Core Functions</vt:lpstr>
      <vt:lpstr>Transportation Plan and  Transportation Improvement Program</vt:lpstr>
      <vt:lpstr>NOACA Programs</vt:lpstr>
      <vt:lpstr>NOACA Programs</vt:lpstr>
      <vt:lpstr>NOACA Programs</vt:lpstr>
      <vt:lpstr>DRAFT 2018-2021 TIP All Funds </vt:lpstr>
      <vt:lpstr>DRAFT 2018-2021        NOACA Funds </vt:lpstr>
      <vt:lpstr>PowerPoint Presentation</vt:lpstr>
      <vt:lpstr>PowerPoint Presentation</vt:lpstr>
      <vt:lpstr>Lorain County Current Projects </vt:lpstr>
      <vt:lpstr>NOACA Interactive TIP Tool</vt:lpstr>
      <vt:lpstr>PowerPoint Presentation</vt:lpstr>
      <vt:lpstr>NOACA Services Available to Lorain County and Northeast Ohio</vt:lpstr>
      <vt:lpstr>Gohio Commute A Smarter Way</vt:lpstr>
      <vt:lpstr>NOACA 2017 Annual Meeting Theme: “The Logistics of Regional Transportation”</vt:lpstr>
      <vt:lpstr>Thank You</vt:lpstr>
    </vt:vector>
  </TitlesOfParts>
  <Company>NOACA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NOACA At Work</dc:title>
  <dc:creator>t275gode</dc:creator>
  <cp:lastModifiedBy>Grace Gallucci</cp:lastModifiedBy>
  <cp:revision>436</cp:revision>
  <cp:lastPrinted>2016-04-14T20:25:24Z</cp:lastPrinted>
  <dcterms:created xsi:type="dcterms:W3CDTF">2005-08-02T12:20:22Z</dcterms:created>
  <dcterms:modified xsi:type="dcterms:W3CDTF">2017-04-26T03:23:06Z</dcterms:modified>
</cp:coreProperties>
</file>