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78" r:id="rId2"/>
    <p:sldId id="291" r:id="rId3"/>
    <p:sldId id="280" r:id="rId4"/>
    <p:sldId id="292" r:id="rId5"/>
    <p:sldId id="283" r:id="rId6"/>
    <p:sldId id="270" r:id="rId7"/>
    <p:sldId id="284" r:id="rId8"/>
    <p:sldId id="285" r:id="rId9"/>
    <p:sldId id="257" r:id="rId10"/>
    <p:sldId id="258" r:id="rId11"/>
    <p:sldId id="281" r:id="rId12"/>
    <p:sldId id="259" r:id="rId13"/>
    <p:sldId id="286" r:id="rId14"/>
    <p:sldId id="260" r:id="rId15"/>
    <p:sldId id="261" r:id="rId16"/>
    <p:sldId id="262" r:id="rId17"/>
    <p:sldId id="263" r:id="rId18"/>
    <p:sldId id="264" r:id="rId19"/>
    <p:sldId id="287" r:id="rId20"/>
    <p:sldId id="274" r:id="rId21"/>
    <p:sldId id="265" r:id="rId22"/>
    <p:sldId id="266" r:id="rId23"/>
    <p:sldId id="279" r:id="rId24"/>
    <p:sldId id="290" r:id="rId25"/>
    <p:sldId id="267" r:id="rId26"/>
    <p:sldId id="268" r:id="rId27"/>
    <p:sldId id="269" r:id="rId28"/>
    <p:sldId id="271" r:id="rId29"/>
    <p:sldId id="277" r:id="rId30"/>
    <p:sldId id="272" r:id="rId31"/>
    <p:sldId id="273" r:id="rId32"/>
    <p:sldId id="293" r:id="rId33"/>
    <p:sldId id="275" r:id="rId34"/>
    <p:sldId id="282" r:id="rId3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A25CFA4-FA6A-4876-AF5F-4822E1EB495A}">
          <p14:sldIdLst>
            <p14:sldId id="278"/>
            <p14:sldId id="291"/>
            <p14:sldId id="280"/>
            <p14:sldId id="292"/>
            <p14:sldId id="283"/>
            <p14:sldId id="270"/>
            <p14:sldId id="284"/>
            <p14:sldId id="285"/>
            <p14:sldId id="257"/>
            <p14:sldId id="258"/>
            <p14:sldId id="281"/>
            <p14:sldId id="259"/>
            <p14:sldId id="286"/>
            <p14:sldId id="260"/>
            <p14:sldId id="261"/>
            <p14:sldId id="262"/>
            <p14:sldId id="263"/>
            <p14:sldId id="264"/>
            <p14:sldId id="287"/>
            <p14:sldId id="274"/>
            <p14:sldId id="265"/>
            <p14:sldId id="266"/>
            <p14:sldId id="279"/>
            <p14:sldId id="290"/>
            <p14:sldId id="267"/>
            <p14:sldId id="268"/>
            <p14:sldId id="269"/>
            <p14:sldId id="271"/>
            <p14:sldId id="277"/>
            <p14:sldId id="272"/>
            <p14:sldId id="273"/>
            <p14:sldId id="293"/>
            <p14:sldId id="275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FF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6702" autoAdjust="0"/>
  </p:normalViewPr>
  <p:slideViewPr>
    <p:cSldViewPr snapToGrid="0">
      <p:cViewPr varScale="1">
        <p:scale>
          <a:sx n="122" d="100"/>
          <a:sy n="122" d="100"/>
        </p:scale>
        <p:origin x="13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59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229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10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603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476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11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6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069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7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47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619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681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22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05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1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27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95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s://mypolice.qld.gov.au/maryborough/2018/04/23/cannabis-and-drug-utensils-seized-in-hervey-bay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oogle.com/url?sa=i&amp;rct=j&amp;q=&amp;esrc=s&amp;source=images&amp;cd=&amp;cad=rja&amp;uact=8&amp;ved=2ahUKEwjktdiC0b7gAhUE9YMKHQrZCyUQjRx6BAgBEAU&amp;url=https://www.itv.com/news/channel/2018-10-26/up-to-90-000-worth-of-cannabis-seized-by-police-in-st-clement/&amp;psig=AOvVaw0Ik6yzni6xlhyug9Nu-Pp6&amp;ust=1550350253620781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www.google.com/url?sa=i&amp;rct=j&amp;q=&amp;esrc=s&amp;source=images&amp;cd=&amp;cad=rja&amp;uact=8&amp;ved=2ahUKEwif4eC10r7gAhXWITQIHTTnAsQQjRx6BAgBEAU&amp;url=https://www.discoverairdrie.com/local/no-cannabis-stores-open-in-airdrie&amp;psig=AOvVaw15fMkoOjI0sIUDqK_hezsV&amp;ust=155035092265497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tlgnewspaper.com/two-high-school-students-arrested-after-a-firearm-and-marijuana-are-found-in-vehicles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beta.washingtonpost.com/national/health-science/marijuana-addiction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google.com/url?sa=i&amp;rct=j&amp;q=&amp;esrc=s&amp;source=images&amp;cd=&amp;cad=rja&amp;uact=8&amp;ved=2ahUKEwinpJrV1r7gAhXqh1QKHSy8BvcQjRx6BAgBEAU&amp;url=https://fineartamerica.com/featured/1-fruit-and-leaves-of-cocaine-plant-dr-morley-read.html?product%3Dmetal-print&amp;psig=AOvVaw0J78w2h4gK45yPBsKa_LTW&amp;ust=1550352288648785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image" Target="../media/image25.jpeg"/><Relationship Id="rId4" Type="http://schemas.openxmlformats.org/officeDocument/2006/relationships/hyperlink" Target="http://www.google.com/url?sa=i&amp;rct=j&amp;q=&amp;esrc=s&amp;source=images&amp;cd=&amp;cad=rja&amp;uact=8&amp;ved=2ahUKEwiXr4Dp177gAhWR_lQKHaz_AqkQjRx6BAgBEAU&amp;url=http://bardrugs.blogspot.com/2008/06/how-cocaine-is-made.html&amp;psig=AOvVaw0J78w2h4gK45yPBsKa_LTW&amp;ust=155035228864878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elementsbehavioralhealth.com/addiction-resources/drug-addiction-resources/cocaine-addictive-effects-signs-symptoms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image" Target="../media/image27.jpeg"/><Relationship Id="rId4" Type="http://schemas.openxmlformats.org/officeDocument/2006/relationships/hyperlink" Target="https://www.google.com/url?sa=i&amp;rct=j&amp;q=&amp;esrc=s&amp;source=images&amp;cd=&amp;cad=rja&amp;uact=8&amp;ved=2ahUKEwixsNym077gAhXkHDQIHbZZBqIQjRx6BAgBEAU&amp;url=https://mixmag.net/read/gordon-ramsay-says-he-was-once-asked-to-sprinkle-cocaine-over-a-souffle-news&amp;psig=AOvVaw3IimOJm8TNUiFkxq8Tt0Pm&amp;ust=155035141486145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rwaOs2L7gAhWJHXwKHRwhDlwQjRx6BAgBEAU&amp;url=https://www.verywellmind.com/photographs-of-cocaine-and-crack-cocaine-4020330&amp;psig=AOvVaw10qmBzh0Q8k48jafVeGhhJ&amp;ust=1550352780999750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s://www.fmcsa.dot.gov/regulation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hyperlink" Target="http://www.google.com/url?sa=i&amp;rct=j&amp;q=&amp;esrc=s&amp;source=images&amp;cd=&amp;cad=rja&amp;uact=8&amp;ved=2ahUKEwirwaOs2L7gAhWJHXwKHRwhDlwQjRx6BAgBEAU&amp;url=http://mynorthwest.com/13023/crack-cocaine-dealer-nabbed-at-city-hall-park/?&amp;psig=AOvVaw10qmBzh0Q8k48jafVeGhhJ&amp;ust=1550352780999750" TargetMode="Externa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hyperlink" Target="https://www.google.com/url?sa=i&amp;rct=j&amp;q=&amp;esrc=s&amp;source=images&amp;cd=&amp;cad=rja&amp;uact=8&amp;ved=2ahUKEwjAvure277gAhVE-lQKHW5hBf0QjRx6BAgBEAU&amp;url=https://harborvillageflorida.com/blog/3-year-old-girl-found-chewing-crack-cocaine-philadelphia-daycare/&amp;psig=AOvVaw3qQ0mG006jQsXPcd8mLgYW&amp;ust=1550353696889130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com/url?sa=i&amp;rct=j&amp;q=&amp;esrc=s&amp;source=images&amp;cd=&amp;cad=rja&amp;uact=8&amp;ved=2ahUKEwjz9Zrg2b7gAhVns1QKHf9PBNsQjRx6BAgBEAU&amp;url=http://www.nbcnews.com/id/24018918/ns/us_news-crime_and_courts/t/sniffing-out-fruit-flavored-trend-cocaine/&amp;psig=AOvVaw3dxuyUd8QwEo0gzA5WwiOb&amp;ust=1550353123977703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s://www.google.com/url?sa=i&amp;rct=j&amp;q=&amp;esrc=s&amp;source=images&amp;cd=&amp;cad=rja&amp;uact=8&amp;ved=2ahUKEwiJrr6g2b7gAhWN4FQKHTMwB7AQjRx6BAgBEAU&amp;url=https://www.trendhunter.com/trends/illegal-drugs-go-green-police-in-ohio-seize-a-bag-of-green-crack-cocaine&amp;psig=AOvVaw25ztjrmvmRZpaaxTRbNlay&amp;ust=155035300093510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google.com/url?sa=i&amp;rct=j&amp;q=&amp;esrc=s&amp;source=images&amp;cd=&amp;cad=rja&amp;uact=8&amp;ved=2ahUKEwjahMyB2r7gAhXwwMQHHXTxCBAQjRx6BAgBEAU&amp;url=https://www.researchgate.net/figure/Scramble-in-gelatin-capsules-and-vials-of-cocaine-powder-Baltimore-MD-Photo-credit_fig1_321627125&amp;psig=AOvVaw3dxuyUd8QwEo0gzA5WwiOb&amp;ust=1550353123977703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50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2.jpeg"/><Relationship Id="rId7" Type="http://schemas.openxmlformats.org/officeDocument/2006/relationships/image" Target="../media/image54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oogle.com/url?sa=i&amp;rct=j&amp;q=&amp;esrc=s&amp;source=images&amp;cd=&amp;cad=rja&amp;uact=8&amp;ved=2ahUKEwjHgNrT2r7gAhXjiVQKHWmZBswQjRx6BAgBEAU&amp;url=https://miami.cbslocal.com/2012/06/25/nmb-police-raid-two-gang-drug-houses-make-5-arrests/&amp;psig=AOvVaw3dxuyUd8QwEo0gzA5WwiOb&amp;ust=1550353123977703" TargetMode="External"/><Relationship Id="rId5" Type="http://schemas.openxmlformats.org/officeDocument/2006/relationships/image" Target="../media/image53.jpeg"/><Relationship Id="rId4" Type="http://schemas.openxmlformats.org/officeDocument/2006/relationships/hyperlink" Target="https://www.google.com/url?sa=i&amp;rct=j&amp;q=&amp;esrc=s&amp;source=images&amp;cd=&amp;cad=rja&amp;uact=8&amp;ved=2ahUKEwjHgNrT2r7gAhXjiVQKHWmZBswQjRx6BAgBEAU&amp;url=https://www.highsnobiety.com/2017/06/30/vintage-drug-branding/&amp;psig=AOvVaw3dxuyUd8QwEo0gzA5WwiOb&amp;ust=1550353123977703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SAHarvan@mercy.com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mcsa.dot.gov/regulations/drug-alcohol-testing-program" TargetMode="External"/><Relationship Id="rId3" Type="http://schemas.openxmlformats.org/officeDocument/2006/relationships/hyperlink" Target="https://www.cdc.gov/nchs/pressroom/sosmap/drug_poisoning_mortality/drug_poisioning.htm" TargetMode="External"/><Relationship Id="rId7" Type="http://schemas.openxmlformats.org/officeDocument/2006/relationships/hyperlink" Target="https://fox8.com/2019/02/05/mother-arrested-after-students-bring-marijuana-candy-to-cleveland-school/" TargetMode="External"/><Relationship Id="rId2" Type="http://schemas.openxmlformats.org/officeDocument/2006/relationships/hyperlink" Target="https://altarum.org/sites/default/files/uploaded-publication-files/Lorain-County-Community-Assessment_Executive-Summary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edicalmarijuana.ohio.gov/Documents/formsmethods/FINAL%20FORMS%20AND%20METHODS%20RULES/CBD%20Oil%20FAQ.pdf" TargetMode="External"/><Relationship Id="rId5" Type="http://schemas.openxmlformats.org/officeDocument/2006/relationships/hyperlink" Target="https://www.ohsinc.com/info/what-every-employer-should-know/" TargetMode="External"/><Relationship Id="rId4" Type="http://schemas.openxmlformats.org/officeDocument/2006/relationships/hyperlink" Target="https://www.ehstoday.com/health/drug-abuse-costs-employers-81-billion-year" TargetMode="External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fmcsa.dot.gov/regulations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ZqIqMzr7gAhXloYMKHX3NBXQQjRx6BAgBEAU&amp;url=https://www.cnn.com/2019/02/06/us/hemp-marijuana-idaho-trnd/index.html&amp;psig=AOvVaw2ZmSllUy3w8fU6QyCyR9hN&amp;ust=1550349979383702" TargetMode="External"/><Relationship Id="rId7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hyperlink" Target="https://www.nj.com/politics/index.ssf/2017/06/njs_road_to_legal_marijuana_begins_here.html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241" y="5905500"/>
            <a:ext cx="1114425" cy="21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01" y="2114079"/>
            <a:ext cx="1694259" cy="154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67508" y="791523"/>
            <a:ext cx="7315200" cy="1394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n-US" altLang="en-US" sz="2400" b="1" dirty="0">
                <a:solidFill>
                  <a:srgbClr val="00B050"/>
                </a:solidFill>
              </a:rPr>
              <a:t>Mercy Health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n-US" altLang="en-US" sz="2400" b="1" dirty="0"/>
              <a:t>    </a:t>
            </a:r>
            <a:r>
              <a:rPr lang="en-US" altLang="en-US" sz="2400" b="1" dirty="0">
                <a:solidFill>
                  <a:srgbClr val="00B0F0"/>
                </a:solidFill>
              </a:rPr>
              <a:t>Occupational Health Center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altLang="en-US"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Sherry Harvan RN, BSN * Consortium Coordinator – DOT/BWC * Drug and Alcohol Educator</a:t>
            </a:r>
          </a:p>
        </p:txBody>
      </p:sp>
      <p:sp>
        <p:nvSpPr>
          <p:cNvPr id="6" name="Rectangle 5"/>
          <p:cNvSpPr/>
          <p:nvPr/>
        </p:nvSpPr>
        <p:spPr>
          <a:xfrm>
            <a:off x="867508" y="3806092"/>
            <a:ext cx="7315200" cy="2623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sz="1600" b="1" i="1" dirty="0">
              <a:latin typeface="Arial  "/>
              <a:ea typeface="ＭＳ Ｐゴシック" panose="020B0600070205080204" pitchFamily="34" charset="-128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00B0F0"/>
                </a:solidFill>
                <a:latin typeface="Arial  "/>
                <a:ea typeface="ＭＳ Ｐゴシック" panose="020B0600070205080204" pitchFamily="34" charset="-128"/>
              </a:rPr>
              <a:t>Train Your Employees to Watch for </a:t>
            </a:r>
            <a:r>
              <a:rPr lang="en-US" altLang="en-US" sz="3200" b="1" i="1" dirty="0">
                <a:solidFill>
                  <a:srgbClr val="FF9900"/>
                </a:solidFill>
                <a:latin typeface="Arial  "/>
                <a:ea typeface="ＭＳ Ｐゴシック" panose="020B0600070205080204" pitchFamily="34" charset="-128"/>
              </a:rPr>
              <a:t>Substance  Abuse</a:t>
            </a:r>
            <a:r>
              <a:rPr lang="en-US" altLang="en-US" sz="1000" b="1" i="1" dirty="0">
                <a:solidFill>
                  <a:srgbClr val="FF9900"/>
                </a:solidFill>
                <a:latin typeface="Arial  "/>
                <a:ea typeface="ＭＳ Ｐゴシック" panose="020B0600070205080204" pitchFamily="34" charset="-128"/>
              </a:rPr>
              <a:t>          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000" b="1" i="1" dirty="0">
              <a:solidFill>
                <a:srgbClr val="FFFFFF"/>
              </a:solidFill>
              <a:latin typeface="Arial  "/>
              <a:ea typeface="ＭＳ Ｐゴシック" panose="020B0600070205080204" pitchFamily="34" charset="-128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000" b="1" i="1" dirty="0">
              <a:solidFill>
                <a:srgbClr val="FFFFFF"/>
              </a:solidFill>
              <a:latin typeface="Arial  "/>
              <a:ea typeface="ＭＳ Ｐゴシック" panose="020B0600070205080204" pitchFamily="34" charset="-128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  <a:latin typeface="Arial  "/>
                <a:ea typeface="ＭＳ Ｐゴシック" panose="020B0600070205080204" pitchFamily="34" charset="-128"/>
              </a:rPr>
              <a:t>Lorain County Safety Council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b="1" i="1" dirty="0">
                <a:solidFill>
                  <a:srgbClr val="FFFF00"/>
                </a:solidFill>
                <a:latin typeface="Arial  "/>
                <a:ea typeface="ＭＳ Ｐゴシック" panose="020B0600070205080204" pitchFamily="34" charset="-128"/>
              </a:rPr>
              <a:t>05-22-2019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500" b="1" i="1" dirty="0">
              <a:solidFill>
                <a:srgbClr val="FFFFFF"/>
              </a:solidFill>
              <a:latin typeface="Arial  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050" b="1" dirty="0">
              <a:solidFill>
                <a:srgbClr val="FFFFFF"/>
              </a:solidFill>
              <a:latin typeface="Arial  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3317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2CCF-2F97-415A-939C-2336C82EC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80571"/>
            <a:ext cx="5283926" cy="94289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Cannabis packaged </a:t>
            </a:r>
            <a:r>
              <a:rPr lang="en-US" sz="2200" dirty="0"/>
              <a:t>to</a:t>
            </a:r>
            <a:r>
              <a:rPr lang="en-US" dirty="0"/>
              <a:t>  ship  &amp;   sell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9103B-4B6D-4B0F-9511-87F63001F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640113"/>
            <a:ext cx="7955281" cy="368662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irc_mi" descr="Image result for cannabis police seizure">
            <a:hlinkClick r:id="rId2"/>
            <a:extLst>
              <a:ext uri="{FF2B5EF4-FFF2-40B4-BE49-F238E27FC236}">
                <a16:creationId xmlns:a16="http://schemas.microsoft.com/office/drawing/2014/main" id="{495BEE8F-A580-4693-B128-9E18FCE8C26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" t="19638" r="32017"/>
          <a:stretch/>
        </p:blipFill>
        <p:spPr bwMode="auto">
          <a:xfrm>
            <a:off x="594359" y="1881187"/>
            <a:ext cx="3941262" cy="3095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rc_mi" descr="Related image">
            <a:hlinkClick r:id="rId4"/>
            <a:extLst>
              <a:ext uri="{FF2B5EF4-FFF2-40B4-BE49-F238E27FC236}">
                <a16:creationId xmlns:a16="http://schemas.microsoft.com/office/drawing/2014/main" id="{0B1014E8-89DA-4DAE-8246-E9A8A1DE776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798" y="1164231"/>
            <a:ext cx="3436257" cy="2190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Image result for cannabis police seizure">
            <a:hlinkClick r:id="rId6"/>
            <a:extLst>
              <a:ext uri="{FF2B5EF4-FFF2-40B4-BE49-F238E27FC236}">
                <a16:creationId xmlns:a16="http://schemas.microsoft.com/office/drawing/2014/main" id="{C2F6F7A1-9918-4DA4-B37F-C9A295923EF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215" y="3560169"/>
            <a:ext cx="378142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905" y="6123054"/>
            <a:ext cx="14859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277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20980"/>
            <a:ext cx="8763000" cy="14859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dirty="0">
                <a:ea typeface="Geneva"/>
              </a:rPr>
              <a:t>Marijuana Edibles</a:t>
            </a:r>
            <a:br>
              <a:rPr lang="en-US" altLang="en-US" dirty="0">
                <a:ea typeface="Geneva"/>
              </a:rPr>
            </a:br>
            <a:r>
              <a:rPr lang="en-US" altLang="en-US" dirty="0">
                <a:ea typeface="Geneva"/>
              </a:rPr>
              <a:t>Not easily distinguished from non-cannabis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" y="1706880"/>
            <a:ext cx="8488681" cy="4754880"/>
          </a:xfrm>
        </p:spPr>
        <p:txBody>
          <a:bodyPr>
            <a:normAutofit lnSpcReduction="10000"/>
          </a:bodyPr>
          <a:lstStyle/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altLang="en-US" sz="2000" dirty="0">
              <a:solidFill>
                <a:schemeClr val="tx1"/>
              </a:solidFill>
              <a:ea typeface="Geneva"/>
            </a:endParaRPr>
          </a:p>
          <a:p>
            <a:pPr algn="l"/>
            <a:endParaRPr lang="en-US" altLang="en-US" sz="2000" dirty="0">
              <a:solidFill>
                <a:schemeClr val="tx1"/>
              </a:solidFill>
              <a:ea typeface="Geneva"/>
            </a:endParaRPr>
          </a:p>
          <a:p>
            <a:pPr algn="l"/>
            <a:r>
              <a:rPr lang="en-US" altLang="en-US" sz="2000" dirty="0">
                <a:solidFill>
                  <a:schemeClr val="tx1"/>
                </a:solidFill>
                <a:ea typeface="Geneva"/>
              </a:rPr>
              <a:t>Feb. 2019- Cleveland, OH – Woman arrested for</a:t>
            </a:r>
            <a:br>
              <a:rPr lang="en-US" altLang="en-US" sz="2000" dirty="0">
                <a:solidFill>
                  <a:schemeClr val="tx1"/>
                </a:solidFill>
                <a:ea typeface="Geneva"/>
              </a:rPr>
            </a:br>
            <a:r>
              <a:rPr lang="en-US" altLang="en-US" sz="2000" dirty="0">
                <a:solidFill>
                  <a:schemeClr val="tx1"/>
                </a:solidFill>
                <a:ea typeface="Geneva"/>
              </a:rPr>
              <a:t>child endangering because her 9yr old son shared </a:t>
            </a:r>
            <a:br>
              <a:rPr lang="en-US" altLang="en-US" sz="2000" dirty="0">
                <a:solidFill>
                  <a:schemeClr val="tx1"/>
                </a:solidFill>
                <a:ea typeface="Geneva"/>
              </a:rPr>
            </a:br>
            <a:r>
              <a:rPr lang="en-US" altLang="en-US" sz="2000" dirty="0">
                <a:solidFill>
                  <a:schemeClr val="tx1"/>
                </a:solidFill>
                <a:ea typeface="Geneva"/>
              </a:rPr>
              <a:t>THC gummy bears with 13 friends at his elementary</a:t>
            </a:r>
            <a:br>
              <a:rPr lang="en-US" altLang="en-US" sz="2000" dirty="0">
                <a:solidFill>
                  <a:schemeClr val="tx1"/>
                </a:solidFill>
                <a:ea typeface="Geneva"/>
              </a:rPr>
            </a:br>
            <a:r>
              <a:rPr lang="en-US" altLang="en-US" sz="2000" dirty="0">
                <a:solidFill>
                  <a:schemeClr val="tx1"/>
                </a:solidFill>
                <a:ea typeface="Geneva"/>
              </a:rPr>
              <a:t>school.   </a:t>
            </a:r>
            <a:r>
              <a:rPr lang="en-US" altLang="en-US" sz="1050" dirty="0">
                <a:solidFill>
                  <a:srgbClr val="00B050"/>
                </a:solidFill>
                <a:ea typeface="Geneva"/>
              </a:rPr>
              <a:t>J. Steer. (2/5/2019). Fox8 News</a:t>
            </a:r>
            <a:endParaRPr lang="en-US" sz="1050" dirty="0">
              <a:solidFill>
                <a:srgbClr val="00B05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472" y="6086714"/>
            <a:ext cx="14859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71" y="1326221"/>
            <a:ext cx="2892900" cy="186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8" descr="Oregon &lt;strong&gt;Marijuana&lt;/strong&gt; Investor Fraud Nipped in the Bud | Canna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261" y="1874191"/>
            <a:ext cx="4572000" cy="3048000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609" y="3405846"/>
            <a:ext cx="2874962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215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A3E7E-60CC-4AEB-B7FA-FDAC42D15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89" y="406400"/>
            <a:ext cx="7849168" cy="79775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prstClr val="white"/>
                </a:solidFill>
              </a:rPr>
              <a:t>Paraphernalia</a:t>
            </a:r>
            <a:r>
              <a:rPr lang="en-US" dirty="0"/>
              <a:t> &amp; Product</a:t>
            </a:r>
            <a:br>
              <a:rPr lang="en-US" dirty="0"/>
            </a:br>
            <a:r>
              <a:rPr lang="en-US" sz="2700" dirty="0"/>
              <a:t>from a police seizure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EE46D-ED13-473A-A753-4EC991FDE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769" y="1204153"/>
            <a:ext cx="7955281" cy="5415477"/>
          </a:xfrm>
        </p:spPr>
        <p:txBody>
          <a:bodyPr>
            <a:normAutofit/>
          </a:bodyPr>
          <a:lstStyle/>
          <a:p>
            <a:r>
              <a:rPr lang="en-US" dirty="0"/>
              <a:t>-Pot for Individual use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      </a:t>
            </a:r>
          </a:p>
          <a:p>
            <a:pPr algn="l"/>
            <a:r>
              <a:rPr lang="en-US" sz="1600" dirty="0">
                <a:solidFill>
                  <a:srgbClr val="FFFF00"/>
                </a:solidFill>
              </a:rPr>
              <a:t>*Now </a:t>
            </a:r>
            <a:r>
              <a:rPr lang="en-US" sz="1600" b="1" u="sng" dirty="0">
                <a:solidFill>
                  <a:srgbClr val="FFFF00"/>
                </a:solidFill>
              </a:rPr>
              <a:t>illegal</a:t>
            </a:r>
            <a:r>
              <a:rPr lang="en-US" sz="1600" dirty="0">
                <a:solidFill>
                  <a:srgbClr val="FFFF00"/>
                </a:solidFill>
              </a:rPr>
              <a:t> to buy, sell, deliver or possess CBD OILS </a:t>
            </a:r>
          </a:p>
          <a:p>
            <a:pPr algn="l"/>
            <a:r>
              <a:rPr lang="en-US" sz="1600" dirty="0">
                <a:solidFill>
                  <a:srgbClr val="FFFF00"/>
                </a:solidFill>
              </a:rPr>
              <a:t>Unless registered for medical marijuana use</a:t>
            </a:r>
          </a:p>
          <a:p>
            <a:pPr algn="l">
              <a:lnSpc>
                <a:spcPct val="110000"/>
              </a:lnSpc>
            </a:pPr>
            <a:endParaRPr lang="en-US" altLang="en-US" sz="800" dirty="0">
              <a:solidFill>
                <a:schemeClr val="tx1"/>
              </a:solidFill>
              <a:ea typeface="Geneva"/>
            </a:endParaRPr>
          </a:p>
          <a:p>
            <a:pPr algn="l">
              <a:lnSpc>
                <a:spcPct val="110000"/>
              </a:lnSpc>
            </a:pPr>
            <a:endParaRPr lang="en-US" altLang="en-US" sz="800" dirty="0">
              <a:solidFill>
                <a:schemeClr val="tx1"/>
              </a:solidFill>
              <a:ea typeface="Geneva"/>
            </a:endParaRPr>
          </a:p>
          <a:p>
            <a:pPr algn="l">
              <a:lnSpc>
                <a:spcPct val="110000"/>
              </a:lnSpc>
            </a:pPr>
            <a:r>
              <a:rPr lang="en-US" altLang="en-US" sz="800" dirty="0">
                <a:solidFill>
                  <a:schemeClr val="tx1"/>
                </a:solidFill>
                <a:ea typeface="Geneva"/>
              </a:rPr>
              <a:t>Houser, S. (2018). </a:t>
            </a:r>
            <a:r>
              <a:rPr lang="en-US" altLang="en-US" sz="800" i="1" dirty="0">
                <a:solidFill>
                  <a:schemeClr val="tx1"/>
                </a:solidFill>
                <a:ea typeface="Geneva"/>
              </a:rPr>
              <a:t>CBD oil, sold in stores throughout Ohio, is illegal and can carry a felony charge</a:t>
            </a:r>
            <a:r>
              <a:rPr lang="en-US" altLang="en-US" sz="800" dirty="0">
                <a:solidFill>
                  <a:schemeClr val="tx1"/>
                </a:solidFill>
                <a:ea typeface="Geneva"/>
              </a:rPr>
              <a:t>, WOIO Channel 19 Retrieved from </a:t>
            </a:r>
            <a:r>
              <a:rPr lang="en-US" altLang="en-US" sz="800" u="sng" dirty="0">
                <a:solidFill>
                  <a:srgbClr val="00FFFF"/>
                </a:solidFill>
                <a:ea typeface="Geneva"/>
              </a:rPr>
              <a:t>https:www.cleveland19.com/2018/10/10cbd-oil-sold-stores</a:t>
            </a:r>
            <a:r>
              <a:rPr lang="en-US" altLang="en-US" sz="800" dirty="0">
                <a:solidFill>
                  <a:srgbClr val="00FFFF"/>
                </a:solidFill>
                <a:ea typeface="Geneva"/>
              </a:rPr>
              <a:t> </a:t>
            </a:r>
            <a:r>
              <a:rPr lang="en-US" altLang="en-US" sz="800" dirty="0">
                <a:solidFill>
                  <a:srgbClr val="000000"/>
                </a:solidFill>
                <a:ea typeface="Geneva"/>
              </a:rPr>
              <a:t>  </a:t>
            </a:r>
          </a:p>
          <a:p>
            <a:pPr algn="l">
              <a:lnSpc>
                <a:spcPct val="110000"/>
              </a:lnSpc>
            </a:pPr>
            <a:r>
              <a:rPr lang="en-US" altLang="en-US" sz="800" u="sng" dirty="0">
                <a:solidFill>
                  <a:schemeClr val="tx1"/>
                </a:solidFill>
                <a:ea typeface="Geneva"/>
              </a:rPr>
              <a:t>State of Ohio Board of Pharmacy. (2019). Ohio medical marijuana control program CBD oil </a:t>
            </a:r>
            <a:r>
              <a:rPr lang="en-US" altLang="en-US" sz="800" u="sng" dirty="0" err="1">
                <a:solidFill>
                  <a:schemeClr val="tx1"/>
                </a:solidFill>
                <a:ea typeface="Geneva"/>
              </a:rPr>
              <a:t>faq</a:t>
            </a:r>
            <a:r>
              <a:rPr lang="en-US" altLang="en-US" sz="800" u="sng" dirty="0">
                <a:solidFill>
                  <a:schemeClr val="tx1"/>
                </a:solidFill>
                <a:ea typeface="Geneva"/>
              </a:rPr>
              <a:t>. Retrieved from </a:t>
            </a:r>
            <a:r>
              <a:rPr lang="en-US" altLang="en-US" sz="800" u="sng" dirty="0">
                <a:solidFill>
                  <a:srgbClr val="00FFFF"/>
                </a:solidFill>
                <a:ea typeface="Geneva"/>
              </a:rPr>
              <a:t>https://medicalmarijuana.ohio.gov/Documents/formsmethods</a:t>
            </a:r>
            <a:endParaRPr lang="en-US" altLang="en-US" sz="800" dirty="0">
              <a:solidFill>
                <a:srgbClr val="00FFFF"/>
              </a:solidFill>
              <a:ea typeface="Geneva"/>
            </a:endParaRPr>
          </a:p>
          <a:p>
            <a:pPr algn="l"/>
            <a:endParaRPr lang="en-US" sz="1600" dirty="0">
              <a:solidFill>
                <a:srgbClr val="FFFF00"/>
              </a:solidFill>
            </a:endParaRPr>
          </a:p>
          <a:p>
            <a:pPr algn="l"/>
            <a:endParaRPr lang="en-US" sz="1600" dirty="0"/>
          </a:p>
        </p:txBody>
      </p:sp>
      <p:pic>
        <p:nvPicPr>
          <p:cNvPr id="5" name="irc_mi" descr="Image result for cannabis paraphernalia">
            <a:hlinkClick r:id="rId2"/>
            <a:extLst>
              <a:ext uri="{FF2B5EF4-FFF2-40B4-BE49-F238E27FC236}">
                <a16:creationId xmlns:a16="http://schemas.microsoft.com/office/drawing/2014/main" id="{488E20D0-530B-4B8C-9818-7FE7CEE5A4C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69" y="1204155"/>
            <a:ext cx="4259093" cy="2758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114" y="6089259"/>
            <a:ext cx="14859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9326" y="3057513"/>
            <a:ext cx="2650370" cy="228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08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5"/>
            <a:ext cx="7955280" cy="74702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B050"/>
                </a:solidFill>
              </a:rPr>
              <a:t>Cannabis</a:t>
            </a:r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138" y="1414585"/>
            <a:ext cx="8604739" cy="4935683"/>
          </a:xfrm>
        </p:spPr>
        <p:txBody>
          <a:bodyPr>
            <a:normAutofit/>
          </a:bodyPr>
          <a:lstStyle/>
          <a:p>
            <a:pPr algn="l"/>
            <a:r>
              <a:rPr lang="en-US" u="sng" dirty="0">
                <a:solidFill>
                  <a:srgbClr val="92D050"/>
                </a:solidFill>
              </a:rPr>
              <a:t>High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/>
              <a:t>                                                                       </a:t>
            </a:r>
            <a:r>
              <a:rPr lang="en-US" u="sng" dirty="0">
                <a:solidFill>
                  <a:srgbClr val="FFC000"/>
                </a:solidFill>
              </a:rPr>
              <a:t>Withdrawal</a:t>
            </a:r>
          </a:p>
          <a:p>
            <a:pPr algn="l"/>
            <a:r>
              <a:rPr lang="en-US" dirty="0"/>
              <a:t>-Red eye                                                   -</a:t>
            </a:r>
            <a:r>
              <a:rPr lang="en-US" sz="2000" dirty="0"/>
              <a:t>stomach problems</a:t>
            </a:r>
          </a:p>
          <a:p>
            <a:pPr algn="l"/>
            <a:r>
              <a:rPr lang="en-US" dirty="0"/>
              <a:t>-“who cares”                                                             -anxiety</a:t>
            </a:r>
          </a:p>
          <a:p>
            <a:pPr algn="l"/>
            <a:r>
              <a:rPr lang="en-US" dirty="0"/>
              <a:t>-Sleepy                                                                     - insomnia</a:t>
            </a:r>
          </a:p>
          <a:p>
            <a:pPr algn="l"/>
            <a:r>
              <a:rPr lang="en-US" dirty="0"/>
              <a:t>-Temporary                                                         -memory loss</a:t>
            </a:r>
          </a:p>
          <a:p>
            <a:pPr algn="l"/>
            <a:r>
              <a:rPr lang="en-US" sz="1800" dirty="0"/>
              <a:t>inability to learn                                                                - wide mood swings new things</a:t>
            </a:r>
          </a:p>
          <a:p>
            <a:pPr algn="l"/>
            <a:r>
              <a:rPr lang="en-US" dirty="0"/>
              <a:t>                                 -</a:t>
            </a:r>
            <a:r>
              <a:rPr lang="en-US" dirty="0">
                <a:solidFill>
                  <a:srgbClr val="92D050"/>
                </a:solidFill>
              </a:rPr>
              <a:t>Distinct Odor</a:t>
            </a:r>
          </a:p>
          <a:p>
            <a:pPr algn="l"/>
            <a:r>
              <a:rPr lang="en-US" dirty="0"/>
              <a:t>          </a:t>
            </a:r>
            <a:r>
              <a:rPr lang="en-US" b="1" dirty="0">
                <a:solidFill>
                  <a:srgbClr val="00B0F0"/>
                </a:solidFill>
              </a:rPr>
              <a:t>Estimated 2.7 million Americans dependent </a:t>
            </a:r>
          </a:p>
          <a:p>
            <a:pPr algn="l"/>
            <a:r>
              <a:rPr lang="en-US" dirty="0"/>
              <a:t>              </a:t>
            </a:r>
            <a:r>
              <a:rPr lang="en-US" b="1" dirty="0">
                <a:solidFill>
                  <a:srgbClr val="FFFF00"/>
                </a:solidFill>
              </a:rPr>
              <a:t>General public barely admits addiction.</a:t>
            </a:r>
          </a:p>
          <a:p>
            <a:pPr algn="l"/>
            <a:endParaRPr lang="en-US" dirty="0"/>
          </a:p>
          <a:p>
            <a:pPr algn="l"/>
            <a:r>
              <a:rPr lang="en-US" sz="900" dirty="0"/>
              <a:t>Vestal, C. (2018). </a:t>
            </a:r>
            <a:r>
              <a:rPr lang="en-US" sz="900" i="1" dirty="0"/>
              <a:t>Marijuana addiction is real but many users don’t realize that. Health &amp; Science. The Washington Post  Retrieved from: </a:t>
            </a:r>
            <a:r>
              <a:rPr lang="en-US" sz="900" i="1" dirty="0">
                <a:hlinkClick r:id="rId2"/>
              </a:rPr>
              <a:t>https://beta.washingtonpost.com/national/health-science/marijuana-addiction</a:t>
            </a:r>
            <a:r>
              <a:rPr lang="en-US" sz="900" i="1" dirty="0"/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977" y="6097855"/>
            <a:ext cx="14859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869" y="1401949"/>
            <a:ext cx="3206270" cy="235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9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3AD9-6EC6-4882-9BA1-D99721F52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731" y="508000"/>
            <a:ext cx="6299926" cy="652612"/>
          </a:xfrm>
        </p:spPr>
        <p:txBody>
          <a:bodyPr/>
          <a:lstStyle/>
          <a:p>
            <a:pPr algn="l"/>
            <a:r>
              <a:rPr lang="en-US" dirty="0"/>
              <a:t>Cocaine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72534-474E-48F7-AE88-6BB50EA12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160612"/>
            <a:ext cx="7955281" cy="3835248"/>
          </a:xfrm>
        </p:spPr>
        <p:txBody>
          <a:bodyPr/>
          <a:lstStyle/>
          <a:p>
            <a:pPr algn="ctr"/>
            <a:r>
              <a:rPr lang="en-US" dirty="0"/>
              <a:t>-Coca plant</a:t>
            </a:r>
          </a:p>
          <a:p>
            <a:pPr algn="ctr"/>
            <a:endParaRPr lang="en-US" dirty="0"/>
          </a:p>
          <a:p>
            <a:r>
              <a:rPr lang="en-US" dirty="0"/>
              <a:t>-Dried coca leaves</a:t>
            </a:r>
          </a:p>
          <a:p>
            <a:r>
              <a:rPr lang="en-US" dirty="0"/>
              <a:t>-Coca powder/ cocaine</a:t>
            </a:r>
          </a:p>
        </p:txBody>
      </p:sp>
      <p:pic>
        <p:nvPicPr>
          <p:cNvPr id="4" name="irc_mi" descr="Related image">
            <a:hlinkClick r:id="rId2"/>
            <a:extLst>
              <a:ext uri="{FF2B5EF4-FFF2-40B4-BE49-F238E27FC236}">
                <a16:creationId xmlns:a16="http://schemas.microsoft.com/office/drawing/2014/main" id="{3266985A-69B9-4640-A8C0-5D5F00FAF0D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" t="2984" r="7611" b="5971"/>
          <a:stretch/>
        </p:blipFill>
        <p:spPr bwMode="auto">
          <a:xfrm>
            <a:off x="792615" y="1273248"/>
            <a:ext cx="2943225" cy="3609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rc_mi" descr="Image result for coca plant for cocaine">
            <a:hlinkClick r:id="rId4"/>
            <a:extLst>
              <a:ext uri="{FF2B5EF4-FFF2-40B4-BE49-F238E27FC236}">
                <a16:creationId xmlns:a16="http://schemas.microsoft.com/office/drawing/2014/main" id="{00395C3B-9744-4098-9071-288AF4440B9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482" y="3063948"/>
            <a:ext cx="2800350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017" y="6027908"/>
            <a:ext cx="14859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686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E237F-127D-446B-AE0C-88EEC13C4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46743"/>
            <a:ext cx="7211170" cy="667126"/>
          </a:xfrm>
        </p:spPr>
        <p:txBody>
          <a:bodyPr>
            <a:normAutofit fontScale="90000"/>
          </a:bodyPr>
          <a:lstStyle/>
          <a:p>
            <a:r>
              <a:rPr lang="en-US" dirty="0"/>
              <a:t>Familiar forms of cocaine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246D5-5A5E-4D5E-8D14-BE72F305B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146629"/>
            <a:ext cx="7955281" cy="384923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irc_mi" descr="Image result for cocaine">
            <a:hlinkClick r:id="rId2"/>
            <a:extLst>
              <a:ext uri="{FF2B5EF4-FFF2-40B4-BE49-F238E27FC236}">
                <a16:creationId xmlns:a16="http://schemas.microsoft.com/office/drawing/2014/main" id="{5ABB8913-E5C8-475B-BDE9-E9BF8A23B48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9" y="1258773"/>
            <a:ext cx="4572728" cy="3624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Image result for cocaine">
            <a:hlinkClick r:id="rId4"/>
            <a:extLst>
              <a:ext uri="{FF2B5EF4-FFF2-40B4-BE49-F238E27FC236}">
                <a16:creationId xmlns:a16="http://schemas.microsoft.com/office/drawing/2014/main" id="{00464BD3-E2FF-430E-A621-180A72CBA83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088" y="2316076"/>
            <a:ext cx="3668485" cy="3058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346" y="6039100"/>
            <a:ext cx="14859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864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3C1B0-CD1C-4732-833E-DD8769644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8685"/>
            <a:ext cx="5820954" cy="638098"/>
          </a:xfrm>
        </p:spPr>
        <p:txBody>
          <a:bodyPr>
            <a:normAutofit fontScale="90000"/>
          </a:bodyPr>
          <a:lstStyle/>
          <a:p>
            <a:r>
              <a:rPr lang="en-US" dirty="0"/>
              <a:t>Crack  Rocks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B3626-E342-4EB5-B144-40FA205B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954" y="1103086"/>
            <a:ext cx="8409354" cy="520810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Concentrated cocaine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The </a:t>
            </a:r>
            <a:r>
              <a:rPr lang="en-US" u="sng" dirty="0"/>
              <a:t>most addictive</a:t>
            </a:r>
            <a:r>
              <a:rPr lang="en-US" dirty="0"/>
              <a:t> drug on the American Black market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l"/>
            <a:r>
              <a:rPr lang="en-US" sz="900" dirty="0">
                <a:solidFill>
                  <a:srgbClr val="FFFF00"/>
                </a:solidFill>
              </a:rPr>
              <a:t>U.S. Department of Transportation, Federal Motor Carrier Safety Administration (FMCSA). (2018). Drug and alcohol program.</a:t>
            </a:r>
          </a:p>
          <a:p>
            <a:pPr algn="l"/>
            <a:r>
              <a:rPr lang="en-US" sz="900" dirty="0">
                <a:solidFill>
                  <a:srgbClr val="FFFF00"/>
                </a:solidFill>
              </a:rPr>
              <a:t>                                   Retrieved from </a:t>
            </a:r>
            <a:r>
              <a:rPr lang="en-US" sz="900" dirty="0">
                <a:solidFill>
                  <a:srgbClr val="FFFF00"/>
                </a:solidFill>
                <a:hlinkClick r:id="rId2"/>
              </a:rPr>
              <a:t>https://www.fmcsa.dot.gov/regulations</a:t>
            </a:r>
            <a:r>
              <a:rPr lang="en-US" sz="900" dirty="0">
                <a:solidFill>
                  <a:srgbClr val="FFFF00"/>
                </a:solidFill>
              </a:rPr>
              <a:t> </a:t>
            </a:r>
          </a:p>
          <a:p>
            <a:pPr algn="l"/>
            <a:endParaRPr lang="en-US" dirty="0"/>
          </a:p>
        </p:txBody>
      </p:sp>
      <p:pic>
        <p:nvPicPr>
          <p:cNvPr id="4" name="irc_mi" descr="Image result for crack rock">
            <a:hlinkClick r:id="rId3"/>
            <a:extLst>
              <a:ext uri="{FF2B5EF4-FFF2-40B4-BE49-F238E27FC236}">
                <a16:creationId xmlns:a16="http://schemas.microsoft.com/office/drawing/2014/main" id="{47E6B08A-A1E7-47FB-A2F4-30DC580B191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54" y="1686201"/>
            <a:ext cx="3810000" cy="263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Related image">
            <a:hlinkClick r:id="rId5"/>
            <a:extLst>
              <a:ext uri="{FF2B5EF4-FFF2-40B4-BE49-F238E27FC236}">
                <a16:creationId xmlns:a16="http://schemas.microsoft.com/office/drawing/2014/main" id="{3C0E8E28-EB63-47D3-93CA-10EB166A114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389" y="1686201"/>
            <a:ext cx="4105275" cy="263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6058779"/>
            <a:ext cx="14859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86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6D57-859C-45A4-92DD-A20A387CB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03200"/>
            <a:ext cx="7741257" cy="62358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More pure form of crack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F1BF7-9D29-480B-A8A6-275AEB2E9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972457"/>
            <a:ext cx="7955281" cy="4023403"/>
          </a:xfrm>
        </p:spPr>
        <p:txBody>
          <a:bodyPr/>
          <a:lstStyle/>
          <a:p>
            <a:pPr algn="ctr"/>
            <a:r>
              <a:rPr lang="en-US" dirty="0"/>
              <a:t>                                     -Dyes added for product </a:t>
            </a:r>
          </a:p>
          <a:p>
            <a:pPr algn="ctr"/>
            <a:r>
              <a:rPr lang="en-US" dirty="0"/>
              <a:t>                                      Distinction:</a:t>
            </a:r>
          </a:p>
          <a:p>
            <a:pPr algn="ctr"/>
            <a:r>
              <a:rPr lang="en-US" dirty="0"/>
              <a:t>-                                    Branding / Mixing  </a:t>
            </a:r>
          </a:p>
        </p:txBody>
      </p:sp>
      <p:pic>
        <p:nvPicPr>
          <p:cNvPr id="5" name="irc_mi" descr="Image result for crack cocaine">
            <a:hlinkClick r:id="rId2"/>
            <a:extLst>
              <a:ext uri="{FF2B5EF4-FFF2-40B4-BE49-F238E27FC236}">
                <a16:creationId xmlns:a16="http://schemas.microsoft.com/office/drawing/2014/main" id="{4EE7B81A-3872-4831-B2FB-2344DCD35A3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83" y="117124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Related image">
            <a:hlinkClick r:id="rId4"/>
            <a:extLst>
              <a:ext uri="{FF2B5EF4-FFF2-40B4-BE49-F238E27FC236}">
                <a16:creationId xmlns:a16="http://schemas.microsoft.com/office/drawing/2014/main" id="{A84BEFE0-2FCB-48AA-AA40-88FFB47029E0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" b="6871"/>
          <a:stretch/>
        </p:blipFill>
        <p:spPr bwMode="auto">
          <a:xfrm>
            <a:off x="7157086" y="2466701"/>
            <a:ext cx="1768083" cy="2355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Related image">
            <a:hlinkClick r:id="rId6"/>
            <a:extLst>
              <a:ext uri="{FF2B5EF4-FFF2-40B4-BE49-F238E27FC236}">
                <a16:creationId xmlns:a16="http://schemas.microsoft.com/office/drawing/2014/main" id="{E0959F2A-4538-4FD3-A4A4-EC33FDE99350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4" t="37267"/>
          <a:stretch/>
        </p:blipFill>
        <p:spPr bwMode="auto">
          <a:xfrm>
            <a:off x="4162322" y="2599990"/>
            <a:ext cx="2333625" cy="1924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6004463"/>
            <a:ext cx="14859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476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B8E1-3C8A-48EA-9C2B-1E7D00F5B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77" y="453045"/>
            <a:ext cx="5879011" cy="1416196"/>
          </a:xfrm>
        </p:spPr>
        <p:txBody>
          <a:bodyPr>
            <a:normAutofit fontScale="90000"/>
          </a:bodyPr>
          <a:lstStyle/>
          <a:p>
            <a:r>
              <a:rPr lang="en-US" dirty="0"/>
              <a:t>Cocaine- other packaging ideas for distribution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DB0EA-30FA-4E03-A52B-9D31015DE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161143"/>
            <a:ext cx="7955281" cy="38927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irc_mi" descr="Related image">
            <a:hlinkClick r:id="rId2"/>
            <a:extLst>
              <a:ext uri="{FF2B5EF4-FFF2-40B4-BE49-F238E27FC236}">
                <a16:creationId xmlns:a16="http://schemas.microsoft.com/office/drawing/2014/main" id="{E471A510-BE5D-45B7-BCBF-1EA09AFAB85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58" y="1974575"/>
            <a:ext cx="5237922" cy="3390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238" y="6051185"/>
            <a:ext cx="14859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09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5"/>
            <a:ext cx="7955280" cy="950219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B0F0"/>
                </a:solidFill>
              </a:rPr>
              <a:t>Cocaine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9969"/>
            <a:ext cx="7955281" cy="4103077"/>
          </a:xfrm>
        </p:spPr>
        <p:txBody>
          <a:bodyPr/>
          <a:lstStyle/>
          <a:p>
            <a:pPr algn="l"/>
            <a:r>
              <a:rPr lang="en-US" u="sng" dirty="0">
                <a:solidFill>
                  <a:srgbClr val="00B0F0"/>
                </a:solidFill>
              </a:rPr>
              <a:t>High </a:t>
            </a:r>
            <a:r>
              <a:rPr lang="en-US" dirty="0"/>
              <a:t>                                                                      </a:t>
            </a:r>
            <a:r>
              <a:rPr lang="en-US" u="sng" dirty="0">
                <a:solidFill>
                  <a:srgbClr val="FFC000"/>
                </a:solidFill>
              </a:rPr>
              <a:t>Withdrawal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Excitable                                                                   Fatigue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Dilated pupils, flushed face                             normal pupils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Faster breathing                                         normal breathing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Insomnia                                                          “sleep all day”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Feelings of grandeur                                 anxiety, paranoia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Very “talky”                                                            withdrawn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Dry mouth, sweaty                                                   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315" y="5996256"/>
            <a:ext cx="14859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217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290" y="3816838"/>
            <a:ext cx="5580185" cy="3041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091" y="257908"/>
            <a:ext cx="8526585" cy="2000738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We   love   </a:t>
            </a:r>
            <a:br>
              <a:rPr lang="en-US" sz="4400" dirty="0"/>
            </a:br>
            <a:r>
              <a:rPr lang="en-US" sz="4400" dirty="0"/>
              <a:t>where we live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569" y="2344615"/>
            <a:ext cx="8893908" cy="451338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There are good reasons we live here, work here and make a life here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pPr algn="ctr"/>
            <a:r>
              <a:rPr lang="en-US" sz="2400" dirty="0">
                <a:solidFill>
                  <a:srgbClr val="00B0F0"/>
                </a:solidFill>
              </a:rPr>
              <a:t>However, </a:t>
            </a:r>
          </a:p>
          <a:p>
            <a:r>
              <a:rPr lang="en-US" sz="2800" dirty="0">
                <a:solidFill>
                  <a:srgbClr val="00B0F0"/>
                </a:solidFill>
              </a:rPr>
              <a:t>              Every community has a darker side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983" y="429846"/>
            <a:ext cx="1281015" cy="105117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251" y="6022732"/>
            <a:ext cx="1114425" cy="21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989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EA4CD-0B2B-4A90-B0C9-4ED1553D8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1400967"/>
          </a:xfrm>
        </p:spPr>
        <p:txBody>
          <a:bodyPr/>
          <a:lstStyle/>
          <a:p>
            <a:pPr algn="ctr"/>
            <a:r>
              <a:rPr lang="en-US" dirty="0"/>
              <a:t>pipes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407CE-DD4E-47B9-A4A7-AA83D635C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2293619"/>
            <a:ext cx="7955281" cy="3713163"/>
          </a:xfrm>
        </p:spPr>
        <p:txBody>
          <a:bodyPr/>
          <a:lstStyle/>
          <a:p>
            <a:pPr algn="l"/>
            <a:r>
              <a:rPr lang="en-US" dirty="0"/>
              <a:t>Pipes: Sold in cannabis novelty shops labeled for smoking tobacco. Mostly used to smoke cannabis, cocaine, heroin and methamphetamine.</a:t>
            </a:r>
          </a:p>
          <a:p>
            <a:pPr algn="l"/>
            <a:endParaRPr lang="en-US" dirty="0"/>
          </a:p>
          <a:p>
            <a:r>
              <a:rPr lang="en-US" dirty="0"/>
              <a:t>                                </a:t>
            </a:r>
            <a:r>
              <a:rPr lang="en-US" sz="4000" dirty="0"/>
              <a:t>Routes: </a:t>
            </a:r>
            <a:r>
              <a:rPr lang="en-US" sz="2000" dirty="0"/>
              <a:t>Any mucosal </a:t>
            </a:r>
          </a:p>
          <a:p>
            <a:r>
              <a:rPr lang="en-US" sz="2000" dirty="0"/>
              <a:t>Surface or Orifice</a:t>
            </a:r>
          </a:p>
          <a:p>
            <a:r>
              <a:rPr lang="en-US" altLang="en-US" sz="2000" dirty="0">
                <a:ea typeface="Geneva"/>
              </a:rPr>
              <a:t>If snorting – bloody nose</a:t>
            </a:r>
          </a:p>
          <a:p>
            <a:r>
              <a:rPr lang="en-US" altLang="en-US" sz="2000" dirty="0">
                <a:ea typeface="Geneva"/>
              </a:rPr>
              <a:t>If smoking – chronic cough</a:t>
            </a:r>
          </a:p>
          <a:p>
            <a:r>
              <a:rPr lang="en-US" altLang="en-US" sz="2000" dirty="0">
                <a:ea typeface="Geneva"/>
              </a:rPr>
              <a:t>If injecting – hides injection sites  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3294AE-40A7-41A3-988D-7F319B05E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73" y="363801"/>
            <a:ext cx="2705100" cy="1790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D1D198-F861-4975-8BB6-C3404558B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629" y="363801"/>
            <a:ext cx="2857500" cy="179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6006783"/>
            <a:ext cx="14859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ee the source imag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45" y="3386093"/>
            <a:ext cx="2037400" cy="2565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See the source imag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445" y="483151"/>
            <a:ext cx="1425109" cy="970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5328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e the source image">
            <a:extLst>
              <a:ext uri="{FF2B5EF4-FFF2-40B4-BE49-F238E27FC236}">
                <a16:creationId xmlns:a16="http://schemas.microsoft.com/office/drawing/2014/main" id="{65A6F992-A509-4508-B53C-FD6C06BB47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629" y="3090860"/>
            <a:ext cx="3785713" cy="22059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CBB110-67D9-4BF1-AF1E-5D13BCBB5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61257"/>
            <a:ext cx="5341983" cy="63809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opioids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4D846-2A1E-492D-A0C9-9A9DC19C5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042607"/>
            <a:ext cx="7955281" cy="409650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/>
              <a:t>Heroin- made from</a:t>
            </a:r>
          </a:p>
          <a:p>
            <a:pPr algn="l"/>
            <a:r>
              <a:rPr lang="en-US" dirty="0"/>
              <a:t>The resin of the poppy</a:t>
            </a:r>
          </a:p>
          <a:p>
            <a:pPr algn="l"/>
            <a:r>
              <a:rPr lang="en-US" dirty="0"/>
              <a:t>Plant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r>
              <a:rPr lang="en-US" b="1" dirty="0"/>
              <a:t>Typically packaged</a:t>
            </a:r>
          </a:p>
          <a:p>
            <a:r>
              <a:rPr lang="en-US" b="1" dirty="0"/>
              <a:t>In plastic and administered </a:t>
            </a:r>
          </a:p>
          <a:p>
            <a:r>
              <a:rPr lang="en-US" b="1" dirty="0"/>
              <a:t>With an insulin needle</a:t>
            </a:r>
          </a:p>
          <a:p>
            <a:r>
              <a:rPr lang="en-US" b="1" dirty="0"/>
              <a:t>Referred to a “rig”</a:t>
            </a:r>
            <a:r>
              <a:rPr lang="en-US" dirty="0"/>
              <a:t> </a:t>
            </a:r>
          </a:p>
        </p:txBody>
      </p:sp>
      <p:pic>
        <p:nvPicPr>
          <p:cNvPr id="4" name="Picture 3" descr="Image result for how heroin poppy">
            <a:extLst>
              <a:ext uri="{FF2B5EF4-FFF2-40B4-BE49-F238E27FC236}">
                <a16:creationId xmlns:a16="http://schemas.microsoft.com/office/drawing/2014/main" id="{FB55756A-A306-4053-8269-6EEA39BC74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59" y="2110926"/>
            <a:ext cx="1247775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Heroin Tube">
            <a:extLst>
              <a:ext uri="{FF2B5EF4-FFF2-40B4-BE49-F238E27FC236}">
                <a16:creationId xmlns:a16="http://schemas.microsoft.com/office/drawing/2014/main" id="{129711FF-0A66-4EAE-9E09-210CE5FB4C0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224" y="481669"/>
            <a:ext cx="3388654" cy="220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793" y="6004071"/>
            <a:ext cx="14859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745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B3BD8-A1C3-4768-ACE2-2E1516BB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59" y="423437"/>
            <a:ext cx="7955280" cy="918286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Paraphernalia you might see with </a:t>
            </a:r>
            <a:br>
              <a:rPr lang="en-US" sz="3200" dirty="0"/>
            </a:br>
            <a:r>
              <a:rPr lang="en-US" sz="3200" dirty="0"/>
              <a:t>heroine, crack, or meth use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E0CD3-FE24-40AC-BBD2-12D6B07D1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537252"/>
            <a:ext cx="7955281" cy="3458608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-Lots of aluminum </a:t>
            </a:r>
          </a:p>
          <a:p>
            <a:r>
              <a:rPr lang="en-US" dirty="0"/>
              <a:t>foil in the garbage</a:t>
            </a:r>
          </a:p>
          <a:p>
            <a:r>
              <a:rPr lang="en-US" dirty="0"/>
              <a:t>-Scorched foil</a:t>
            </a:r>
          </a:p>
          <a:p>
            <a:endParaRPr lang="en-US" dirty="0"/>
          </a:p>
          <a:p>
            <a:r>
              <a:rPr lang="en-US" dirty="0"/>
              <a:t>-Ripped balloons</a:t>
            </a:r>
          </a:p>
          <a:p>
            <a:r>
              <a:rPr lang="en-US" dirty="0"/>
              <a:t>or plastic wrappers</a:t>
            </a:r>
          </a:p>
          <a:p>
            <a:endParaRPr lang="en-US" dirty="0"/>
          </a:p>
          <a:p>
            <a:r>
              <a:rPr lang="en-US" dirty="0"/>
              <a:t>-Pipes, Syringes</a:t>
            </a:r>
          </a:p>
          <a:p>
            <a:r>
              <a:rPr lang="en-US" dirty="0"/>
              <a:t>possibly </a:t>
            </a:r>
          </a:p>
          <a:p>
            <a:r>
              <a:rPr lang="en-US" dirty="0"/>
              <a:t>-Cotton balls</a:t>
            </a:r>
          </a:p>
        </p:txBody>
      </p:sp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2BA32F89-CFA4-4879-AF6E-00D7546B547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" y="1341723"/>
            <a:ext cx="5541398" cy="4161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893" y="5996842"/>
            <a:ext cx="14859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379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464820" y="764373"/>
            <a:ext cx="5124450" cy="1293028"/>
          </a:xfrm>
        </p:spPr>
        <p:txBody>
          <a:bodyPr>
            <a:normAutofit/>
          </a:bodyPr>
          <a:lstStyle/>
          <a:p>
            <a:r>
              <a:rPr lang="en-US" altLang="en-US">
                <a:ea typeface="Geneva"/>
              </a:rPr>
              <a:t>Opioids: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6572250" y="381000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fld id="{AC78D1E8-E960-456B-8ED8-2032919C29C9}" type="slidenum">
              <a:rPr lang="en-US" altLang="en-US" smtClean="0"/>
              <a:pPr>
                <a:spcAft>
                  <a:spcPts val="600"/>
                </a:spcAft>
              </a:pPr>
              <a:t>23</a:t>
            </a:fld>
            <a:endParaRPr lang="en-US" altLang="en-US"/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464820" y="1844040"/>
            <a:ext cx="5124450" cy="4374645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ea typeface="Geneva"/>
              </a:rPr>
              <a:t>Depressants: </a:t>
            </a:r>
          </a:p>
          <a:p>
            <a:pPr>
              <a:buFontTx/>
              <a:buNone/>
            </a:pPr>
            <a:endParaRPr lang="en-US" altLang="en-US" dirty="0">
              <a:ea typeface="Geneva"/>
            </a:endParaRPr>
          </a:p>
          <a:p>
            <a:r>
              <a:rPr lang="en-US" altLang="en-US" dirty="0">
                <a:ea typeface="Geneva"/>
              </a:rPr>
              <a:t>slow the body down, </a:t>
            </a:r>
          </a:p>
          <a:p>
            <a:r>
              <a:rPr lang="en-US" altLang="en-US" dirty="0">
                <a:ea typeface="Geneva"/>
              </a:rPr>
              <a:t>impaired coordination </a:t>
            </a:r>
          </a:p>
          <a:p>
            <a:pPr>
              <a:buNone/>
            </a:pPr>
            <a:r>
              <a:rPr lang="en-US" altLang="en-US" dirty="0">
                <a:ea typeface="Geneva"/>
              </a:rPr>
              <a:t>       sleepy, tired, nodding off cold, </a:t>
            </a:r>
          </a:p>
          <a:p>
            <a:pPr>
              <a:buNone/>
            </a:pPr>
            <a:r>
              <a:rPr lang="en-US" altLang="en-US" dirty="0">
                <a:ea typeface="Geneva"/>
              </a:rPr>
              <a:t>       -may wear layers on a hot day</a:t>
            </a:r>
          </a:p>
          <a:p>
            <a:pPr>
              <a:buNone/>
            </a:pPr>
            <a:endParaRPr lang="en-US" altLang="en-US" dirty="0">
              <a:ea typeface="Geneva"/>
            </a:endParaRPr>
          </a:p>
          <a:p>
            <a:r>
              <a:rPr lang="en-US" altLang="en-US" dirty="0">
                <a:ea typeface="Geneva"/>
              </a:rPr>
              <a:t>Out of breath</a:t>
            </a:r>
          </a:p>
          <a:p>
            <a:r>
              <a:rPr lang="en-US" altLang="en-US" dirty="0">
                <a:ea typeface="Geneva"/>
              </a:rPr>
              <a:t>Pale skin, dusky lips</a:t>
            </a:r>
          </a:p>
          <a:p>
            <a:r>
              <a:rPr lang="en-US" altLang="en-US" dirty="0">
                <a:ea typeface="Geneva"/>
              </a:rPr>
              <a:t>Pin point pupils</a:t>
            </a:r>
          </a:p>
          <a:p>
            <a:r>
              <a:rPr lang="en-US" altLang="en-US" dirty="0">
                <a:ea typeface="Geneva"/>
              </a:rPr>
              <a:t>Nausea/vomiting</a:t>
            </a:r>
          </a:p>
          <a:p>
            <a:pPr marL="0" indent="0">
              <a:buNone/>
            </a:pPr>
            <a:endParaRPr lang="en-US" altLang="en-US" dirty="0">
              <a:ea typeface="Geneva"/>
            </a:endParaRPr>
          </a:p>
        </p:txBody>
      </p:sp>
      <p:pic>
        <p:nvPicPr>
          <p:cNvPr id="7578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28" y="1659923"/>
            <a:ext cx="2733722" cy="36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789" y="6092476"/>
            <a:ext cx="14859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394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609600" y="460375"/>
            <a:ext cx="7924800" cy="1419225"/>
          </a:xfrm>
        </p:spPr>
        <p:txBody>
          <a:bodyPr/>
          <a:lstStyle/>
          <a:p>
            <a:endParaRPr lang="en-US" altLang="en-US">
              <a:ea typeface="Geneva"/>
            </a:endParaRPr>
          </a:p>
        </p:txBody>
      </p:sp>
      <p:pic>
        <p:nvPicPr>
          <p:cNvPr id="76803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013" y="163513"/>
            <a:ext cx="8662987" cy="6557962"/>
          </a:xfrm>
        </p:spPr>
      </p:pic>
      <p:sp>
        <p:nvSpPr>
          <p:cNvPr id="76804" name="Slide Number Placeholder 3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C3D1125-6A86-4EAD-90EE-9BFB852F69EA}" type="slidenum">
              <a:rPr lang="en-US" altLang="en-US" smtClean="0">
                <a:solidFill>
                  <a:srgbClr val="0092BC"/>
                </a:solidFill>
              </a:rPr>
              <a:pPr/>
              <a:t>24</a:t>
            </a:fld>
            <a:endParaRPr lang="en-US" altLang="en-US">
              <a:solidFill>
                <a:srgbClr val="0092BC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6412706"/>
            <a:ext cx="14859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360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F2B3E-2329-46C9-81C2-2169BBBB5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325" y="262985"/>
            <a:ext cx="7688249" cy="666495"/>
          </a:xfrm>
        </p:spPr>
        <p:txBody>
          <a:bodyPr/>
          <a:lstStyle/>
          <a:p>
            <a:pPr algn="ctr"/>
            <a:r>
              <a:rPr lang="en-US" dirty="0"/>
              <a:t>Examples of opioid pills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02C57-F704-404F-B6BA-61198988B4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Oxycodone based drugs">
            <a:extLst>
              <a:ext uri="{FF2B5EF4-FFF2-40B4-BE49-F238E27FC236}">
                <a16:creationId xmlns:a16="http://schemas.microsoft.com/office/drawing/2014/main" id="{4DE92C42-BB07-40BC-A968-1394608877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7" y="1804985"/>
            <a:ext cx="4695825" cy="31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6004267"/>
            <a:ext cx="14859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338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77037-EA62-447E-A3D4-050432D16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39" y="431024"/>
            <a:ext cx="7955280" cy="653243"/>
          </a:xfrm>
        </p:spPr>
        <p:txBody>
          <a:bodyPr/>
          <a:lstStyle/>
          <a:p>
            <a:pPr algn="ctr"/>
            <a:r>
              <a:rPr lang="en-US" dirty="0"/>
              <a:t>Pure      Lethal    Perspective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FCB6A-866E-48BA-B66F-0AE6809320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Image result for how heroin liquifies">
            <a:extLst>
              <a:ext uri="{FF2B5EF4-FFF2-40B4-BE49-F238E27FC236}">
                <a16:creationId xmlns:a16="http://schemas.microsoft.com/office/drawing/2014/main" id="{41E4CB20-C0A1-40A0-A29D-BFCD8FA470D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3" y="1329006"/>
            <a:ext cx="2705100" cy="201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ee the source image">
            <a:extLst>
              <a:ext uri="{FF2B5EF4-FFF2-40B4-BE49-F238E27FC236}">
                <a16:creationId xmlns:a16="http://schemas.microsoft.com/office/drawing/2014/main" id="{CEC0C680-86EA-4B28-83A0-A84B6FA5CC3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431" y="1928951"/>
            <a:ext cx="4531209" cy="342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www.opslens.com/files/2018/05/2018.05.09-02.34-opslens-5af306e9966a3-600x433.jpg">
            <a:extLst>
              <a:ext uri="{FF2B5EF4-FFF2-40B4-BE49-F238E27FC236}">
                <a16:creationId xmlns:a16="http://schemas.microsoft.com/office/drawing/2014/main" id="{F9D13B1B-96A4-4595-9CDB-8455FAF0FF4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5" y="3641726"/>
            <a:ext cx="2622896" cy="199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946772"/>
            <a:ext cx="14859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604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9FACF-F120-4376-A2E8-41F50E29C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75" y="161845"/>
            <a:ext cx="7955280" cy="759260"/>
          </a:xfrm>
        </p:spPr>
        <p:txBody>
          <a:bodyPr/>
          <a:lstStyle/>
          <a:p>
            <a:pPr algn="ctr"/>
            <a:r>
              <a:rPr lang="en-US" dirty="0"/>
              <a:t>methamphetamine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EC43B-28FF-40AC-842D-A02BE7E22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921105"/>
            <a:ext cx="7955281" cy="525585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-Made from </a:t>
            </a:r>
          </a:p>
          <a:p>
            <a:pPr algn="l"/>
            <a:r>
              <a:rPr lang="en-US" dirty="0"/>
              <a:t>Chemicals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-Powder, Paste</a:t>
            </a:r>
          </a:p>
          <a:p>
            <a:pPr algn="l"/>
            <a:r>
              <a:rPr lang="en-US" dirty="0"/>
              <a:t>Crystals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-Range of colors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-Most often</a:t>
            </a:r>
          </a:p>
          <a:p>
            <a:pPr algn="l"/>
            <a:r>
              <a:rPr lang="en-US" dirty="0"/>
              <a:t>Smoked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-same s/s as cocaine + meth mouth, tremors</a:t>
            </a:r>
          </a:p>
        </p:txBody>
      </p:sp>
      <p:pic>
        <p:nvPicPr>
          <p:cNvPr id="4" name="Picture 3" descr="Methamphetamine (powder)">
            <a:extLst>
              <a:ext uri="{FF2B5EF4-FFF2-40B4-BE49-F238E27FC236}">
                <a16:creationId xmlns:a16="http://schemas.microsoft.com/office/drawing/2014/main" id="{635447EE-8321-41F5-9D45-C0E6A0D5110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00" y="1133035"/>
            <a:ext cx="3740678" cy="2507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ee the source image">
            <a:extLst>
              <a:ext uri="{FF2B5EF4-FFF2-40B4-BE49-F238E27FC236}">
                <a16:creationId xmlns:a16="http://schemas.microsoft.com/office/drawing/2014/main" id="{F0930897-400D-4850-AC87-BD3EB9240F1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1" r="66506"/>
          <a:stretch/>
        </p:blipFill>
        <p:spPr bwMode="auto">
          <a:xfrm>
            <a:off x="2986138" y="1109660"/>
            <a:ext cx="1990725" cy="3886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D16206-54C2-48DD-8197-2FF800ADB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339" y="3852860"/>
            <a:ext cx="1143000" cy="1143000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339" y="5924550"/>
            <a:ext cx="14859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610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9558-97A6-48D1-ACB9-DC7285F9D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830" y="463377"/>
            <a:ext cx="7582399" cy="7592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/>
              <a:t>Type of amphetamine</a:t>
            </a:r>
            <a:br>
              <a:rPr lang="en-US" dirty="0"/>
            </a:br>
            <a:r>
              <a:rPr lang="en-US" sz="4400" dirty="0"/>
              <a:t>Ecstasy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E0C1D-50E3-4770-AA5D-3238D1F37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020417"/>
            <a:ext cx="7955281" cy="4509526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Usually made </a:t>
            </a:r>
          </a:p>
          <a:p>
            <a:pPr algn="ctr"/>
            <a:r>
              <a:rPr lang="en-US" dirty="0"/>
              <a:t>Into </a:t>
            </a:r>
            <a:r>
              <a:rPr lang="en-US" dirty="0">
                <a:solidFill>
                  <a:srgbClr val="FF0000"/>
                </a:solidFill>
              </a:rPr>
              <a:t>“colorful” </a:t>
            </a:r>
          </a:p>
          <a:p>
            <a:pPr algn="ctr"/>
            <a:r>
              <a:rPr lang="en-US" dirty="0"/>
              <a:t>Pills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------</a:t>
            </a:r>
          </a:p>
          <a:p>
            <a:pPr algn="ctr"/>
            <a:r>
              <a:rPr lang="en-US" dirty="0"/>
              <a:t>Packed in </a:t>
            </a:r>
          </a:p>
          <a:p>
            <a:pPr algn="ctr"/>
            <a:r>
              <a:rPr lang="en-US" dirty="0"/>
              <a:t>“Happy”</a:t>
            </a:r>
          </a:p>
          <a:p>
            <a:pPr algn="ctr"/>
            <a:r>
              <a:rPr lang="en-US" dirty="0"/>
              <a:t>baggies</a:t>
            </a:r>
          </a:p>
        </p:txBody>
      </p:sp>
      <p:pic>
        <p:nvPicPr>
          <p:cNvPr id="4" name="Picture 3" descr="C:\Users\Harva\AppData\Local\Microsoft\Windows\INetCache\Content.MSO\CFCD8D19.tmp">
            <a:extLst>
              <a:ext uri="{FF2B5EF4-FFF2-40B4-BE49-F238E27FC236}">
                <a16:creationId xmlns:a16="http://schemas.microsoft.com/office/drawing/2014/main" id="{5DE0F2C3-E3FE-49AB-B831-13328D25AE4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01" y="1020417"/>
            <a:ext cx="2345803" cy="1915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ecstasy drug">
            <a:extLst>
              <a:ext uri="{FF2B5EF4-FFF2-40B4-BE49-F238E27FC236}">
                <a16:creationId xmlns:a16="http://schemas.microsoft.com/office/drawing/2014/main" id="{C7B2530D-9B93-4086-964E-2FEE2295F32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740" y="1020417"/>
            <a:ext cx="2628900" cy="1915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Related image">
            <a:hlinkClick r:id="rId4"/>
            <a:extLst>
              <a:ext uri="{FF2B5EF4-FFF2-40B4-BE49-F238E27FC236}">
                <a16:creationId xmlns:a16="http://schemas.microsoft.com/office/drawing/2014/main" id="{18EABB2C-3B1B-4887-858D-DCFC7F6D623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00" y="3922106"/>
            <a:ext cx="2345803" cy="1915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Related image">
            <a:hlinkClick r:id="rId6"/>
            <a:extLst>
              <a:ext uri="{FF2B5EF4-FFF2-40B4-BE49-F238E27FC236}">
                <a16:creationId xmlns:a16="http://schemas.microsoft.com/office/drawing/2014/main" id="{D1C0C338-90DE-48D1-B314-DCDD65A1C19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741" y="3890008"/>
            <a:ext cx="2628900" cy="1915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6086983"/>
            <a:ext cx="14859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036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726EB-E8D0-4DBA-ACC9-EAA374E64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6592"/>
            <a:ext cx="7290683" cy="732756"/>
          </a:xfrm>
        </p:spPr>
        <p:txBody>
          <a:bodyPr/>
          <a:lstStyle/>
          <a:p>
            <a:pPr algn="l"/>
            <a:r>
              <a:rPr lang="en-US" dirty="0"/>
              <a:t>Ecstasy s/s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9132A-6D31-485D-898C-67A0ABD9B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577009"/>
            <a:ext cx="7955281" cy="341885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-Stimulant</a:t>
            </a:r>
          </a:p>
          <a:p>
            <a:pPr algn="l"/>
            <a:r>
              <a:rPr lang="en-US" dirty="0"/>
              <a:t>-Heightens senses past point of enjoyment to agitation</a:t>
            </a:r>
          </a:p>
          <a:p>
            <a:pPr algn="l"/>
            <a:r>
              <a:rPr lang="en-US" dirty="0"/>
              <a:t>-Artificially causes oxytocin surge in brain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-Withdrawal:</a:t>
            </a:r>
          </a:p>
          <a:p>
            <a:pPr algn="l"/>
            <a:r>
              <a:rPr lang="en-US" dirty="0"/>
              <a:t>            -intense depression, anxiety, isolation</a:t>
            </a:r>
          </a:p>
          <a:p>
            <a:pPr algn="l"/>
            <a:r>
              <a:rPr lang="en-US" dirty="0"/>
              <a:t>            -inability to experience  happiness/ enjoyment</a:t>
            </a:r>
          </a:p>
          <a:p>
            <a:pPr algn="l"/>
            <a:r>
              <a:rPr lang="en-US" dirty="0"/>
              <a:t>            -intense cravings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949559"/>
            <a:ext cx="14859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978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" y="251461"/>
            <a:ext cx="8915400" cy="90054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     Is the Substance abuse Problem all that bad?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" y="1097280"/>
            <a:ext cx="8808720" cy="516636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FF33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33CC"/>
                </a:solidFill>
              </a:rPr>
              <a:t>Of the global supply of illicit drugs, the </a:t>
            </a:r>
            <a:r>
              <a:rPr lang="en-US" b="1" dirty="0">
                <a:solidFill>
                  <a:srgbClr val="FF0000"/>
                </a:solidFill>
              </a:rPr>
              <a:t>U.S. consumes 60% </a:t>
            </a:r>
            <a:r>
              <a:rPr lang="en-US" sz="1400" dirty="0">
                <a:solidFill>
                  <a:srgbClr val="FF33CC"/>
                </a:solidFill>
              </a:rPr>
              <a:t>(OHS, 2019)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The State of </a:t>
            </a:r>
            <a:r>
              <a:rPr lang="en-US" b="1" dirty="0">
                <a:solidFill>
                  <a:srgbClr val="FF0000"/>
                </a:solidFill>
              </a:rPr>
              <a:t>Ohio still ranks 2</a:t>
            </a:r>
            <a:r>
              <a:rPr lang="en-US" b="1" baseline="30000" dirty="0">
                <a:solidFill>
                  <a:srgbClr val="FF0000"/>
                </a:solidFill>
              </a:rPr>
              <a:t>nd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in the nation for drug related </a:t>
            </a:r>
            <a:r>
              <a:rPr lang="en-US" b="1" dirty="0">
                <a:solidFill>
                  <a:srgbClr val="FF0000"/>
                </a:solidFill>
              </a:rPr>
              <a:t>deaths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sz="1400" dirty="0">
                <a:solidFill>
                  <a:srgbClr val="FFFF00"/>
                </a:solidFill>
              </a:rPr>
              <a:t>(CDC, 2019).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</a:rPr>
              <a:t>Lorain county sees </a:t>
            </a:r>
            <a:r>
              <a:rPr lang="en-US" sz="2400" b="1" dirty="0">
                <a:solidFill>
                  <a:srgbClr val="FF0000"/>
                </a:solidFill>
              </a:rPr>
              <a:t>more than double </a:t>
            </a:r>
            <a:r>
              <a:rPr lang="en-US" dirty="0">
                <a:solidFill>
                  <a:srgbClr val="00B0F0"/>
                </a:solidFill>
              </a:rPr>
              <a:t>the national average of heroin and prescription opioid abuse </a:t>
            </a:r>
            <a:r>
              <a:rPr lang="en-US" sz="1400" dirty="0">
                <a:solidFill>
                  <a:srgbClr val="00B0F0"/>
                </a:solidFill>
              </a:rPr>
              <a:t>(</a:t>
            </a:r>
            <a:r>
              <a:rPr lang="en-US" sz="1400" dirty="0" err="1">
                <a:solidFill>
                  <a:srgbClr val="00B0F0"/>
                </a:solidFill>
              </a:rPr>
              <a:t>Altarum</a:t>
            </a:r>
            <a:r>
              <a:rPr lang="en-US" sz="1400" dirty="0">
                <a:solidFill>
                  <a:srgbClr val="00B0F0"/>
                </a:solidFill>
              </a:rPr>
              <a:t>, 2017).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77% of all illicit drug users are employed (OHS, 2019)</a:t>
            </a:r>
          </a:p>
          <a:p>
            <a:r>
              <a:rPr lang="en-US" b="1" dirty="0">
                <a:solidFill>
                  <a:srgbClr val="00B050"/>
                </a:solidFill>
              </a:rPr>
              <a:t>Occupational Health studies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estimate substance abuse </a:t>
            </a:r>
            <a:r>
              <a:rPr lang="en-US" dirty="0">
                <a:solidFill>
                  <a:srgbClr val="FF0000"/>
                </a:solidFill>
              </a:rPr>
              <a:t>annually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costs U.S.  companies </a:t>
            </a:r>
            <a:r>
              <a:rPr lang="en-US" b="1" dirty="0">
                <a:solidFill>
                  <a:srgbClr val="FF0000"/>
                </a:solidFill>
              </a:rPr>
              <a:t>over 81 billion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related to: accidents, absenteeism, poor performance, mistakes, theft, equipment and property damage </a:t>
            </a:r>
            <a:r>
              <a:rPr lang="en-US" sz="1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(OHS, 2019).</a:t>
            </a:r>
          </a:p>
          <a:p>
            <a:endParaRPr lang="en-US" sz="1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sz="1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               </a:t>
            </a:r>
            <a:r>
              <a:rPr lang="en-US" sz="1600" dirty="0">
                <a:solidFill>
                  <a:srgbClr val="FFFF00"/>
                </a:solidFill>
              </a:rPr>
              <a:t>Substance abuse includes not only illicit drugs but also alcohol  </a:t>
            </a:r>
          </a:p>
          <a:p>
            <a:r>
              <a:rPr lang="en-US" b="1" dirty="0"/>
              <a:t>        </a:t>
            </a:r>
            <a:r>
              <a:rPr lang="en-US" sz="2400" b="1" dirty="0"/>
              <a:t>Does the local substance abuse problem affect me?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2181"/>
            <a:ext cx="1485900" cy="25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986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AB280-6F72-4A35-9BCC-9320708EF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30" y="351822"/>
            <a:ext cx="7627076" cy="667126"/>
          </a:xfrm>
        </p:spPr>
        <p:txBody>
          <a:bodyPr/>
          <a:lstStyle/>
          <a:p>
            <a:pPr algn="l"/>
            <a:r>
              <a:rPr lang="en-US" dirty="0"/>
              <a:t>PCP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8CD70-F330-4519-86CD-F1AA75AE1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3641725"/>
            <a:ext cx="7955281" cy="217169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dirty="0"/>
              <a:t>Most often in pill form</a:t>
            </a:r>
          </a:p>
          <a:p>
            <a:pPr algn="ctr"/>
            <a:r>
              <a:rPr lang="en-US" sz="3200" dirty="0"/>
              <a:t>But </a:t>
            </a:r>
          </a:p>
          <a:p>
            <a:pPr algn="ctr"/>
            <a:r>
              <a:rPr lang="en-US" sz="3200" dirty="0"/>
              <a:t>has forms mimicking</a:t>
            </a:r>
          </a:p>
          <a:p>
            <a:pPr algn="ctr"/>
            <a:r>
              <a:rPr lang="en-US" sz="3200" dirty="0"/>
              <a:t>other drugs  </a:t>
            </a:r>
          </a:p>
        </p:txBody>
      </p:sp>
      <p:pic>
        <p:nvPicPr>
          <p:cNvPr id="4" name="Picture 3" descr="pcp - drug">
            <a:extLst>
              <a:ext uri="{FF2B5EF4-FFF2-40B4-BE49-F238E27FC236}">
                <a16:creationId xmlns:a16="http://schemas.microsoft.com/office/drawing/2014/main" id="{E1AC492C-AFA6-45C1-8747-65B8F0C20B3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95" y="1044574"/>
            <a:ext cx="285750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ee the source image">
            <a:extLst>
              <a:ext uri="{FF2B5EF4-FFF2-40B4-BE49-F238E27FC236}">
                <a16:creationId xmlns:a16="http://schemas.microsoft.com/office/drawing/2014/main" id="{C65CB3A3-3BFC-4CE5-B799-326B88BA10D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906" y="974611"/>
            <a:ext cx="2615329" cy="2241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986462"/>
            <a:ext cx="14859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120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E0C12-6464-4189-945C-10C9C8B6A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198" y="159026"/>
            <a:ext cx="6442544" cy="759260"/>
          </a:xfrm>
        </p:spPr>
        <p:txBody>
          <a:bodyPr/>
          <a:lstStyle/>
          <a:p>
            <a:pPr algn="ctr"/>
            <a:r>
              <a:rPr lang="en-US" dirty="0"/>
              <a:t>PCP forms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48845-E724-49E5-AC02-31E95A9F9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3641725"/>
            <a:ext cx="7955281" cy="1791665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Good Trip     or       Bad trip</a:t>
            </a:r>
          </a:p>
          <a:p>
            <a:pPr algn="ctr"/>
            <a:r>
              <a:rPr lang="en-US" dirty="0"/>
              <a:t>Profuse sweating, nystagmus, often “noise” vs speech</a:t>
            </a:r>
          </a:p>
        </p:txBody>
      </p:sp>
      <p:pic>
        <p:nvPicPr>
          <p:cNvPr id="4" name="image" descr="http://phencyclidine.org/wp-content/uploads/2014/07/pcp-names.jpg">
            <a:extLst>
              <a:ext uri="{FF2B5EF4-FFF2-40B4-BE49-F238E27FC236}">
                <a16:creationId xmlns:a16="http://schemas.microsoft.com/office/drawing/2014/main" id="{55D28003-F897-437E-87C8-C9516301177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670" y="818692"/>
            <a:ext cx="5943600" cy="3792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239" y="5753979"/>
            <a:ext cx="14859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512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17473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If you are interested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in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your supervisors attending this class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024555"/>
            <a:ext cx="7955281" cy="2375876"/>
          </a:xfrm>
        </p:spPr>
        <p:txBody>
          <a:bodyPr/>
          <a:lstStyle/>
          <a:p>
            <a:pPr algn="l"/>
            <a:endParaRPr lang="en-US" dirty="0">
              <a:solidFill>
                <a:srgbClr val="92D050"/>
              </a:solidFill>
            </a:endParaRPr>
          </a:p>
          <a:p>
            <a:pPr algn="ctr"/>
            <a:r>
              <a:rPr lang="en-US" dirty="0">
                <a:solidFill>
                  <a:srgbClr val="92D050"/>
                </a:solidFill>
              </a:rPr>
              <a:t>Please contact me for the next scheduled class.</a:t>
            </a:r>
            <a:endParaRPr lang="en-US" dirty="0"/>
          </a:p>
          <a:p>
            <a:pPr algn="ctr"/>
            <a:r>
              <a:rPr lang="en-US" dirty="0"/>
              <a:t>Sherry Harvan </a:t>
            </a:r>
          </a:p>
          <a:p>
            <a:pPr algn="ctr"/>
            <a:r>
              <a:rPr lang="en-US" dirty="0">
                <a:solidFill>
                  <a:srgbClr val="00FFFF"/>
                </a:solidFill>
              </a:rPr>
              <a:t>Mercy Occupational Health</a:t>
            </a:r>
          </a:p>
          <a:p>
            <a:pPr algn="ctr"/>
            <a:r>
              <a:rPr lang="en-US" dirty="0"/>
              <a:t>440-233-1081 or </a:t>
            </a:r>
            <a:r>
              <a:rPr lang="en-US" dirty="0">
                <a:solidFill>
                  <a:srgbClr val="00B0F0"/>
                </a:solidFill>
                <a:hlinkClick r:id="rId2"/>
              </a:rPr>
              <a:t>SAHarvan@mercy.com</a:t>
            </a:r>
            <a:r>
              <a:rPr lang="en-US" dirty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457" y="5817501"/>
            <a:ext cx="1114425" cy="21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0373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8A49D-CCEE-48F1-91A6-34E011DF4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1" y="172278"/>
            <a:ext cx="7955280" cy="1196582"/>
          </a:xfrm>
        </p:spPr>
        <p:txBody>
          <a:bodyPr/>
          <a:lstStyle/>
          <a:p>
            <a:pPr algn="l"/>
            <a:r>
              <a:rPr lang="en-US" dirty="0"/>
              <a:t>Reasonable suspicion </a:t>
            </a:r>
            <a:r>
              <a:rPr lang="en-US" dirty="0">
                <a:solidFill>
                  <a:srgbClr val="FF0000"/>
                </a:solidFill>
              </a:rPr>
              <a:t>procedure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13DFD-6406-4FFC-BBDF-60EDE393C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368860"/>
            <a:ext cx="7955281" cy="36270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                                      </a:t>
            </a:r>
          </a:p>
          <a:p>
            <a:pPr algn="ctr"/>
            <a:r>
              <a:rPr lang="en-US" dirty="0"/>
              <a:t>Talking Points</a:t>
            </a:r>
          </a:p>
          <a:p>
            <a:pPr algn="l"/>
            <a:r>
              <a:rPr lang="en-US" dirty="0">
                <a:solidFill>
                  <a:srgbClr val="FFC000"/>
                </a:solidFill>
              </a:rPr>
              <a:t>Observe</a:t>
            </a:r>
            <a:r>
              <a:rPr lang="en-US" dirty="0"/>
              <a:t>: </a:t>
            </a:r>
            <a:r>
              <a:rPr lang="en-US" dirty="0">
                <a:solidFill>
                  <a:srgbClr val="FFC000"/>
                </a:solidFill>
              </a:rPr>
              <a:t>anyone can observe, supervisor initiates test </a:t>
            </a:r>
          </a:p>
          <a:p>
            <a:pPr algn="l"/>
            <a:r>
              <a:rPr lang="en-US" dirty="0"/>
              <a:t>Document: protects you and your company</a:t>
            </a:r>
          </a:p>
          <a:p>
            <a:pPr algn="l"/>
            <a:r>
              <a:rPr lang="en-US" dirty="0"/>
              <a:t>Confirm: with another manager (not person’s co-worker)</a:t>
            </a:r>
          </a:p>
          <a:p>
            <a:pPr algn="l"/>
            <a:r>
              <a:rPr lang="en-US" dirty="0">
                <a:solidFill>
                  <a:srgbClr val="00B0F0"/>
                </a:solidFill>
              </a:rPr>
              <a:t>Confront</a:t>
            </a:r>
            <a:r>
              <a:rPr lang="en-US" dirty="0"/>
              <a:t>: </a:t>
            </a:r>
            <a:r>
              <a:rPr lang="en-US" dirty="0">
                <a:solidFill>
                  <a:srgbClr val="00B0F0"/>
                </a:solidFill>
              </a:rPr>
              <a:t>in private, with witness, document responses</a:t>
            </a:r>
          </a:p>
          <a:p>
            <a:pPr algn="l"/>
            <a:r>
              <a:rPr lang="en-US" dirty="0">
                <a:solidFill>
                  <a:srgbClr val="00B0F0"/>
                </a:solidFill>
              </a:rPr>
              <a:t>                     agreement or refusal to test</a:t>
            </a:r>
          </a:p>
          <a:p>
            <a:pPr algn="l"/>
            <a:r>
              <a:rPr lang="en-US" dirty="0">
                <a:solidFill>
                  <a:srgbClr val="FF33CC"/>
                </a:solidFill>
              </a:rPr>
              <a:t>Transport: employee with the 2 witnesses 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Test: Do not leave employee until collector calls their name</a:t>
            </a:r>
          </a:p>
          <a:p>
            <a:pPr algn="l"/>
            <a:r>
              <a:rPr lang="en-US" dirty="0">
                <a:solidFill>
                  <a:srgbClr val="00B050"/>
                </a:solidFill>
              </a:rPr>
              <a:t>Do’s/Don’ts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5791537"/>
            <a:ext cx="14859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8212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25046"/>
            <a:ext cx="7955280" cy="695569"/>
          </a:xfrm>
        </p:spPr>
        <p:txBody>
          <a:bodyPr/>
          <a:lstStyle/>
          <a:p>
            <a:pPr algn="l"/>
            <a:r>
              <a:rPr lang="en-US" dirty="0"/>
              <a:t>references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898769"/>
            <a:ext cx="7689949" cy="5486400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en-US" dirty="0" err="1"/>
              <a:t>Altarum</a:t>
            </a:r>
            <a:r>
              <a:rPr lang="en-US" dirty="0"/>
              <a:t>. (2017). </a:t>
            </a:r>
            <a:r>
              <a:rPr lang="en-US" i="1" dirty="0"/>
              <a:t>Community assessment of the opioid crisis in Lorain county, Ohio: Executive summary</a:t>
            </a:r>
            <a:r>
              <a:rPr lang="en-US" dirty="0"/>
              <a:t>.</a:t>
            </a:r>
          </a:p>
          <a:p>
            <a:pPr algn="l"/>
            <a:r>
              <a:rPr lang="en-US" dirty="0"/>
              <a:t>            Retrieved from: </a:t>
            </a:r>
            <a:r>
              <a:rPr lang="en-US" u="sng" dirty="0">
                <a:hlinkClick r:id="rId2"/>
              </a:rPr>
              <a:t>https://altarum.org/sites/default/files/uploaded-publication-files/Lorain-County-Community-Assessment_Executive-Summary.pdf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 </a:t>
            </a:r>
          </a:p>
          <a:p>
            <a:pPr algn="l"/>
            <a:r>
              <a:rPr lang="en-US" dirty="0"/>
              <a:t>Centers for Disease Control and Prevention, Division of Population Health. (2017). Drug overdose</a:t>
            </a:r>
          </a:p>
          <a:p>
            <a:pPr algn="l"/>
            <a:r>
              <a:rPr lang="en-US" dirty="0"/>
              <a:t>           mortality by state: 2017. Retrieved from: </a:t>
            </a:r>
            <a:r>
              <a:rPr lang="en-US" u="sng" dirty="0">
                <a:solidFill>
                  <a:srgbClr val="00FFFF"/>
                </a:solidFill>
                <a:hlinkClick r:id="rId3"/>
              </a:rPr>
              <a:t>https://www.cdc.gov/nchs/pressroom/sosmap/drug_poisoning_mortality/drug_poisioning.htm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 </a:t>
            </a:r>
          </a:p>
          <a:p>
            <a:pPr algn="l"/>
            <a:r>
              <a:rPr lang="en-US" dirty="0"/>
              <a:t>EHS Today. (2019). Drug abuse costs employers $81 billion per year. </a:t>
            </a:r>
            <a:r>
              <a:rPr lang="en-US" i="1" dirty="0"/>
              <a:t>EHS Today, Health</a:t>
            </a:r>
            <a:r>
              <a:rPr lang="en-US" dirty="0"/>
              <a:t>. Retrieved from:</a:t>
            </a:r>
          </a:p>
          <a:p>
            <a:pPr algn="l"/>
            <a:r>
              <a:rPr lang="en-US" dirty="0"/>
              <a:t>            </a:t>
            </a:r>
            <a:r>
              <a:rPr lang="en-US" u="sng" dirty="0">
                <a:solidFill>
                  <a:srgbClr val="00FFFF"/>
                </a:solidFill>
                <a:hlinkClick r:id="rId4"/>
              </a:rPr>
              <a:t>https://www.ehstoday.com/health/drug-abuse-costs-employers-81-billion-year</a:t>
            </a:r>
            <a:r>
              <a:rPr lang="en-US" dirty="0">
                <a:solidFill>
                  <a:srgbClr val="00FFFF"/>
                </a:solidFill>
              </a:rPr>
              <a:t> </a:t>
            </a:r>
          </a:p>
          <a:p>
            <a:pPr algn="l"/>
            <a:endParaRPr lang="en-US" dirty="0">
              <a:solidFill>
                <a:srgbClr val="00FFFF"/>
              </a:solidFill>
            </a:endParaRPr>
          </a:p>
          <a:p>
            <a:pPr algn="l"/>
            <a:r>
              <a:rPr lang="en-US" dirty="0"/>
              <a:t> </a:t>
            </a:r>
            <a:r>
              <a:rPr lang="en-US" altLang="en-US" sz="2400" dirty="0">
                <a:solidFill>
                  <a:schemeClr val="tx1"/>
                </a:solidFill>
                <a:ea typeface="Geneva"/>
              </a:rPr>
              <a:t>Houser, S. (2018). </a:t>
            </a:r>
            <a:r>
              <a:rPr lang="en-US" altLang="en-US" sz="2400" i="1" dirty="0">
                <a:solidFill>
                  <a:schemeClr val="tx1"/>
                </a:solidFill>
                <a:ea typeface="Geneva"/>
              </a:rPr>
              <a:t>CBD oil, sold in stores throughout Ohio, is illegal and can carry a felony charge</a:t>
            </a:r>
            <a:r>
              <a:rPr lang="en-US" altLang="en-US" sz="2400" dirty="0">
                <a:solidFill>
                  <a:schemeClr val="tx1"/>
                </a:solidFill>
                <a:ea typeface="Geneva"/>
              </a:rPr>
              <a:t>, WOIO Channel 19 </a:t>
            </a:r>
          </a:p>
          <a:p>
            <a:pPr algn="l"/>
            <a:r>
              <a:rPr lang="en-US" altLang="en-US" sz="2400" dirty="0">
                <a:solidFill>
                  <a:schemeClr val="tx1"/>
                </a:solidFill>
                <a:ea typeface="Geneva"/>
              </a:rPr>
              <a:t>            Retrieved from </a:t>
            </a:r>
            <a:r>
              <a:rPr lang="en-US" altLang="en-US" sz="2400" u="sng" dirty="0">
                <a:solidFill>
                  <a:srgbClr val="FF0000"/>
                </a:solidFill>
                <a:ea typeface="Geneva"/>
              </a:rPr>
              <a:t>https:www.cleveland19.com/2018/10/10cbd-oil-sold-stores</a:t>
            </a:r>
            <a:r>
              <a:rPr lang="en-US" altLang="en-US" sz="2400" dirty="0">
                <a:solidFill>
                  <a:srgbClr val="00FFFF"/>
                </a:solidFill>
                <a:ea typeface="Geneva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ea typeface="Geneva"/>
              </a:rPr>
              <a:t> 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OHS Health &amp; Safety Services Inc. (2019). What every employer should know. Retrieved from: </a:t>
            </a:r>
          </a:p>
          <a:p>
            <a:pPr algn="l"/>
            <a:r>
              <a:rPr lang="en-US" dirty="0"/>
              <a:t>            </a:t>
            </a:r>
            <a:r>
              <a:rPr lang="en-US" u="sng" dirty="0">
                <a:hlinkClick r:id="rId5"/>
              </a:rPr>
              <a:t>https://www.ohsinc.com/info/what-every-employer-should-know/</a:t>
            </a:r>
            <a:r>
              <a:rPr lang="en-US" dirty="0"/>
              <a:t> </a:t>
            </a:r>
          </a:p>
          <a:p>
            <a:pPr algn="l"/>
            <a:endParaRPr lang="en-US" dirty="0"/>
          </a:p>
          <a:p>
            <a:pPr algn="l"/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altLang="en-US" sz="3200" dirty="0">
                <a:solidFill>
                  <a:schemeClr val="tx1"/>
                </a:solidFill>
                <a:ea typeface="Geneva"/>
              </a:rPr>
              <a:t> </a:t>
            </a:r>
            <a:r>
              <a:rPr lang="en-US" altLang="en-US" sz="2300" dirty="0">
                <a:solidFill>
                  <a:schemeClr val="tx1"/>
                </a:solidFill>
                <a:ea typeface="Geneva"/>
              </a:rPr>
              <a:t>State of Ohio Board of Pharmacy. (2019). </a:t>
            </a:r>
            <a:r>
              <a:rPr lang="en-US" altLang="en-US" sz="2300" i="1" dirty="0">
                <a:solidFill>
                  <a:schemeClr val="tx1"/>
                </a:solidFill>
                <a:ea typeface="Geneva"/>
              </a:rPr>
              <a:t>Ohio medical marijuana control program CBD oil </a:t>
            </a:r>
            <a:r>
              <a:rPr lang="en-US" altLang="en-US" sz="2300" i="1" dirty="0" err="1">
                <a:solidFill>
                  <a:schemeClr val="tx1"/>
                </a:solidFill>
                <a:ea typeface="Geneva"/>
              </a:rPr>
              <a:t>faq</a:t>
            </a:r>
            <a:r>
              <a:rPr lang="en-US" altLang="en-US" sz="2300" dirty="0">
                <a:solidFill>
                  <a:schemeClr val="tx1"/>
                </a:solidFill>
                <a:ea typeface="Geneva"/>
              </a:rPr>
              <a:t>. Retrieved from </a:t>
            </a:r>
            <a:r>
              <a:rPr lang="en-US" altLang="en-US" sz="2300" u="sng" dirty="0">
                <a:solidFill>
                  <a:srgbClr val="FF0000"/>
                </a:solidFill>
                <a:ea typeface="Geneva"/>
                <a:hlinkClick r:id="rId6"/>
              </a:rPr>
              <a:t>https://medicalmarijuana.ohio.gov/Documents/formsmethods/FINAL%20FORMS%20AND%20METHODS%20RULES/CBD%20Oil%20FAQ.pdf</a:t>
            </a:r>
            <a:endParaRPr lang="en-US" altLang="en-US" sz="2300" u="sng" dirty="0">
              <a:solidFill>
                <a:srgbClr val="FF0000"/>
              </a:solidFill>
              <a:ea typeface="Geneva"/>
            </a:endParaRPr>
          </a:p>
          <a:p>
            <a:pPr algn="l"/>
            <a:endParaRPr lang="en-US" sz="2300" dirty="0">
              <a:solidFill>
                <a:srgbClr val="FF0000"/>
              </a:solidFill>
            </a:endParaRPr>
          </a:p>
          <a:p>
            <a:pPr algn="l"/>
            <a:r>
              <a:rPr lang="en-US" dirty="0"/>
              <a:t>Steer, J. (2019, February 5). Mother arrested after student brings marijuana candy to Cleveland school. </a:t>
            </a:r>
          </a:p>
          <a:p>
            <a:pPr algn="l"/>
            <a:r>
              <a:rPr lang="en-US" dirty="0"/>
              <a:t>            </a:t>
            </a:r>
            <a:r>
              <a:rPr lang="en-US" i="1" dirty="0"/>
              <a:t>Fox 8 News</a:t>
            </a:r>
            <a:r>
              <a:rPr lang="en-US" dirty="0"/>
              <a:t>. Retrieved from: </a:t>
            </a:r>
            <a:r>
              <a:rPr lang="en-US" u="sng" dirty="0">
                <a:hlinkClick r:id="rId7"/>
              </a:rPr>
              <a:t>https://fox8.com/2019/02/05/mother-arrested-after-students-bring-marijuana-candy-to-cleveland-school/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 </a:t>
            </a:r>
          </a:p>
          <a:p>
            <a:pPr algn="l"/>
            <a:r>
              <a:rPr lang="en-US" dirty="0"/>
              <a:t>U.S. Department of Transportation, Federal Motor Carrier Safety Administration (FMCSA). (2018). </a:t>
            </a:r>
            <a:r>
              <a:rPr lang="en-US" i="1" dirty="0"/>
              <a:t>Drug </a:t>
            </a:r>
            <a:endParaRPr lang="en-US" dirty="0"/>
          </a:p>
          <a:p>
            <a:pPr algn="l"/>
            <a:r>
              <a:rPr lang="en-US" i="1" dirty="0"/>
              <a:t>            and alcohol testing program</a:t>
            </a:r>
            <a:r>
              <a:rPr lang="en-US" dirty="0"/>
              <a:t>. Retrieved from: </a:t>
            </a:r>
            <a:r>
              <a:rPr lang="en-US" u="sng" dirty="0">
                <a:hlinkClick r:id="rId8"/>
              </a:rPr>
              <a:t>https://www.fmcsa.dot.gov/regulations/drug-alcohol-testing-program</a:t>
            </a:r>
            <a:r>
              <a:rPr lang="en-US" dirty="0"/>
              <a:t> </a:t>
            </a:r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485" y="5737078"/>
            <a:ext cx="14859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67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161" y="905050"/>
            <a:ext cx="6377940" cy="4956488"/>
          </a:xfrm>
        </p:spPr>
        <p:txBody>
          <a:bodyPr/>
          <a:lstStyle/>
          <a:p>
            <a:pPr algn="ctr"/>
            <a:r>
              <a:rPr lang="en-US" dirty="0"/>
              <a:t>What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can   we  do  about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it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37" y="6346092"/>
            <a:ext cx="359117" cy="1207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364" y="5999285"/>
            <a:ext cx="1114425" cy="21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27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>
            <a:normAutofit/>
          </a:bodyPr>
          <a:lstStyle/>
          <a:p>
            <a:r>
              <a:rPr lang="en-US" sz="3600" dirty="0"/>
              <a:t>Watching for substance abuse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092" y="1927860"/>
            <a:ext cx="8612554" cy="450342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In order to initiate a reasonable suspicion </a:t>
            </a:r>
            <a:r>
              <a:rPr lang="en-US" b="1" dirty="0">
                <a:solidFill>
                  <a:srgbClr val="FF0000"/>
                </a:solidFill>
              </a:rPr>
              <a:t>DRUG</a:t>
            </a:r>
            <a:r>
              <a:rPr lang="en-US" dirty="0">
                <a:solidFill>
                  <a:srgbClr val="FF0000"/>
                </a:solidFill>
              </a:rPr>
              <a:t> or </a:t>
            </a:r>
            <a:r>
              <a:rPr lang="en-US" b="1" dirty="0">
                <a:solidFill>
                  <a:srgbClr val="FF0000"/>
                </a:solidFill>
              </a:rPr>
              <a:t>ALCOHOL</a:t>
            </a:r>
            <a:r>
              <a:rPr lang="en-US" dirty="0">
                <a:solidFill>
                  <a:srgbClr val="FF0000"/>
                </a:solidFill>
              </a:rPr>
              <a:t> test: (triggered by witnessing unsafe behavior)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Observations must be articulatable / documentable</a:t>
            </a:r>
          </a:p>
          <a:p>
            <a:r>
              <a:rPr lang="en-US" dirty="0">
                <a:solidFill>
                  <a:srgbClr val="FFC000"/>
                </a:solidFill>
              </a:rPr>
              <a:t>Appearance</a:t>
            </a:r>
          </a:p>
          <a:p>
            <a:r>
              <a:rPr lang="en-US" dirty="0">
                <a:solidFill>
                  <a:srgbClr val="FFC000"/>
                </a:solidFill>
              </a:rPr>
              <a:t>Behavior/Mood</a:t>
            </a:r>
          </a:p>
          <a:p>
            <a:r>
              <a:rPr lang="en-US" dirty="0">
                <a:solidFill>
                  <a:srgbClr val="FFC000"/>
                </a:solidFill>
              </a:rPr>
              <a:t>Speech</a:t>
            </a:r>
          </a:p>
          <a:p>
            <a:r>
              <a:rPr lang="en-US" dirty="0">
                <a:solidFill>
                  <a:srgbClr val="FFC000"/>
                </a:solidFill>
              </a:rPr>
              <a:t>Odor</a:t>
            </a:r>
          </a:p>
          <a:p>
            <a:r>
              <a:rPr lang="en-US" dirty="0"/>
              <a:t>Evidence of substance</a:t>
            </a:r>
          </a:p>
          <a:p>
            <a:r>
              <a:rPr lang="en-US" dirty="0">
                <a:solidFill>
                  <a:srgbClr val="00B0F0"/>
                </a:solidFill>
              </a:rPr>
              <a:t>Performance problems</a:t>
            </a:r>
          </a:p>
          <a:p>
            <a:r>
              <a:rPr lang="en-US" dirty="0">
                <a:solidFill>
                  <a:srgbClr val="00B0F0"/>
                </a:solidFill>
              </a:rPr>
              <a:t>Attendance problems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1" y="6058779"/>
            <a:ext cx="14859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299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C29EF-A525-458D-AC32-76FE09D07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06" y="270935"/>
            <a:ext cx="6445069" cy="135413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Visual Distortions </a:t>
            </a:r>
            <a:r>
              <a:rPr lang="en-US" sz="2200" dirty="0"/>
              <a:t>of</a:t>
            </a:r>
            <a:r>
              <a:rPr lang="en-US" dirty="0"/>
              <a:t> alcohol   &amp;   cannabis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35597-9F87-4597-A6C1-4CBE84CAC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625069"/>
            <a:ext cx="7955281" cy="337079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3F670868-112B-4958-9957-9520D83E8AF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95" y="2207378"/>
            <a:ext cx="3056981" cy="2206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drunk buster goggles">
            <a:extLst>
              <a:ext uri="{FF2B5EF4-FFF2-40B4-BE49-F238E27FC236}">
                <a16:creationId xmlns:a16="http://schemas.microsoft.com/office/drawing/2014/main" id="{5DE63EE2-9A1F-4724-9705-67B4CB6A9CB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108" y="2934832"/>
            <a:ext cx="2447018" cy="2061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054" y="6054164"/>
            <a:ext cx="1485900" cy="25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247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65723"/>
            <a:ext cx="7955280" cy="875323"/>
          </a:xfrm>
        </p:spPr>
        <p:txBody>
          <a:bodyPr/>
          <a:lstStyle/>
          <a:p>
            <a:pPr algn="l"/>
            <a:r>
              <a:rPr lang="en-US" dirty="0"/>
              <a:t>Alcohol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141046"/>
            <a:ext cx="7955281" cy="545513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Legal,   Accessible,   Affordable,   No social stigma,   </a:t>
            </a:r>
          </a:p>
          <a:p>
            <a:pPr algn="l"/>
            <a:r>
              <a:rPr lang="en-US" dirty="0"/>
              <a:t>                                                        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Easiest to abuse</a:t>
            </a:r>
          </a:p>
          <a:p>
            <a:pPr algn="l"/>
            <a:endParaRPr lang="en-US" dirty="0">
              <a:solidFill>
                <a:srgbClr val="FFFF00"/>
              </a:solidFill>
            </a:endParaRPr>
          </a:p>
          <a:p>
            <a:pPr algn="l"/>
            <a:endParaRPr lang="en-US" dirty="0">
              <a:solidFill>
                <a:srgbClr val="FFFF00"/>
              </a:solidFill>
            </a:endParaRPr>
          </a:p>
          <a:p>
            <a:pPr algn="l"/>
            <a:endParaRPr lang="en-US" dirty="0">
              <a:solidFill>
                <a:srgbClr val="FFFF00"/>
              </a:solidFill>
            </a:endParaRPr>
          </a:p>
          <a:p>
            <a:pPr algn="l"/>
            <a:endParaRPr lang="en-US" dirty="0">
              <a:solidFill>
                <a:srgbClr val="FFFF00"/>
              </a:solidFill>
            </a:endParaRPr>
          </a:p>
          <a:p>
            <a:pPr algn="l"/>
            <a:endParaRPr lang="en-US" dirty="0">
              <a:solidFill>
                <a:srgbClr val="FFFF00"/>
              </a:solidFill>
            </a:endParaRPr>
          </a:p>
          <a:p>
            <a:pPr algn="l"/>
            <a:endParaRPr lang="en-US" dirty="0">
              <a:solidFill>
                <a:srgbClr val="FFFF00"/>
              </a:solidFill>
            </a:endParaRPr>
          </a:p>
          <a:p>
            <a:pPr algn="l"/>
            <a:r>
              <a:rPr lang="en-US" dirty="0">
                <a:solidFill>
                  <a:srgbClr val="FFFF00"/>
                </a:solidFill>
              </a:rPr>
              <a:t>American Culture’s </a:t>
            </a:r>
            <a:r>
              <a:rPr lang="en-US" sz="3600" b="1" dirty="0">
                <a:solidFill>
                  <a:srgbClr val="FFFF00"/>
                </a:solidFill>
              </a:rPr>
              <a:t>#1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</a:p>
          <a:p>
            <a:pPr algn="l"/>
            <a:r>
              <a:rPr lang="en-US" dirty="0">
                <a:solidFill>
                  <a:srgbClr val="FFFF00"/>
                </a:solidFill>
              </a:rPr>
              <a:t>drug of abuse but  not most addictive</a:t>
            </a:r>
          </a:p>
          <a:p>
            <a:pPr algn="l"/>
            <a:endParaRPr lang="en-US" dirty="0">
              <a:solidFill>
                <a:srgbClr val="FFFF00"/>
              </a:solidFill>
            </a:endParaRPr>
          </a:p>
          <a:p>
            <a:pPr algn="l"/>
            <a:r>
              <a:rPr lang="en-US" sz="800" dirty="0">
                <a:solidFill>
                  <a:srgbClr val="FFFF00"/>
                </a:solidFill>
              </a:rPr>
              <a:t>U.S. Department of Transportation, Federal Motor Carrier Safety Administration (FMCSA). (2018). Drug and alcohol program. Retrieved from </a:t>
            </a:r>
            <a:r>
              <a:rPr lang="en-US" sz="800" dirty="0">
                <a:solidFill>
                  <a:srgbClr val="FFFF00"/>
                </a:solidFill>
                <a:hlinkClick r:id="rId2"/>
              </a:rPr>
              <a:t>https://www.fmcsa.dot.gov/regulations</a:t>
            </a:r>
            <a:r>
              <a:rPr lang="en-US" sz="800" dirty="0">
                <a:solidFill>
                  <a:srgbClr val="FFFF00"/>
                </a:solidFill>
              </a:rPr>
              <a:t> </a:t>
            </a:r>
          </a:p>
          <a:p>
            <a:pPr algn="l"/>
            <a:endParaRPr lang="en-US" dirty="0"/>
          </a:p>
        </p:txBody>
      </p:sp>
      <p:pic>
        <p:nvPicPr>
          <p:cNvPr id="4" name="Picture 3" descr="See the source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85" y="1782642"/>
            <a:ext cx="2461260" cy="2085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ee the source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743" y="1938607"/>
            <a:ext cx="3585844" cy="312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978" y="5734160"/>
            <a:ext cx="14859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328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79755"/>
            <a:ext cx="8168640" cy="679938"/>
          </a:xfrm>
        </p:spPr>
        <p:txBody>
          <a:bodyPr/>
          <a:lstStyle/>
          <a:p>
            <a:pPr algn="l"/>
            <a:r>
              <a:rPr lang="en-US" dirty="0"/>
              <a:t>Alcohol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744" y="859937"/>
            <a:ext cx="8619979" cy="5815427"/>
          </a:xfrm>
        </p:spPr>
        <p:txBody>
          <a:bodyPr/>
          <a:lstStyle/>
          <a:p>
            <a:r>
              <a:rPr lang="en-US" u="sng" dirty="0"/>
              <a:t>Withdrawal:</a:t>
            </a:r>
          </a:p>
          <a:p>
            <a:r>
              <a:rPr lang="en-US" u="sng" dirty="0"/>
              <a:t>Hangover</a:t>
            </a:r>
            <a:r>
              <a:rPr lang="en-US" dirty="0"/>
              <a:t>:</a:t>
            </a:r>
          </a:p>
          <a:p>
            <a:r>
              <a:rPr lang="en-US" sz="1600" dirty="0"/>
              <a:t>Fatigue, Thirst, Nausea</a:t>
            </a:r>
          </a:p>
          <a:p>
            <a:r>
              <a:rPr lang="en-US" sz="1600" dirty="0"/>
              <a:t>Vomiting, Headache,</a:t>
            </a:r>
          </a:p>
          <a:p>
            <a:r>
              <a:rPr lang="en-US" sz="1600" dirty="0"/>
              <a:t>Light &amp; Sound Sensitivity</a:t>
            </a:r>
          </a:p>
          <a:p>
            <a:r>
              <a:rPr lang="en-US" sz="1600" dirty="0"/>
              <a:t>Dizziness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u="sng" dirty="0"/>
              <a:t>DTs (delirium tremens)</a:t>
            </a:r>
            <a:r>
              <a:rPr lang="en-US" dirty="0"/>
              <a:t>:</a:t>
            </a:r>
          </a:p>
          <a:p>
            <a:r>
              <a:rPr lang="en-US" sz="1800" dirty="0"/>
              <a:t>Tremors and </a:t>
            </a:r>
          </a:p>
          <a:p>
            <a:r>
              <a:rPr lang="en-US" sz="1800" dirty="0"/>
              <a:t>Muscle Cramps</a:t>
            </a:r>
          </a:p>
          <a:p>
            <a:r>
              <a:rPr lang="en-US" sz="1800" dirty="0"/>
              <a:t>Hallucinations</a:t>
            </a:r>
          </a:p>
          <a:p>
            <a:r>
              <a:rPr lang="en-US" sz="1800" dirty="0"/>
              <a:t>Seizures</a:t>
            </a:r>
          </a:p>
          <a:p>
            <a:endParaRPr lang="en-US" dirty="0"/>
          </a:p>
        </p:txBody>
      </p:sp>
      <p:pic>
        <p:nvPicPr>
          <p:cNvPr id="4" name="Picture 3" descr="See the source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0" y="1031631"/>
            <a:ext cx="3462850" cy="5472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115" y="6105671"/>
            <a:ext cx="14859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866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e the source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985" y="1525396"/>
            <a:ext cx="2491023" cy="2280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6212F0-916B-474B-ABD3-8DD81A9A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44557"/>
            <a:ext cx="4269188" cy="738117"/>
          </a:xfrm>
        </p:spPr>
        <p:txBody>
          <a:bodyPr/>
          <a:lstStyle/>
          <a:p>
            <a:r>
              <a:rPr lang="en-US" dirty="0"/>
              <a:t>Cannabinoids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D623F-4599-42BC-B411-C12D23EA1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094" y="1082675"/>
            <a:ext cx="8928567" cy="5466618"/>
          </a:xfrm>
        </p:spPr>
        <p:txBody>
          <a:bodyPr/>
          <a:lstStyle/>
          <a:p>
            <a:pPr algn="ctr"/>
            <a:r>
              <a:rPr lang="en-US" dirty="0"/>
              <a:t>                                                                -Cannabis plant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                </a:t>
            </a:r>
          </a:p>
          <a:p>
            <a:pPr algn="l"/>
            <a:r>
              <a:rPr lang="en-US" dirty="0"/>
              <a:t>                          -Dried Buds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irc_mi" descr="Image result for cannabis">
            <a:hlinkClick r:id="rId3"/>
            <a:extLst>
              <a:ext uri="{FF2B5EF4-FFF2-40B4-BE49-F238E27FC236}">
                <a16:creationId xmlns:a16="http://schemas.microsoft.com/office/drawing/2014/main" id="{479D5B3F-AEB3-4B1F-87A9-3845FC42375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8" y="1082674"/>
            <a:ext cx="4269189" cy="3255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Related image">
            <a:hlinkClick r:id="rId5"/>
            <a:extLst>
              <a:ext uri="{FF2B5EF4-FFF2-40B4-BE49-F238E27FC236}">
                <a16:creationId xmlns:a16="http://schemas.microsoft.com/office/drawing/2014/main" id="{68951615-07DA-4AC9-B65E-B40CB056B997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" t="1" r="3385" b="1340"/>
          <a:stretch/>
        </p:blipFill>
        <p:spPr bwMode="auto">
          <a:xfrm>
            <a:off x="3923323" y="3806221"/>
            <a:ext cx="2911044" cy="221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008" y="6090040"/>
            <a:ext cx="14859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63171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5993</TotalTime>
  <Words>1031</Words>
  <Application>Microsoft Office PowerPoint</Application>
  <PresentationFormat>On-screen Show (4:3)</PresentationFormat>
  <Paragraphs>281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ＭＳ Ｐゴシック</vt:lpstr>
      <vt:lpstr>Arial</vt:lpstr>
      <vt:lpstr>Arial  </vt:lpstr>
      <vt:lpstr>Calibri</vt:lpstr>
      <vt:lpstr>Century Gothic</vt:lpstr>
      <vt:lpstr>Geneva</vt:lpstr>
      <vt:lpstr>Times New Roman</vt:lpstr>
      <vt:lpstr>Vapor Trail</vt:lpstr>
      <vt:lpstr>PowerPoint Presentation</vt:lpstr>
      <vt:lpstr>We   love    where we live</vt:lpstr>
      <vt:lpstr>     Is the Substance abuse Problem all that bad?</vt:lpstr>
      <vt:lpstr>What   can   we  do  about   it ?</vt:lpstr>
      <vt:lpstr>Watching for substance abuse</vt:lpstr>
      <vt:lpstr>Visual Distortions of alcohol   &amp;   cannabis</vt:lpstr>
      <vt:lpstr>Alcohol</vt:lpstr>
      <vt:lpstr>Alcohol</vt:lpstr>
      <vt:lpstr>Cannabinoids</vt:lpstr>
      <vt:lpstr>Cannabis packaged to  ship  &amp;   sell</vt:lpstr>
      <vt:lpstr>Marijuana Edibles Not easily distinguished from non-cannabis</vt:lpstr>
      <vt:lpstr>Paraphernalia &amp; Product from a police seizure </vt:lpstr>
      <vt:lpstr>Cannabis </vt:lpstr>
      <vt:lpstr>Cocaine  </vt:lpstr>
      <vt:lpstr>Familiar forms of cocaine</vt:lpstr>
      <vt:lpstr>Crack  Rocks</vt:lpstr>
      <vt:lpstr>More pure form of crack</vt:lpstr>
      <vt:lpstr>Cocaine- other packaging ideas for distribution</vt:lpstr>
      <vt:lpstr>Cocaine</vt:lpstr>
      <vt:lpstr>pipes</vt:lpstr>
      <vt:lpstr>opioids</vt:lpstr>
      <vt:lpstr>Paraphernalia you might see with  heroine, crack, or meth use </vt:lpstr>
      <vt:lpstr>Opioids:</vt:lpstr>
      <vt:lpstr>PowerPoint Presentation</vt:lpstr>
      <vt:lpstr>Examples of opioid pills</vt:lpstr>
      <vt:lpstr>Pure      Lethal    Perspective</vt:lpstr>
      <vt:lpstr>methamphetamine</vt:lpstr>
      <vt:lpstr>Type of amphetamine Ecstasy</vt:lpstr>
      <vt:lpstr>Ecstasy s/s</vt:lpstr>
      <vt:lpstr>PCP</vt:lpstr>
      <vt:lpstr>PCP forms</vt:lpstr>
      <vt:lpstr>If you are interested in  your supervisors attending this class</vt:lpstr>
      <vt:lpstr>Reasonable suspicion procedure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Harvan, Sherry</dc:creator>
  <cp:lastModifiedBy>Harvan, Sherry A</cp:lastModifiedBy>
  <cp:revision>83</cp:revision>
  <cp:lastPrinted>2019-05-16T12:53:29Z</cp:lastPrinted>
  <dcterms:created xsi:type="dcterms:W3CDTF">2019-02-16T12:05:24Z</dcterms:created>
  <dcterms:modified xsi:type="dcterms:W3CDTF">2019-05-16T13:06:30Z</dcterms:modified>
</cp:coreProperties>
</file>