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 id="2147483750" r:id="rId2"/>
  </p:sldMasterIdLst>
  <p:notesMasterIdLst>
    <p:notesMasterId r:id="rId84"/>
  </p:notesMasterIdLst>
  <p:sldIdLst>
    <p:sldId id="593" r:id="rId3"/>
    <p:sldId id="596" r:id="rId4"/>
    <p:sldId id="635" r:id="rId5"/>
    <p:sldId id="612" r:id="rId6"/>
    <p:sldId id="572" r:id="rId7"/>
    <p:sldId id="571" r:id="rId8"/>
    <p:sldId id="256" r:id="rId9"/>
    <p:sldId id="546" r:id="rId10"/>
    <p:sldId id="547" r:id="rId11"/>
    <p:sldId id="320" r:id="rId12"/>
    <p:sldId id="594" r:id="rId13"/>
    <p:sldId id="595" r:id="rId14"/>
    <p:sldId id="597" r:id="rId15"/>
    <p:sldId id="616" r:id="rId16"/>
    <p:sldId id="602" r:id="rId17"/>
    <p:sldId id="617" r:id="rId18"/>
    <p:sldId id="601" r:id="rId19"/>
    <p:sldId id="603" r:id="rId20"/>
    <p:sldId id="621" r:id="rId21"/>
    <p:sldId id="620" r:id="rId22"/>
    <p:sldId id="642" r:id="rId23"/>
    <p:sldId id="622" r:id="rId24"/>
    <p:sldId id="637" r:id="rId25"/>
    <p:sldId id="638" r:id="rId26"/>
    <p:sldId id="649" r:id="rId27"/>
    <p:sldId id="647" r:id="rId28"/>
    <p:sldId id="643" r:id="rId29"/>
    <p:sldId id="644" r:id="rId30"/>
    <p:sldId id="645" r:id="rId31"/>
    <p:sldId id="646" r:id="rId32"/>
    <p:sldId id="623" r:id="rId33"/>
    <p:sldId id="331" r:id="rId34"/>
    <p:sldId id="639" r:id="rId35"/>
    <p:sldId id="626" r:id="rId36"/>
    <p:sldId id="651" r:id="rId37"/>
    <p:sldId id="575" r:id="rId38"/>
    <p:sldId id="618" r:id="rId39"/>
    <p:sldId id="607" r:id="rId40"/>
    <p:sldId id="579" r:id="rId41"/>
    <p:sldId id="640" r:id="rId42"/>
    <p:sldId id="636" r:id="rId43"/>
    <p:sldId id="606" r:id="rId44"/>
    <p:sldId id="581" r:id="rId45"/>
    <p:sldId id="266" r:id="rId46"/>
    <p:sldId id="258" r:id="rId47"/>
    <p:sldId id="627" r:id="rId48"/>
    <p:sldId id="628" r:id="rId49"/>
    <p:sldId id="630" r:id="rId50"/>
    <p:sldId id="399" r:id="rId51"/>
    <p:sldId id="629" r:id="rId52"/>
    <p:sldId id="351" r:id="rId53"/>
    <p:sldId id="348" r:id="rId54"/>
    <p:sldId id="584" r:id="rId55"/>
    <p:sldId id="631" r:id="rId56"/>
    <p:sldId id="632" r:id="rId57"/>
    <p:sldId id="404" r:id="rId58"/>
    <p:sldId id="267" r:id="rId59"/>
    <p:sldId id="604" r:id="rId60"/>
    <p:sldId id="648" r:id="rId61"/>
    <p:sldId id="605" r:id="rId62"/>
    <p:sldId id="380" r:id="rId63"/>
    <p:sldId id="633" r:id="rId64"/>
    <p:sldId id="382" r:id="rId65"/>
    <p:sldId id="650" r:id="rId66"/>
    <p:sldId id="373" r:id="rId67"/>
    <p:sldId id="389" r:id="rId68"/>
    <p:sldId id="391" r:id="rId69"/>
    <p:sldId id="371" r:id="rId70"/>
    <p:sldId id="372" r:id="rId71"/>
    <p:sldId id="390" r:id="rId72"/>
    <p:sldId id="374" r:id="rId73"/>
    <p:sldId id="585" r:id="rId74"/>
    <p:sldId id="280" r:id="rId75"/>
    <p:sldId id="588" r:id="rId76"/>
    <p:sldId id="281" r:id="rId77"/>
    <p:sldId id="589" r:id="rId78"/>
    <p:sldId id="260" r:id="rId79"/>
    <p:sldId id="279" r:id="rId80"/>
    <p:sldId id="262" r:id="rId81"/>
    <p:sldId id="625" r:id="rId82"/>
    <p:sldId id="598" r:id="rId8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FF00"/>
    <a:srgbClr val="6BA42C"/>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882" autoAdjust="0"/>
    <p:restoredTop sz="89070" autoAdjust="0"/>
  </p:normalViewPr>
  <p:slideViewPr>
    <p:cSldViewPr snapToGrid="0">
      <p:cViewPr varScale="1">
        <p:scale>
          <a:sx n="87" d="100"/>
          <a:sy n="87" d="100"/>
        </p:scale>
        <p:origin x="160" y="51"/>
      </p:cViewPr>
      <p:guideLst/>
    </p:cSldViewPr>
  </p:slideViewPr>
  <p:notesTextViewPr>
    <p:cViewPr>
      <p:scale>
        <a:sx n="1" d="1"/>
        <a:sy n="1" d="1"/>
      </p:scale>
      <p:origin x="0" y="0"/>
    </p:cViewPr>
  </p:notesTextViewPr>
  <p:sorterViewPr>
    <p:cViewPr>
      <p:scale>
        <a:sx n="100" d="100"/>
        <a:sy n="100" d="100"/>
      </p:scale>
      <p:origin x="0" y="-1735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viewProps" Target="view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diagrams/_rels/data3.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svg"/><Relationship Id="rId1" Type="http://schemas.openxmlformats.org/officeDocument/2006/relationships/image" Target="../media/image75.png"/><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s>
</file>

<file path=ppt/diagrams/_rels/drawing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diagrams/_rels/drawing3.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svg"/><Relationship Id="rId1" Type="http://schemas.openxmlformats.org/officeDocument/2006/relationships/image" Target="../media/image75.png"/><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7434BE-9E42-41AF-A126-265A3443265F}" type="doc">
      <dgm:prSet loTypeId="urn:microsoft.com/office/officeart/2016/7/layout/RepeatingBendingProcessNew" loCatId="process" qsTypeId="urn:microsoft.com/office/officeart/2005/8/quickstyle/simple1" qsCatId="simple" csTypeId="urn:microsoft.com/office/officeart/2005/8/colors/colorful2" csCatId="colorful"/>
      <dgm:spPr/>
      <dgm:t>
        <a:bodyPr/>
        <a:lstStyle/>
        <a:p>
          <a:endParaRPr lang="en-US"/>
        </a:p>
      </dgm:t>
    </dgm:pt>
    <dgm:pt modelId="{0DB506BD-855D-425A-959D-FC8EA06244EE}">
      <dgm:prSet/>
      <dgm:spPr/>
      <dgm:t>
        <a:bodyPr/>
        <a:lstStyle/>
        <a:p>
          <a:r>
            <a:rPr lang="en-US"/>
            <a:t>Reactivate the Core</a:t>
          </a:r>
        </a:p>
      </dgm:t>
    </dgm:pt>
    <dgm:pt modelId="{BC9DA65B-00B9-493A-9FCB-7BF847B7E666}" type="parTrans" cxnId="{8FE9BFE5-01B7-474C-A1A0-54DBB20A3D32}">
      <dgm:prSet/>
      <dgm:spPr/>
      <dgm:t>
        <a:bodyPr/>
        <a:lstStyle/>
        <a:p>
          <a:endParaRPr lang="en-US"/>
        </a:p>
      </dgm:t>
    </dgm:pt>
    <dgm:pt modelId="{1EDEEA6F-863A-43E7-8CA6-822E5E1EF7A4}" type="sibTrans" cxnId="{8FE9BFE5-01B7-474C-A1A0-54DBB20A3D32}">
      <dgm:prSet/>
      <dgm:spPr/>
      <dgm:t>
        <a:bodyPr/>
        <a:lstStyle/>
        <a:p>
          <a:endParaRPr lang="en-US"/>
        </a:p>
      </dgm:t>
    </dgm:pt>
    <dgm:pt modelId="{B06052D0-0991-400B-89DA-CA6ABE72144B}">
      <dgm:prSet/>
      <dgm:spPr/>
      <dgm:t>
        <a:bodyPr/>
        <a:lstStyle/>
        <a:p>
          <a:r>
            <a:rPr lang="en-US"/>
            <a:t>Leverage Strategic Adjacency &amp; Connectivity</a:t>
          </a:r>
        </a:p>
      </dgm:t>
    </dgm:pt>
    <dgm:pt modelId="{D3515598-9631-427A-B217-464E76C51697}" type="parTrans" cxnId="{1D68E015-B828-4DFA-975F-2BA22CAD12F7}">
      <dgm:prSet/>
      <dgm:spPr/>
      <dgm:t>
        <a:bodyPr/>
        <a:lstStyle/>
        <a:p>
          <a:endParaRPr lang="en-US"/>
        </a:p>
      </dgm:t>
    </dgm:pt>
    <dgm:pt modelId="{DCF77D5A-C1E1-4F8C-89D7-9AF9E4A08A98}" type="sibTrans" cxnId="{1D68E015-B828-4DFA-975F-2BA22CAD12F7}">
      <dgm:prSet/>
      <dgm:spPr/>
      <dgm:t>
        <a:bodyPr/>
        <a:lstStyle/>
        <a:p>
          <a:endParaRPr lang="en-US"/>
        </a:p>
      </dgm:t>
    </dgm:pt>
    <dgm:pt modelId="{9FC523E7-AA6D-4675-B7C8-26AAF883FA29}">
      <dgm:prSet/>
      <dgm:spPr/>
      <dgm:t>
        <a:bodyPr/>
        <a:lstStyle/>
        <a:p>
          <a:r>
            <a:rPr lang="en-US"/>
            <a:t>Keep the Momentum Going -  Expand Economic Activity</a:t>
          </a:r>
        </a:p>
      </dgm:t>
    </dgm:pt>
    <dgm:pt modelId="{D512575D-5381-4DB0-9AD3-AD19E3E98855}" type="parTrans" cxnId="{3B8890E2-61AE-4310-996C-75E902AF2AF9}">
      <dgm:prSet/>
      <dgm:spPr/>
      <dgm:t>
        <a:bodyPr/>
        <a:lstStyle/>
        <a:p>
          <a:endParaRPr lang="en-US"/>
        </a:p>
      </dgm:t>
    </dgm:pt>
    <dgm:pt modelId="{EFB591B2-7EA2-4709-AB7E-B75BC9BC7C4F}" type="sibTrans" cxnId="{3B8890E2-61AE-4310-996C-75E902AF2AF9}">
      <dgm:prSet/>
      <dgm:spPr/>
      <dgm:t>
        <a:bodyPr/>
        <a:lstStyle/>
        <a:p>
          <a:endParaRPr lang="en-US"/>
        </a:p>
      </dgm:t>
    </dgm:pt>
    <dgm:pt modelId="{D34B7C38-726D-46D4-AF59-B9E7A9C1788F}">
      <dgm:prSet/>
      <dgm:spPr/>
      <dgm:t>
        <a:bodyPr/>
        <a:lstStyle/>
        <a:p>
          <a:r>
            <a:rPr lang="en-US"/>
            <a:t>Leverage Community Confidence &amp; Value</a:t>
          </a:r>
        </a:p>
      </dgm:t>
    </dgm:pt>
    <dgm:pt modelId="{B6F548DA-B97D-47C0-8D7C-E74BED7B921A}" type="parTrans" cxnId="{0F598517-27B7-49B9-AA88-959C796CB99C}">
      <dgm:prSet/>
      <dgm:spPr/>
      <dgm:t>
        <a:bodyPr/>
        <a:lstStyle/>
        <a:p>
          <a:endParaRPr lang="en-US"/>
        </a:p>
      </dgm:t>
    </dgm:pt>
    <dgm:pt modelId="{C67C8604-D189-4740-895B-DC23BD856ACF}" type="sibTrans" cxnId="{0F598517-27B7-49B9-AA88-959C796CB99C}">
      <dgm:prSet/>
      <dgm:spPr/>
      <dgm:t>
        <a:bodyPr/>
        <a:lstStyle/>
        <a:p>
          <a:endParaRPr lang="en-US"/>
        </a:p>
      </dgm:t>
    </dgm:pt>
    <dgm:pt modelId="{6708E2C6-8856-45CF-88D2-46A1D9833665}">
      <dgm:prSet/>
      <dgm:spPr/>
      <dgm:t>
        <a:bodyPr/>
        <a:lstStyle/>
        <a:p>
          <a:r>
            <a:rPr lang="en-US"/>
            <a:t>Develop Planning and Opportunity Visioning </a:t>
          </a:r>
        </a:p>
      </dgm:t>
    </dgm:pt>
    <dgm:pt modelId="{5DF26FCB-92FB-4B5F-A0C6-9A4F4F44BB05}" type="parTrans" cxnId="{A883508D-0994-4D51-965E-EB35A4B3630E}">
      <dgm:prSet/>
      <dgm:spPr/>
      <dgm:t>
        <a:bodyPr/>
        <a:lstStyle/>
        <a:p>
          <a:endParaRPr lang="en-US"/>
        </a:p>
      </dgm:t>
    </dgm:pt>
    <dgm:pt modelId="{11448742-99F0-4F30-A5C1-1780EBFA2D9E}" type="sibTrans" cxnId="{A883508D-0994-4D51-965E-EB35A4B3630E}">
      <dgm:prSet/>
      <dgm:spPr/>
      <dgm:t>
        <a:bodyPr/>
        <a:lstStyle/>
        <a:p>
          <a:endParaRPr lang="en-US"/>
        </a:p>
      </dgm:t>
    </dgm:pt>
    <dgm:pt modelId="{6B917CD6-3B42-4409-BA6E-247B0297E39F}">
      <dgm:prSet/>
      <dgm:spPr/>
      <dgm:t>
        <a:bodyPr/>
        <a:lstStyle/>
        <a:p>
          <a:r>
            <a:rPr lang="en-US"/>
            <a:t>Integrate and Connect the Surrounding City with the Place &amp; Asset-Based Economic Strategy</a:t>
          </a:r>
        </a:p>
      </dgm:t>
    </dgm:pt>
    <dgm:pt modelId="{0D8F6EAB-57A9-41CE-A13D-0FBA786AA42E}" type="parTrans" cxnId="{8298D583-6110-44BA-A801-974E859DA50D}">
      <dgm:prSet/>
      <dgm:spPr/>
      <dgm:t>
        <a:bodyPr/>
        <a:lstStyle/>
        <a:p>
          <a:endParaRPr lang="en-US"/>
        </a:p>
      </dgm:t>
    </dgm:pt>
    <dgm:pt modelId="{2BA1DA8D-F8DA-4559-86DA-43E0C7457343}" type="sibTrans" cxnId="{8298D583-6110-44BA-A801-974E859DA50D}">
      <dgm:prSet/>
      <dgm:spPr/>
      <dgm:t>
        <a:bodyPr/>
        <a:lstStyle/>
        <a:p>
          <a:endParaRPr lang="en-US"/>
        </a:p>
      </dgm:t>
    </dgm:pt>
    <dgm:pt modelId="{B148FE15-85F6-4FD6-82B2-9E076BC81FD8}" type="pres">
      <dgm:prSet presAssocID="{D77434BE-9E42-41AF-A126-265A3443265F}" presName="Name0" presStyleCnt="0">
        <dgm:presLayoutVars>
          <dgm:dir/>
          <dgm:resizeHandles val="exact"/>
        </dgm:presLayoutVars>
      </dgm:prSet>
      <dgm:spPr/>
    </dgm:pt>
    <dgm:pt modelId="{C8DA5247-BBA2-4D1A-9ADE-23DDC529B949}" type="pres">
      <dgm:prSet presAssocID="{0DB506BD-855D-425A-959D-FC8EA06244EE}" presName="node" presStyleLbl="node1" presStyleIdx="0" presStyleCnt="6">
        <dgm:presLayoutVars>
          <dgm:bulletEnabled val="1"/>
        </dgm:presLayoutVars>
      </dgm:prSet>
      <dgm:spPr/>
    </dgm:pt>
    <dgm:pt modelId="{503EFB4F-3529-4218-9D62-0586FE1D7E2C}" type="pres">
      <dgm:prSet presAssocID="{1EDEEA6F-863A-43E7-8CA6-822E5E1EF7A4}" presName="sibTrans" presStyleLbl="sibTrans1D1" presStyleIdx="0" presStyleCnt="5"/>
      <dgm:spPr/>
    </dgm:pt>
    <dgm:pt modelId="{328D2218-300F-4D4A-82B0-2F756563724D}" type="pres">
      <dgm:prSet presAssocID="{1EDEEA6F-863A-43E7-8CA6-822E5E1EF7A4}" presName="connectorText" presStyleLbl="sibTrans1D1" presStyleIdx="0" presStyleCnt="5"/>
      <dgm:spPr/>
    </dgm:pt>
    <dgm:pt modelId="{8FA212B4-1F80-4D05-B985-76B2D0F300CB}" type="pres">
      <dgm:prSet presAssocID="{B06052D0-0991-400B-89DA-CA6ABE72144B}" presName="node" presStyleLbl="node1" presStyleIdx="1" presStyleCnt="6">
        <dgm:presLayoutVars>
          <dgm:bulletEnabled val="1"/>
        </dgm:presLayoutVars>
      </dgm:prSet>
      <dgm:spPr/>
    </dgm:pt>
    <dgm:pt modelId="{B95ACA6A-28E6-4F46-8F4C-BE47DF1B8845}" type="pres">
      <dgm:prSet presAssocID="{DCF77D5A-C1E1-4F8C-89D7-9AF9E4A08A98}" presName="sibTrans" presStyleLbl="sibTrans1D1" presStyleIdx="1" presStyleCnt="5"/>
      <dgm:spPr/>
    </dgm:pt>
    <dgm:pt modelId="{49E6A4DD-E308-429D-A367-6ED1E314729E}" type="pres">
      <dgm:prSet presAssocID="{DCF77D5A-C1E1-4F8C-89D7-9AF9E4A08A98}" presName="connectorText" presStyleLbl="sibTrans1D1" presStyleIdx="1" presStyleCnt="5"/>
      <dgm:spPr/>
    </dgm:pt>
    <dgm:pt modelId="{56555F8C-C8AA-4932-B155-3CF11C231085}" type="pres">
      <dgm:prSet presAssocID="{9FC523E7-AA6D-4675-B7C8-26AAF883FA29}" presName="node" presStyleLbl="node1" presStyleIdx="2" presStyleCnt="6">
        <dgm:presLayoutVars>
          <dgm:bulletEnabled val="1"/>
        </dgm:presLayoutVars>
      </dgm:prSet>
      <dgm:spPr/>
    </dgm:pt>
    <dgm:pt modelId="{2F597270-5063-481E-BE29-9B402D1D00B0}" type="pres">
      <dgm:prSet presAssocID="{EFB591B2-7EA2-4709-AB7E-B75BC9BC7C4F}" presName="sibTrans" presStyleLbl="sibTrans1D1" presStyleIdx="2" presStyleCnt="5"/>
      <dgm:spPr/>
    </dgm:pt>
    <dgm:pt modelId="{435DE5FB-2D4E-4B26-95D8-71E83BA5F181}" type="pres">
      <dgm:prSet presAssocID="{EFB591B2-7EA2-4709-AB7E-B75BC9BC7C4F}" presName="connectorText" presStyleLbl="sibTrans1D1" presStyleIdx="2" presStyleCnt="5"/>
      <dgm:spPr/>
    </dgm:pt>
    <dgm:pt modelId="{381F9FDE-C51A-4B74-8193-7AB7FEE682F4}" type="pres">
      <dgm:prSet presAssocID="{D34B7C38-726D-46D4-AF59-B9E7A9C1788F}" presName="node" presStyleLbl="node1" presStyleIdx="3" presStyleCnt="6">
        <dgm:presLayoutVars>
          <dgm:bulletEnabled val="1"/>
        </dgm:presLayoutVars>
      </dgm:prSet>
      <dgm:spPr/>
    </dgm:pt>
    <dgm:pt modelId="{8CF1F8C1-23A3-471C-91B7-711B9D9FBA09}" type="pres">
      <dgm:prSet presAssocID="{C67C8604-D189-4740-895B-DC23BD856ACF}" presName="sibTrans" presStyleLbl="sibTrans1D1" presStyleIdx="3" presStyleCnt="5"/>
      <dgm:spPr/>
    </dgm:pt>
    <dgm:pt modelId="{9FAD865A-DD6C-4498-8291-48CC300CA070}" type="pres">
      <dgm:prSet presAssocID="{C67C8604-D189-4740-895B-DC23BD856ACF}" presName="connectorText" presStyleLbl="sibTrans1D1" presStyleIdx="3" presStyleCnt="5"/>
      <dgm:spPr/>
    </dgm:pt>
    <dgm:pt modelId="{81D427D4-EC23-415C-801F-2A6E029B3655}" type="pres">
      <dgm:prSet presAssocID="{6708E2C6-8856-45CF-88D2-46A1D9833665}" presName="node" presStyleLbl="node1" presStyleIdx="4" presStyleCnt="6">
        <dgm:presLayoutVars>
          <dgm:bulletEnabled val="1"/>
        </dgm:presLayoutVars>
      </dgm:prSet>
      <dgm:spPr/>
    </dgm:pt>
    <dgm:pt modelId="{0B96D404-7318-4449-8CB3-D1B6D7F6F159}" type="pres">
      <dgm:prSet presAssocID="{11448742-99F0-4F30-A5C1-1780EBFA2D9E}" presName="sibTrans" presStyleLbl="sibTrans1D1" presStyleIdx="4" presStyleCnt="5"/>
      <dgm:spPr/>
    </dgm:pt>
    <dgm:pt modelId="{63B325B9-F007-4D82-A214-1B1623C72BE4}" type="pres">
      <dgm:prSet presAssocID="{11448742-99F0-4F30-A5C1-1780EBFA2D9E}" presName="connectorText" presStyleLbl="sibTrans1D1" presStyleIdx="4" presStyleCnt="5"/>
      <dgm:spPr/>
    </dgm:pt>
    <dgm:pt modelId="{13338012-4DB6-4B79-8C48-CF871394E2C3}" type="pres">
      <dgm:prSet presAssocID="{6B917CD6-3B42-4409-BA6E-247B0297E39F}" presName="node" presStyleLbl="node1" presStyleIdx="5" presStyleCnt="6">
        <dgm:presLayoutVars>
          <dgm:bulletEnabled val="1"/>
        </dgm:presLayoutVars>
      </dgm:prSet>
      <dgm:spPr/>
    </dgm:pt>
  </dgm:ptLst>
  <dgm:cxnLst>
    <dgm:cxn modelId="{FD061B0F-8481-444B-B3DB-70900B1AD0F3}" type="presOf" srcId="{11448742-99F0-4F30-A5C1-1780EBFA2D9E}" destId="{63B325B9-F007-4D82-A214-1B1623C72BE4}" srcOrd="1" destOrd="0" presId="urn:microsoft.com/office/officeart/2016/7/layout/RepeatingBendingProcessNew"/>
    <dgm:cxn modelId="{5EDC8015-B00F-4CBB-B10E-D6B50D7D8B31}" type="presOf" srcId="{11448742-99F0-4F30-A5C1-1780EBFA2D9E}" destId="{0B96D404-7318-4449-8CB3-D1B6D7F6F159}" srcOrd="0" destOrd="0" presId="urn:microsoft.com/office/officeart/2016/7/layout/RepeatingBendingProcessNew"/>
    <dgm:cxn modelId="{1D68E015-B828-4DFA-975F-2BA22CAD12F7}" srcId="{D77434BE-9E42-41AF-A126-265A3443265F}" destId="{B06052D0-0991-400B-89DA-CA6ABE72144B}" srcOrd="1" destOrd="0" parTransId="{D3515598-9631-427A-B217-464E76C51697}" sibTransId="{DCF77D5A-C1E1-4F8C-89D7-9AF9E4A08A98}"/>
    <dgm:cxn modelId="{0F598517-27B7-49B9-AA88-959C796CB99C}" srcId="{D77434BE-9E42-41AF-A126-265A3443265F}" destId="{D34B7C38-726D-46D4-AF59-B9E7A9C1788F}" srcOrd="3" destOrd="0" parTransId="{B6F548DA-B97D-47C0-8D7C-E74BED7B921A}" sibTransId="{C67C8604-D189-4740-895B-DC23BD856ACF}"/>
    <dgm:cxn modelId="{B7476D20-D123-40A0-8C5C-16765E807D70}" type="presOf" srcId="{9FC523E7-AA6D-4675-B7C8-26AAF883FA29}" destId="{56555F8C-C8AA-4932-B155-3CF11C231085}" srcOrd="0" destOrd="0" presId="urn:microsoft.com/office/officeart/2016/7/layout/RepeatingBendingProcessNew"/>
    <dgm:cxn modelId="{1F097821-331E-4E33-8F23-877129944F27}" type="presOf" srcId="{B06052D0-0991-400B-89DA-CA6ABE72144B}" destId="{8FA212B4-1F80-4D05-B985-76B2D0F300CB}" srcOrd="0" destOrd="0" presId="urn:microsoft.com/office/officeart/2016/7/layout/RepeatingBendingProcessNew"/>
    <dgm:cxn modelId="{32BD122D-9EDF-4102-8233-A6C6951C9A67}" type="presOf" srcId="{C67C8604-D189-4740-895B-DC23BD856ACF}" destId="{9FAD865A-DD6C-4498-8291-48CC300CA070}" srcOrd="1" destOrd="0" presId="urn:microsoft.com/office/officeart/2016/7/layout/RepeatingBendingProcessNew"/>
    <dgm:cxn modelId="{6753D130-FEC8-48C4-96C4-AE359443CBDD}" type="presOf" srcId="{6B917CD6-3B42-4409-BA6E-247B0297E39F}" destId="{13338012-4DB6-4B79-8C48-CF871394E2C3}" srcOrd="0" destOrd="0" presId="urn:microsoft.com/office/officeart/2016/7/layout/RepeatingBendingProcessNew"/>
    <dgm:cxn modelId="{31B7DC3F-D988-40CB-B691-BA3755D4C364}" type="presOf" srcId="{EFB591B2-7EA2-4709-AB7E-B75BC9BC7C4F}" destId="{2F597270-5063-481E-BE29-9B402D1D00B0}" srcOrd="0" destOrd="0" presId="urn:microsoft.com/office/officeart/2016/7/layout/RepeatingBendingProcessNew"/>
    <dgm:cxn modelId="{8298D583-6110-44BA-A801-974E859DA50D}" srcId="{D77434BE-9E42-41AF-A126-265A3443265F}" destId="{6B917CD6-3B42-4409-BA6E-247B0297E39F}" srcOrd="5" destOrd="0" parTransId="{0D8F6EAB-57A9-41CE-A13D-0FBA786AA42E}" sibTransId="{2BA1DA8D-F8DA-4559-86DA-43E0C7457343}"/>
    <dgm:cxn modelId="{A883508D-0994-4D51-965E-EB35A4B3630E}" srcId="{D77434BE-9E42-41AF-A126-265A3443265F}" destId="{6708E2C6-8856-45CF-88D2-46A1D9833665}" srcOrd="4" destOrd="0" parTransId="{5DF26FCB-92FB-4B5F-A0C6-9A4F4F44BB05}" sibTransId="{11448742-99F0-4F30-A5C1-1780EBFA2D9E}"/>
    <dgm:cxn modelId="{60272494-2BAC-44DC-951A-E88C8E9AEE64}" type="presOf" srcId="{DCF77D5A-C1E1-4F8C-89D7-9AF9E4A08A98}" destId="{B95ACA6A-28E6-4F46-8F4C-BE47DF1B8845}" srcOrd="0" destOrd="0" presId="urn:microsoft.com/office/officeart/2016/7/layout/RepeatingBendingProcessNew"/>
    <dgm:cxn modelId="{AFE3D9B8-77B5-4983-B292-651224DE3B06}" type="presOf" srcId="{6708E2C6-8856-45CF-88D2-46A1D9833665}" destId="{81D427D4-EC23-415C-801F-2A6E029B3655}" srcOrd="0" destOrd="0" presId="urn:microsoft.com/office/officeart/2016/7/layout/RepeatingBendingProcessNew"/>
    <dgm:cxn modelId="{2CCB7ABB-4CD3-4BE8-A359-1BC2CFE2F44C}" type="presOf" srcId="{0DB506BD-855D-425A-959D-FC8EA06244EE}" destId="{C8DA5247-BBA2-4D1A-9ADE-23DDC529B949}" srcOrd="0" destOrd="0" presId="urn:microsoft.com/office/officeart/2016/7/layout/RepeatingBendingProcessNew"/>
    <dgm:cxn modelId="{BA7C99CF-4ACA-4B27-9F55-C7BF4DA2E0AC}" type="presOf" srcId="{D34B7C38-726D-46D4-AF59-B9E7A9C1788F}" destId="{381F9FDE-C51A-4B74-8193-7AB7FEE682F4}" srcOrd="0" destOrd="0" presId="urn:microsoft.com/office/officeart/2016/7/layout/RepeatingBendingProcessNew"/>
    <dgm:cxn modelId="{3B8890E2-61AE-4310-996C-75E902AF2AF9}" srcId="{D77434BE-9E42-41AF-A126-265A3443265F}" destId="{9FC523E7-AA6D-4675-B7C8-26AAF883FA29}" srcOrd="2" destOrd="0" parTransId="{D512575D-5381-4DB0-9AD3-AD19E3E98855}" sibTransId="{EFB591B2-7EA2-4709-AB7E-B75BC9BC7C4F}"/>
    <dgm:cxn modelId="{125C43E4-1702-498B-88CC-E012F70968EF}" type="presOf" srcId="{1EDEEA6F-863A-43E7-8CA6-822E5E1EF7A4}" destId="{503EFB4F-3529-4218-9D62-0586FE1D7E2C}" srcOrd="0" destOrd="0" presId="urn:microsoft.com/office/officeart/2016/7/layout/RepeatingBendingProcessNew"/>
    <dgm:cxn modelId="{A7E578E5-0274-4D03-B80D-734216142242}" type="presOf" srcId="{D77434BE-9E42-41AF-A126-265A3443265F}" destId="{B148FE15-85F6-4FD6-82B2-9E076BC81FD8}" srcOrd="0" destOrd="0" presId="urn:microsoft.com/office/officeart/2016/7/layout/RepeatingBendingProcessNew"/>
    <dgm:cxn modelId="{8FE9BFE5-01B7-474C-A1A0-54DBB20A3D32}" srcId="{D77434BE-9E42-41AF-A126-265A3443265F}" destId="{0DB506BD-855D-425A-959D-FC8EA06244EE}" srcOrd="0" destOrd="0" parTransId="{BC9DA65B-00B9-493A-9FCB-7BF847B7E666}" sibTransId="{1EDEEA6F-863A-43E7-8CA6-822E5E1EF7A4}"/>
    <dgm:cxn modelId="{720E26EE-FB4E-466B-9B09-0A8068284AA6}" type="presOf" srcId="{1EDEEA6F-863A-43E7-8CA6-822E5E1EF7A4}" destId="{328D2218-300F-4D4A-82B0-2F756563724D}" srcOrd="1" destOrd="0" presId="urn:microsoft.com/office/officeart/2016/7/layout/RepeatingBendingProcessNew"/>
    <dgm:cxn modelId="{762E86F3-E2AF-45B2-9AC3-CF04955A0D33}" type="presOf" srcId="{DCF77D5A-C1E1-4F8C-89D7-9AF9E4A08A98}" destId="{49E6A4DD-E308-429D-A367-6ED1E314729E}" srcOrd="1" destOrd="0" presId="urn:microsoft.com/office/officeart/2016/7/layout/RepeatingBendingProcessNew"/>
    <dgm:cxn modelId="{71962BF5-9EB0-4243-9824-A208D31BB2C3}" type="presOf" srcId="{EFB591B2-7EA2-4709-AB7E-B75BC9BC7C4F}" destId="{435DE5FB-2D4E-4B26-95D8-71E83BA5F181}" srcOrd="1" destOrd="0" presId="urn:microsoft.com/office/officeart/2016/7/layout/RepeatingBendingProcessNew"/>
    <dgm:cxn modelId="{305C5FFA-DB31-42F7-BC92-0EF5E33272AD}" type="presOf" srcId="{C67C8604-D189-4740-895B-DC23BD856ACF}" destId="{8CF1F8C1-23A3-471C-91B7-711B9D9FBA09}" srcOrd="0" destOrd="0" presId="urn:microsoft.com/office/officeart/2016/7/layout/RepeatingBendingProcessNew"/>
    <dgm:cxn modelId="{ABC54052-5ACC-4A35-B53D-97C1453D9D74}" type="presParOf" srcId="{B148FE15-85F6-4FD6-82B2-9E076BC81FD8}" destId="{C8DA5247-BBA2-4D1A-9ADE-23DDC529B949}" srcOrd="0" destOrd="0" presId="urn:microsoft.com/office/officeart/2016/7/layout/RepeatingBendingProcessNew"/>
    <dgm:cxn modelId="{92169D3D-69F9-4874-AB6A-0C0870F92DEC}" type="presParOf" srcId="{B148FE15-85F6-4FD6-82B2-9E076BC81FD8}" destId="{503EFB4F-3529-4218-9D62-0586FE1D7E2C}" srcOrd="1" destOrd="0" presId="urn:microsoft.com/office/officeart/2016/7/layout/RepeatingBendingProcessNew"/>
    <dgm:cxn modelId="{F919F763-BDF9-48BD-9B10-EB1B07193BB3}" type="presParOf" srcId="{503EFB4F-3529-4218-9D62-0586FE1D7E2C}" destId="{328D2218-300F-4D4A-82B0-2F756563724D}" srcOrd="0" destOrd="0" presId="urn:microsoft.com/office/officeart/2016/7/layout/RepeatingBendingProcessNew"/>
    <dgm:cxn modelId="{F78BBF26-9562-4668-9EC4-D8290192133B}" type="presParOf" srcId="{B148FE15-85F6-4FD6-82B2-9E076BC81FD8}" destId="{8FA212B4-1F80-4D05-B985-76B2D0F300CB}" srcOrd="2" destOrd="0" presId="urn:microsoft.com/office/officeart/2016/7/layout/RepeatingBendingProcessNew"/>
    <dgm:cxn modelId="{878F2A50-95EF-4DBF-870D-5A7332EAED85}" type="presParOf" srcId="{B148FE15-85F6-4FD6-82B2-9E076BC81FD8}" destId="{B95ACA6A-28E6-4F46-8F4C-BE47DF1B8845}" srcOrd="3" destOrd="0" presId="urn:microsoft.com/office/officeart/2016/7/layout/RepeatingBendingProcessNew"/>
    <dgm:cxn modelId="{9EAC1DD9-446E-4E45-9EE0-0B5C6096E69C}" type="presParOf" srcId="{B95ACA6A-28E6-4F46-8F4C-BE47DF1B8845}" destId="{49E6A4DD-E308-429D-A367-6ED1E314729E}" srcOrd="0" destOrd="0" presId="urn:microsoft.com/office/officeart/2016/7/layout/RepeatingBendingProcessNew"/>
    <dgm:cxn modelId="{066359AC-8CEC-4275-AE0A-99B57733735A}" type="presParOf" srcId="{B148FE15-85F6-4FD6-82B2-9E076BC81FD8}" destId="{56555F8C-C8AA-4932-B155-3CF11C231085}" srcOrd="4" destOrd="0" presId="urn:microsoft.com/office/officeart/2016/7/layout/RepeatingBendingProcessNew"/>
    <dgm:cxn modelId="{349C75BC-6B97-4770-BEDE-BA6FF1C29256}" type="presParOf" srcId="{B148FE15-85F6-4FD6-82B2-9E076BC81FD8}" destId="{2F597270-5063-481E-BE29-9B402D1D00B0}" srcOrd="5" destOrd="0" presId="urn:microsoft.com/office/officeart/2016/7/layout/RepeatingBendingProcessNew"/>
    <dgm:cxn modelId="{63367D3F-8CEF-4190-8493-23370D6B981F}" type="presParOf" srcId="{2F597270-5063-481E-BE29-9B402D1D00B0}" destId="{435DE5FB-2D4E-4B26-95D8-71E83BA5F181}" srcOrd="0" destOrd="0" presId="urn:microsoft.com/office/officeart/2016/7/layout/RepeatingBendingProcessNew"/>
    <dgm:cxn modelId="{DD491680-DFF6-4920-8CAD-C3303334E50C}" type="presParOf" srcId="{B148FE15-85F6-4FD6-82B2-9E076BC81FD8}" destId="{381F9FDE-C51A-4B74-8193-7AB7FEE682F4}" srcOrd="6" destOrd="0" presId="urn:microsoft.com/office/officeart/2016/7/layout/RepeatingBendingProcessNew"/>
    <dgm:cxn modelId="{297CE1D6-307A-418A-9943-1B6CC8B08485}" type="presParOf" srcId="{B148FE15-85F6-4FD6-82B2-9E076BC81FD8}" destId="{8CF1F8C1-23A3-471C-91B7-711B9D9FBA09}" srcOrd="7" destOrd="0" presId="urn:microsoft.com/office/officeart/2016/7/layout/RepeatingBendingProcessNew"/>
    <dgm:cxn modelId="{9350960C-C90C-4A43-BE9C-DB9E89E6DB48}" type="presParOf" srcId="{8CF1F8C1-23A3-471C-91B7-711B9D9FBA09}" destId="{9FAD865A-DD6C-4498-8291-48CC300CA070}" srcOrd="0" destOrd="0" presId="urn:microsoft.com/office/officeart/2016/7/layout/RepeatingBendingProcessNew"/>
    <dgm:cxn modelId="{6DC739F1-B6F6-4468-B2F8-65F47507158D}" type="presParOf" srcId="{B148FE15-85F6-4FD6-82B2-9E076BC81FD8}" destId="{81D427D4-EC23-415C-801F-2A6E029B3655}" srcOrd="8" destOrd="0" presId="urn:microsoft.com/office/officeart/2016/7/layout/RepeatingBendingProcessNew"/>
    <dgm:cxn modelId="{9569F43A-6584-41CB-99D5-E5E5B8A0718C}" type="presParOf" srcId="{B148FE15-85F6-4FD6-82B2-9E076BC81FD8}" destId="{0B96D404-7318-4449-8CB3-D1B6D7F6F159}" srcOrd="9" destOrd="0" presId="urn:microsoft.com/office/officeart/2016/7/layout/RepeatingBendingProcessNew"/>
    <dgm:cxn modelId="{E9C6D47A-ACB7-4751-8E0D-A7AFE35F1BEB}" type="presParOf" srcId="{0B96D404-7318-4449-8CB3-D1B6D7F6F159}" destId="{63B325B9-F007-4D82-A214-1B1623C72BE4}" srcOrd="0" destOrd="0" presId="urn:microsoft.com/office/officeart/2016/7/layout/RepeatingBendingProcessNew"/>
    <dgm:cxn modelId="{B6B1F139-1E6E-490C-8C74-EDD9B38E5578}" type="presParOf" srcId="{B148FE15-85F6-4FD6-82B2-9E076BC81FD8}" destId="{13338012-4DB6-4B79-8C48-CF871394E2C3}" srcOrd="10"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E0F633-498D-4B05-A606-54AF9D4C561F}"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F28FB486-CD77-4DF2-B00F-87D70F7CA473}">
      <dgm:prSet/>
      <dgm:spPr/>
      <dgm:t>
        <a:bodyPr/>
        <a:lstStyle/>
        <a:p>
          <a:pPr>
            <a:lnSpc>
              <a:spcPct val="100000"/>
            </a:lnSpc>
          </a:pPr>
          <a:r>
            <a:rPr lang="en-US"/>
            <a:t>Find expert adaptive reuse developers to tackle more than 2M square feet of historic commercial buildings</a:t>
          </a:r>
        </a:p>
      </dgm:t>
    </dgm:pt>
    <dgm:pt modelId="{2806078F-3DDB-4D1A-8F2E-2441FA70CECA}" type="parTrans" cxnId="{E75FF984-5677-4D7B-A287-08BAA3543896}">
      <dgm:prSet/>
      <dgm:spPr/>
      <dgm:t>
        <a:bodyPr/>
        <a:lstStyle/>
        <a:p>
          <a:endParaRPr lang="en-US"/>
        </a:p>
      </dgm:t>
    </dgm:pt>
    <dgm:pt modelId="{C16B6A05-AD60-4BB1-97E2-EFB35643752B}" type="sibTrans" cxnId="{E75FF984-5677-4D7B-A287-08BAA3543896}">
      <dgm:prSet/>
      <dgm:spPr/>
      <dgm:t>
        <a:bodyPr/>
        <a:lstStyle/>
        <a:p>
          <a:endParaRPr lang="en-US"/>
        </a:p>
      </dgm:t>
    </dgm:pt>
    <dgm:pt modelId="{D4535CC9-183E-4DD0-8164-8A6FE6EC556C}">
      <dgm:prSet/>
      <dgm:spPr/>
      <dgm:t>
        <a:bodyPr/>
        <a:lstStyle/>
        <a:p>
          <a:pPr>
            <a:lnSpc>
              <a:spcPct val="100000"/>
            </a:lnSpc>
          </a:pPr>
          <a:r>
            <a:rPr lang="en-US"/>
            <a:t>Accelerate and fuel the emergence of robust downtown/urban housing market</a:t>
          </a:r>
        </a:p>
      </dgm:t>
    </dgm:pt>
    <dgm:pt modelId="{73FA0B30-A2D7-4FE1-ADB8-08D0576FE659}" type="parTrans" cxnId="{FAF322F6-F6C6-4D07-A99F-60B8FAA9DFFF}">
      <dgm:prSet/>
      <dgm:spPr/>
      <dgm:t>
        <a:bodyPr/>
        <a:lstStyle/>
        <a:p>
          <a:endParaRPr lang="en-US"/>
        </a:p>
      </dgm:t>
    </dgm:pt>
    <dgm:pt modelId="{2ABB31C6-A1CB-4469-AD6C-19F328CD58FA}" type="sibTrans" cxnId="{FAF322F6-F6C6-4D07-A99F-60B8FAA9DFFF}">
      <dgm:prSet/>
      <dgm:spPr/>
      <dgm:t>
        <a:bodyPr/>
        <a:lstStyle/>
        <a:p>
          <a:endParaRPr lang="en-US"/>
        </a:p>
      </dgm:t>
    </dgm:pt>
    <dgm:pt modelId="{576A6855-A933-4B7F-9F08-68555F4DFEFE}">
      <dgm:prSet/>
      <dgm:spPr/>
      <dgm:t>
        <a:bodyPr/>
        <a:lstStyle/>
        <a:p>
          <a:pPr>
            <a:lnSpc>
              <a:spcPct val="100000"/>
            </a:lnSpc>
          </a:pPr>
          <a:r>
            <a:rPr lang="en-US"/>
            <a:t>Work with other downtown partners to support the emergence of downtown urban lifestyle uses: Breweries, restaurants, urban entertainment and leisure operations</a:t>
          </a:r>
        </a:p>
      </dgm:t>
    </dgm:pt>
    <dgm:pt modelId="{0FA425C7-DF88-4BD9-8BB3-58A6364ACA9F}" type="parTrans" cxnId="{C1B108FD-0715-4F8A-9D76-92E5290064E4}">
      <dgm:prSet/>
      <dgm:spPr/>
      <dgm:t>
        <a:bodyPr/>
        <a:lstStyle/>
        <a:p>
          <a:endParaRPr lang="en-US"/>
        </a:p>
      </dgm:t>
    </dgm:pt>
    <dgm:pt modelId="{F7552D1A-D724-42A6-A86D-BC1C5231BE37}" type="sibTrans" cxnId="{C1B108FD-0715-4F8A-9D76-92E5290064E4}">
      <dgm:prSet/>
      <dgm:spPr/>
      <dgm:t>
        <a:bodyPr/>
        <a:lstStyle/>
        <a:p>
          <a:endParaRPr lang="en-US"/>
        </a:p>
      </dgm:t>
    </dgm:pt>
    <dgm:pt modelId="{55D141F2-D085-4ECB-B007-3EDAA72169C8}" type="pres">
      <dgm:prSet presAssocID="{2AE0F633-498D-4B05-A606-54AF9D4C561F}" presName="root" presStyleCnt="0">
        <dgm:presLayoutVars>
          <dgm:dir/>
          <dgm:resizeHandles val="exact"/>
        </dgm:presLayoutVars>
      </dgm:prSet>
      <dgm:spPr/>
    </dgm:pt>
    <dgm:pt modelId="{552DA26B-7746-45BA-979A-04234A70C336}" type="pres">
      <dgm:prSet presAssocID="{F28FB486-CD77-4DF2-B00F-87D70F7CA473}" presName="compNode" presStyleCnt="0"/>
      <dgm:spPr/>
    </dgm:pt>
    <dgm:pt modelId="{DBF252E9-EB0C-47E6-9242-30CC1535073D}" type="pres">
      <dgm:prSet presAssocID="{F28FB486-CD77-4DF2-B00F-87D70F7CA473}" presName="bgRect" presStyleLbl="bgShp" presStyleIdx="0" presStyleCnt="3"/>
      <dgm:spPr/>
    </dgm:pt>
    <dgm:pt modelId="{D423D823-EF18-43E6-B226-DBD7383FB5AD}" type="pres">
      <dgm:prSet presAssocID="{F28FB486-CD77-4DF2-B00F-87D70F7CA473}" presName="iconRect" presStyleLbl="node1" presStyleIdx="0" presStyleCnt="3"/>
      <dgm:spPr>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ity"/>
        </a:ext>
      </dgm:extLst>
    </dgm:pt>
    <dgm:pt modelId="{78003ED8-F968-4A26-9C71-25E9C7385343}" type="pres">
      <dgm:prSet presAssocID="{F28FB486-CD77-4DF2-B00F-87D70F7CA473}" presName="spaceRect" presStyleCnt="0"/>
      <dgm:spPr/>
    </dgm:pt>
    <dgm:pt modelId="{C3D5D686-F5AB-4EE6-8774-8E0CEFDFB34E}" type="pres">
      <dgm:prSet presAssocID="{F28FB486-CD77-4DF2-B00F-87D70F7CA473}" presName="parTx" presStyleLbl="revTx" presStyleIdx="0" presStyleCnt="3">
        <dgm:presLayoutVars>
          <dgm:chMax val="0"/>
          <dgm:chPref val="0"/>
        </dgm:presLayoutVars>
      </dgm:prSet>
      <dgm:spPr/>
    </dgm:pt>
    <dgm:pt modelId="{3BF6361A-F98A-4BAF-B39C-A92B5D32C38B}" type="pres">
      <dgm:prSet presAssocID="{C16B6A05-AD60-4BB1-97E2-EFB35643752B}" presName="sibTrans" presStyleCnt="0"/>
      <dgm:spPr/>
    </dgm:pt>
    <dgm:pt modelId="{C155F57E-9779-4686-831F-D7BED2625D49}" type="pres">
      <dgm:prSet presAssocID="{D4535CC9-183E-4DD0-8164-8A6FE6EC556C}" presName="compNode" presStyleCnt="0"/>
      <dgm:spPr/>
    </dgm:pt>
    <dgm:pt modelId="{B0E718C6-863C-4BDE-89FE-8144F6A3064F}" type="pres">
      <dgm:prSet presAssocID="{D4535CC9-183E-4DD0-8164-8A6FE6EC556C}" presName="bgRect" presStyleLbl="bgShp" presStyleIdx="1" presStyleCnt="3"/>
      <dgm:spPr/>
    </dgm:pt>
    <dgm:pt modelId="{1F0801F8-7976-4128-B931-DBEDC7ADE7AE}" type="pres">
      <dgm:prSet presAssocID="{D4535CC9-183E-4DD0-8164-8A6FE6EC556C}" presName="iconRect" presStyleLbl="node1" presStyleIdx="1" presStyleCnt="3"/>
      <dgm:spPr>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ouse"/>
        </a:ext>
      </dgm:extLst>
    </dgm:pt>
    <dgm:pt modelId="{E0874E74-4AC8-439F-BDD5-E578AF611B47}" type="pres">
      <dgm:prSet presAssocID="{D4535CC9-183E-4DD0-8164-8A6FE6EC556C}" presName="spaceRect" presStyleCnt="0"/>
      <dgm:spPr/>
    </dgm:pt>
    <dgm:pt modelId="{09FB2B91-E84D-4A94-945F-4C6AB1274C91}" type="pres">
      <dgm:prSet presAssocID="{D4535CC9-183E-4DD0-8164-8A6FE6EC556C}" presName="parTx" presStyleLbl="revTx" presStyleIdx="1" presStyleCnt="3">
        <dgm:presLayoutVars>
          <dgm:chMax val="0"/>
          <dgm:chPref val="0"/>
        </dgm:presLayoutVars>
      </dgm:prSet>
      <dgm:spPr/>
    </dgm:pt>
    <dgm:pt modelId="{76A98FB2-F561-4999-A3AA-D2F42ACCB395}" type="pres">
      <dgm:prSet presAssocID="{2ABB31C6-A1CB-4469-AD6C-19F328CD58FA}" presName="sibTrans" presStyleCnt="0"/>
      <dgm:spPr/>
    </dgm:pt>
    <dgm:pt modelId="{57B3FB61-5AF4-45A5-B487-7C3F8B1690C4}" type="pres">
      <dgm:prSet presAssocID="{576A6855-A933-4B7F-9F08-68555F4DFEFE}" presName="compNode" presStyleCnt="0"/>
      <dgm:spPr/>
    </dgm:pt>
    <dgm:pt modelId="{2E0BA240-C0A6-463E-B25B-5F49312F871C}" type="pres">
      <dgm:prSet presAssocID="{576A6855-A933-4B7F-9F08-68555F4DFEFE}" presName="bgRect" presStyleLbl="bgShp" presStyleIdx="2" presStyleCnt="3"/>
      <dgm:spPr/>
    </dgm:pt>
    <dgm:pt modelId="{879536F8-FD04-4565-B109-3C5B7CFD176C}" type="pres">
      <dgm:prSet presAssocID="{576A6855-A933-4B7F-9F08-68555F4DFEFE}" presName="iconRect" presStyleLbl="node1" presStyleIdx="2" presStyleCnt="3"/>
      <dgm:spPr>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Beer"/>
        </a:ext>
      </dgm:extLst>
    </dgm:pt>
    <dgm:pt modelId="{9D5516DF-312A-47EA-BD1F-0ADB5CD3D319}" type="pres">
      <dgm:prSet presAssocID="{576A6855-A933-4B7F-9F08-68555F4DFEFE}" presName="spaceRect" presStyleCnt="0"/>
      <dgm:spPr/>
    </dgm:pt>
    <dgm:pt modelId="{3CAC2149-765B-4131-A59E-F24E9D06FB80}" type="pres">
      <dgm:prSet presAssocID="{576A6855-A933-4B7F-9F08-68555F4DFEFE}" presName="parTx" presStyleLbl="revTx" presStyleIdx="2" presStyleCnt="3">
        <dgm:presLayoutVars>
          <dgm:chMax val="0"/>
          <dgm:chPref val="0"/>
        </dgm:presLayoutVars>
      </dgm:prSet>
      <dgm:spPr/>
    </dgm:pt>
  </dgm:ptLst>
  <dgm:cxnLst>
    <dgm:cxn modelId="{B4BE5E06-9B36-468C-AC07-CBFD96B30CC5}" type="presOf" srcId="{D4535CC9-183E-4DD0-8164-8A6FE6EC556C}" destId="{09FB2B91-E84D-4A94-945F-4C6AB1274C91}" srcOrd="0" destOrd="0" presId="urn:microsoft.com/office/officeart/2018/2/layout/IconVerticalSolidList"/>
    <dgm:cxn modelId="{25AF6110-DA14-4082-A516-95350CCBED68}" type="presOf" srcId="{576A6855-A933-4B7F-9F08-68555F4DFEFE}" destId="{3CAC2149-765B-4131-A59E-F24E9D06FB80}" srcOrd="0" destOrd="0" presId="urn:microsoft.com/office/officeart/2018/2/layout/IconVerticalSolidList"/>
    <dgm:cxn modelId="{5CBE7E16-B181-47F7-8837-B08406544362}" type="presOf" srcId="{2AE0F633-498D-4B05-A606-54AF9D4C561F}" destId="{55D141F2-D085-4ECB-B007-3EDAA72169C8}" srcOrd="0" destOrd="0" presId="urn:microsoft.com/office/officeart/2018/2/layout/IconVerticalSolidList"/>
    <dgm:cxn modelId="{022D5579-5ED9-4457-AC05-C61EE66B4661}" type="presOf" srcId="{F28FB486-CD77-4DF2-B00F-87D70F7CA473}" destId="{C3D5D686-F5AB-4EE6-8774-8E0CEFDFB34E}" srcOrd="0" destOrd="0" presId="urn:microsoft.com/office/officeart/2018/2/layout/IconVerticalSolidList"/>
    <dgm:cxn modelId="{E75FF984-5677-4D7B-A287-08BAA3543896}" srcId="{2AE0F633-498D-4B05-A606-54AF9D4C561F}" destId="{F28FB486-CD77-4DF2-B00F-87D70F7CA473}" srcOrd="0" destOrd="0" parTransId="{2806078F-3DDB-4D1A-8F2E-2441FA70CECA}" sibTransId="{C16B6A05-AD60-4BB1-97E2-EFB35643752B}"/>
    <dgm:cxn modelId="{FAF322F6-F6C6-4D07-A99F-60B8FAA9DFFF}" srcId="{2AE0F633-498D-4B05-A606-54AF9D4C561F}" destId="{D4535CC9-183E-4DD0-8164-8A6FE6EC556C}" srcOrd="1" destOrd="0" parTransId="{73FA0B30-A2D7-4FE1-ADB8-08D0576FE659}" sibTransId="{2ABB31C6-A1CB-4469-AD6C-19F328CD58FA}"/>
    <dgm:cxn modelId="{C1B108FD-0715-4F8A-9D76-92E5290064E4}" srcId="{2AE0F633-498D-4B05-A606-54AF9D4C561F}" destId="{576A6855-A933-4B7F-9F08-68555F4DFEFE}" srcOrd="2" destOrd="0" parTransId="{0FA425C7-DF88-4BD9-8BB3-58A6364ACA9F}" sibTransId="{F7552D1A-D724-42A6-A86D-BC1C5231BE37}"/>
    <dgm:cxn modelId="{65CC344C-7689-41A4-8C62-7EB517B9DD11}" type="presParOf" srcId="{55D141F2-D085-4ECB-B007-3EDAA72169C8}" destId="{552DA26B-7746-45BA-979A-04234A70C336}" srcOrd="0" destOrd="0" presId="urn:microsoft.com/office/officeart/2018/2/layout/IconVerticalSolidList"/>
    <dgm:cxn modelId="{FA70DB9D-FCCE-4FED-A18A-188CAAB504DA}" type="presParOf" srcId="{552DA26B-7746-45BA-979A-04234A70C336}" destId="{DBF252E9-EB0C-47E6-9242-30CC1535073D}" srcOrd="0" destOrd="0" presId="urn:microsoft.com/office/officeart/2018/2/layout/IconVerticalSolidList"/>
    <dgm:cxn modelId="{79772276-E26D-4D14-823B-EF451DBF9EF7}" type="presParOf" srcId="{552DA26B-7746-45BA-979A-04234A70C336}" destId="{D423D823-EF18-43E6-B226-DBD7383FB5AD}" srcOrd="1" destOrd="0" presId="urn:microsoft.com/office/officeart/2018/2/layout/IconVerticalSolidList"/>
    <dgm:cxn modelId="{C03A8633-9D71-4249-9F9C-303DFE277595}" type="presParOf" srcId="{552DA26B-7746-45BA-979A-04234A70C336}" destId="{78003ED8-F968-4A26-9C71-25E9C7385343}" srcOrd="2" destOrd="0" presId="urn:microsoft.com/office/officeart/2018/2/layout/IconVerticalSolidList"/>
    <dgm:cxn modelId="{BBC91780-9F1A-4E86-872F-DAE2B7FB0326}" type="presParOf" srcId="{552DA26B-7746-45BA-979A-04234A70C336}" destId="{C3D5D686-F5AB-4EE6-8774-8E0CEFDFB34E}" srcOrd="3" destOrd="0" presId="urn:microsoft.com/office/officeart/2018/2/layout/IconVerticalSolidList"/>
    <dgm:cxn modelId="{D5E1C1F7-EE61-454D-98F0-B2BEA1CDD9B3}" type="presParOf" srcId="{55D141F2-D085-4ECB-B007-3EDAA72169C8}" destId="{3BF6361A-F98A-4BAF-B39C-A92B5D32C38B}" srcOrd="1" destOrd="0" presId="urn:microsoft.com/office/officeart/2018/2/layout/IconVerticalSolidList"/>
    <dgm:cxn modelId="{1E38D833-51BE-4A90-B0EB-D2D098B01B7E}" type="presParOf" srcId="{55D141F2-D085-4ECB-B007-3EDAA72169C8}" destId="{C155F57E-9779-4686-831F-D7BED2625D49}" srcOrd="2" destOrd="0" presId="urn:microsoft.com/office/officeart/2018/2/layout/IconVerticalSolidList"/>
    <dgm:cxn modelId="{F1A60219-173F-4D8A-8CDB-4E1B1E49C4D9}" type="presParOf" srcId="{C155F57E-9779-4686-831F-D7BED2625D49}" destId="{B0E718C6-863C-4BDE-89FE-8144F6A3064F}" srcOrd="0" destOrd="0" presId="urn:microsoft.com/office/officeart/2018/2/layout/IconVerticalSolidList"/>
    <dgm:cxn modelId="{6CF3A50E-9FA7-4459-BB67-7FA81B5E546C}" type="presParOf" srcId="{C155F57E-9779-4686-831F-D7BED2625D49}" destId="{1F0801F8-7976-4128-B931-DBEDC7ADE7AE}" srcOrd="1" destOrd="0" presId="urn:microsoft.com/office/officeart/2018/2/layout/IconVerticalSolidList"/>
    <dgm:cxn modelId="{02A2E2E3-F1FF-4C69-A93F-A08CC1635B7E}" type="presParOf" srcId="{C155F57E-9779-4686-831F-D7BED2625D49}" destId="{E0874E74-4AC8-439F-BDD5-E578AF611B47}" srcOrd="2" destOrd="0" presId="urn:microsoft.com/office/officeart/2018/2/layout/IconVerticalSolidList"/>
    <dgm:cxn modelId="{129F6EA2-0555-48D4-98ED-A065B0B8CAED}" type="presParOf" srcId="{C155F57E-9779-4686-831F-D7BED2625D49}" destId="{09FB2B91-E84D-4A94-945F-4C6AB1274C91}" srcOrd="3" destOrd="0" presId="urn:microsoft.com/office/officeart/2018/2/layout/IconVerticalSolidList"/>
    <dgm:cxn modelId="{E1A98DC0-19FB-4580-A2A6-1397BF9E4F37}" type="presParOf" srcId="{55D141F2-D085-4ECB-B007-3EDAA72169C8}" destId="{76A98FB2-F561-4999-A3AA-D2F42ACCB395}" srcOrd="3" destOrd="0" presId="urn:microsoft.com/office/officeart/2018/2/layout/IconVerticalSolidList"/>
    <dgm:cxn modelId="{D289EC05-EB9C-4EEE-A2F0-A0A7CD4F3274}" type="presParOf" srcId="{55D141F2-D085-4ECB-B007-3EDAA72169C8}" destId="{57B3FB61-5AF4-45A5-B487-7C3F8B1690C4}" srcOrd="4" destOrd="0" presId="urn:microsoft.com/office/officeart/2018/2/layout/IconVerticalSolidList"/>
    <dgm:cxn modelId="{BCABD156-B855-4658-A802-C1BF7A736771}" type="presParOf" srcId="{57B3FB61-5AF4-45A5-B487-7C3F8B1690C4}" destId="{2E0BA240-C0A6-463E-B25B-5F49312F871C}" srcOrd="0" destOrd="0" presId="urn:microsoft.com/office/officeart/2018/2/layout/IconVerticalSolidList"/>
    <dgm:cxn modelId="{CBA0C395-31E6-42AF-9377-DA027DCBD3A1}" type="presParOf" srcId="{57B3FB61-5AF4-45A5-B487-7C3F8B1690C4}" destId="{879536F8-FD04-4565-B109-3C5B7CFD176C}" srcOrd="1" destOrd="0" presId="urn:microsoft.com/office/officeart/2018/2/layout/IconVerticalSolidList"/>
    <dgm:cxn modelId="{A728B908-CB66-4B18-B12D-66B55FDE24C3}" type="presParOf" srcId="{57B3FB61-5AF4-45A5-B487-7C3F8B1690C4}" destId="{9D5516DF-312A-47EA-BD1F-0ADB5CD3D319}" srcOrd="2" destOrd="0" presId="urn:microsoft.com/office/officeart/2018/2/layout/IconVerticalSolidList"/>
    <dgm:cxn modelId="{4ECCD54A-5B35-4D93-8303-0E06340E279F}" type="presParOf" srcId="{57B3FB61-5AF4-45A5-B487-7C3F8B1690C4}" destId="{3CAC2149-765B-4131-A59E-F24E9D06FB8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53434E9-0A18-46B4-B5DE-B52FE475E77E}" type="doc">
      <dgm:prSet loTypeId="urn:microsoft.com/office/officeart/2018/5/layout/CenteredIconLabelDescriptionList" loCatId="icon" qsTypeId="urn:microsoft.com/office/officeart/2005/8/quickstyle/simple4" qsCatId="simple" csTypeId="urn:microsoft.com/office/officeart/2018/5/colors/Iconchunking_neutralbg_accent1_2" csCatId="accent1" phldr="1"/>
      <dgm:spPr/>
      <dgm:t>
        <a:bodyPr/>
        <a:lstStyle/>
        <a:p>
          <a:endParaRPr lang="en-US"/>
        </a:p>
      </dgm:t>
    </dgm:pt>
    <dgm:pt modelId="{1FDF9EF4-6FFB-4EEE-ACCD-BA0D7FB77A4C}">
      <dgm:prSet custT="1"/>
      <dgm:spPr/>
      <dgm:t>
        <a:bodyPr/>
        <a:lstStyle/>
        <a:p>
          <a:pPr>
            <a:lnSpc>
              <a:spcPct val="100000"/>
            </a:lnSpc>
            <a:defRPr b="1"/>
          </a:pPr>
          <a:r>
            <a:rPr lang="en-US" sz="2000" u="none" dirty="0"/>
            <a:t>Assets</a:t>
          </a:r>
          <a:r>
            <a:rPr lang="en-US" sz="2000" dirty="0"/>
            <a:t> </a:t>
          </a:r>
        </a:p>
      </dgm:t>
    </dgm:pt>
    <dgm:pt modelId="{077B6015-D559-48F0-919D-8EFA470787C2}" type="parTrans" cxnId="{AB011B3C-1CD5-44FA-BBE0-75ECC2E527F5}">
      <dgm:prSet/>
      <dgm:spPr/>
      <dgm:t>
        <a:bodyPr/>
        <a:lstStyle/>
        <a:p>
          <a:endParaRPr lang="en-US"/>
        </a:p>
      </dgm:t>
    </dgm:pt>
    <dgm:pt modelId="{07C341CB-2745-40C1-94E8-71D28B81FBC1}" type="sibTrans" cxnId="{AB011B3C-1CD5-44FA-BBE0-75ECC2E527F5}">
      <dgm:prSet/>
      <dgm:spPr/>
      <dgm:t>
        <a:bodyPr/>
        <a:lstStyle/>
        <a:p>
          <a:endParaRPr lang="en-US"/>
        </a:p>
      </dgm:t>
    </dgm:pt>
    <dgm:pt modelId="{5B0A5123-F3EB-4EB8-B3CE-8098FF70EF4D}">
      <dgm:prSet custT="1"/>
      <dgm:spPr/>
      <dgm:t>
        <a:bodyPr/>
        <a:lstStyle/>
        <a:p>
          <a:pPr>
            <a:lnSpc>
              <a:spcPct val="100000"/>
            </a:lnSpc>
          </a:pPr>
          <a:r>
            <a:rPr lang="en-US" sz="1800" dirty="0"/>
            <a:t>Identifies strengths of neighborhoods.</a:t>
          </a:r>
        </a:p>
      </dgm:t>
    </dgm:pt>
    <dgm:pt modelId="{9EEE7DCB-4696-4670-842F-0ECF8B64347A}" type="parTrans" cxnId="{1F63D5FD-CA87-40B5-9717-75C591F5BA95}">
      <dgm:prSet/>
      <dgm:spPr/>
      <dgm:t>
        <a:bodyPr/>
        <a:lstStyle/>
        <a:p>
          <a:endParaRPr lang="en-US"/>
        </a:p>
      </dgm:t>
    </dgm:pt>
    <dgm:pt modelId="{9F4FE475-E464-4305-A19A-C12F21B1BCC8}" type="sibTrans" cxnId="{1F63D5FD-CA87-40B5-9717-75C591F5BA95}">
      <dgm:prSet/>
      <dgm:spPr/>
      <dgm:t>
        <a:bodyPr/>
        <a:lstStyle/>
        <a:p>
          <a:endParaRPr lang="en-US"/>
        </a:p>
      </dgm:t>
    </dgm:pt>
    <dgm:pt modelId="{F30E5297-66B8-4476-9B7C-0A25130B7A05}">
      <dgm:prSet custT="1"/>
      <dgm:spPr/>
      <dgm:t>
        <a:bodyPr/>
        <a:lstStyle/>
        <a:p>
          <a:pPr>
            <a:lnSpc>
              <a:spcPct val="100000"/>
            </a:lnSpc>
          </a:pPr>
          <a:endParaRPr lang="en-US" sz="1800" dirty="0"/>
        </a:p>
        <a:p>
          <a:pPr>
            <a:lnSpc>
              <a:spcPct val="100000"/>
            </a:lnSpc>
          </a:pPr>
          <a:r>
            <a:rPr lang="en-US" sz="1800" dirty="0"/>
            <a:t>What is working well?</a:t>
          </a:r>
        </a:p>
      </dgm:t>
    </dgm:pt>
    <dgm:pt modelId="{5BBA5AA0-1E0D-431E-849C-97081A3DB1C6}" type="parTrans" cxnId="{D6336246-F93E-48D4-B49D-18B9C3128EF8}">
      <dgm:prSet/>
      <dgm:spPr/>
      <dgm:t>
        <a:bodyPr/>
        <a:lstStyle/>
        <a:p>
          <a:endParaRPr lang="en-US"/>
        </a:p>
      </dgm:t>
    </dgm:pt>
    <dgm:pt modelId="{D5DC7EDC-E3DA-4176-9A88-0331B353F5A5}" type="sibTrans" cxnId="{D6336246-F93E-48D4-B49D-18B9C3128EF8}">
      <dgm:prSet/>
      <dgm:spPr/>
      <dgm:t>
        <a:bodyPr/>
        <a:lstStyle/>
        <a:p>
          <a:endParaRPr lang="en-US"/>
        </a:p>
      </dgm:t>
    </dgm:pt>
    <dgm:pt modelId="{9AB9D4EA-689E-4C72-87CC-8D749042A53B}">
      <dgm:prSet custT="1"/>
      <dgm:spPr/>
      <dgm:t>
        <a:bodyPr/>
        <a:lstStyle/>
        <a:p>
          <a:pPr>
            <a:lnSpc>
              <a:spcPct val="100000"/>
            </a:lnSpc>
          </a:pPr>
          <a:endParaRPr lang="en-US" sz="1800" dirty="0"/>
        </a:p>
        <a:p>
          <a:pPr>
            <a:lnSpc>
              <a:spcPct val="100000"/>
            </a:lnSpc>
          </a:pPr>
          <a:r>
            <a:rPr lang="en-US" sz="1800" dirty="0"/>
            <a:t>Who cares? </a:t>
          </a:r>
        </a:p>
      </dgm:t>
    </dgm:pt>
    <dgm:pt modelId="{9679AFC1-2202-4FDE-A7A0-3E60D13C3702}" type="parTrans" cxnId="{8175406A-81D2-4462-BA31-24E42C26EEE0}">
      <dgm:prSet/>
      <dgm:spPr/>
      <dgm:t>
        <a:bodyPr/>
        <a:lstStyle/>
        <a:p>
          <a:endParaRPr lang="en-US"/>
        </a:p>
      </dgm:t>
    </dgm:pt>
    <dgm:pt modelId="{E5E291E3-6870-4435-A7AD-AE71907E7173}" type="sibTrans" cxnId="{8175406A-81D2-4462-BA31-24E42C26EEE0}">
      <dgm:prSet/>
      <dgm:spPr/>
      <dgm:t>
        <a:bodyPr/>
        <a:lstStyle/>
        <a:p>
          <a:endParaRPr lang="en-US"/>
        </a:p>
      </dgm:t>
    </dgm:pt>
    <dgm:pt modelId="{80E5305E-D827-4222-A148-204C5677FE50}">
      <dgm:prSet custT="1"/>
      <dgm:spPr/>
      <dgm:t>
        <a:bodyPr/>
        <a:lstStyle/>
        <a:p>
          <a:pPr>
            <a:lnSpc>
              <a:spcPct val="100000"/>
            </a:lnSpc>
            <a:defRPr b="1"/>
          </a:pPr>
          <a:r>
            <a:rPr lang="en-US" sz="2000" u="none" dirty="0"/>
            <a:t>Relationships</a:t>
          </a:r>
          <a:r>
            <a:rPr lang="en-US" sz="1600" dirty="0"/>
            <a:t> </a:t>
          </a:r>
        </a:p>
      </dgm:t>
    </dgm:pt>
    <dgm:pt modelId="{E1BBA679-903D-4225-B6A5-DAA213967BB1}" type="parTrans" cxnId="{224066A4-1DE8-4AC6-A163-387B9B235B06}">
      <dgm:prSet/>
      <dgm:spPr/>
      <dgm:t>
        <a:bodyPr/>
        <a:lstStyle/>
        <a:p>
          <a:endParaRPr lang="en-US"/>
        </a:p>
      </dgm:t>
    </dgm:pt>
    <dgm:pt modelId="{275350CF-5E59-4EF0-B903-321C89136A07}" type="sibTrans" cxnId="{224066A4-1DE8-4AC6-A163-387B9B235B06}">
      <dgm:prSet/>
      <dgm:spPr/>
      <dgm:t>
        <a:bodyPr/>
        <a:lstStyle/>
        <a:p>
          <a:endParaRPr lang="en-US"/>
        </a:p>
      </dgm:t>
    </dgm:pt>
    <dgm:pt modelId="{2D8001AA-3079-4197-AB8C-C662D4FF3DC2}">
      <dgm:prSet custT="1"/>
      <dgm:spPr/>
      <dgm:t>
        <a:bodyPr/>
        <a:lstStyle/>
        <a:p>
          <a:pPr>
            <a:lnSpc>
              <a:spcPct val="100000"/>
            </a:lnSpc>
          </a:pPr>
          <a:r>
            <a:rPr lang="en-US" sz="1600" dirty="0"/>
            <a:t>Engages residents &amp; key stakeholders to gain a “real time” understanding of community challenges and opportunities.</a:t>
          </a:r>
        </a:p>
        <a:p>
          <a:pPr>
            <a:lnSpc>
              <a:spcPct val="100000"/>
            </a:lnSpc>
          </a:pPr>
          <a:endParaRPr lang="en-US" sz="700" dirty="0"/>
        </a:p>
        <a:p>
          <a:pPr>
            <a:lnSpc>
              <a:spcPct val="100000"/>
            </a:lnSpc>
          </a:pPr>
          <a:r>
            <a:rPr lang="en-US" sz="1600" dirty="0"/>
            <a:t>Creates the space for transparent conversation.</a:t>
          </a:r>
        </a:p>
        <a:p>
          <a:pPr>
            <a:lnSpc>
              <a:spcPct val="100000"/>
            </a:lnSpc>
          </a:pPr>
          <a:endParaRPr lang="en-US" sz="700" dirty="0"/>
        </a:p>
        <a:p>
          <a:pPr>
            <a:lnSpc>
              <a:spcPct val="100000"/>
            </a:lnSpc>
          </a:pPr>
          <a:r>
            <a:rPr lang="en-US" sz="1600" dirty="0"/>
            <a:t>Clarifies roles, limitations and opportunities. </a:t>
          </a:r>
        </a:p>
      </dgm:t>
    </dgm:pt>
    <dgm:pt modelId="{A506A362-DDF5-4EBC-974E-52485A617E2B}" type="parTrans" cxnId="{F92E2BA0-062E-481F-B0AD-A300EBC215AA}">
      <dgm:prSet/>
      <dgm:spPr/>
      <dgm:t>
        <a:bodyPr/>
        <a:lstStyle/>
        <a:p>
          <a:endParaRPr lang="en-US"/>
        </a:p>
      </dgm:t>
    </dgm:pt>
    <dgm:pt modelId="{5D92A5E6-A5D9-4B07-92DC-DE5FE68A376D}" type="sibTrans" cxnId="{F92E2BA0-062E-481F-B0AD-A300EBC215AA}">
      <dgm:prSet/>
      <dgm:spPr/>
      <dgm:t>
        <a:bodyPr/>
        <a:lstStyle/>
        <a:p>
          <a:endParaRPr lang="en-US"/>
        </a:p>
      </dgm:t>
    </dgm:pt>
    <dgm:pt modelId="{2FC39861-F94C-49CF-8426-456BB1B2D038}">
      <dgm:prSet custT="1"/>
      <dgm:spPr/>
      <dgm:t>
        <a:bodyPr/>
        <a:lstStyle/>
        <a:p>
          <a:pPr>
            <a:lnSpc>
              <a:spcPct val="100000"/>
            </a:lnSpc>
            <a:defRPr b="1"/>
          </a:pPr>
          <a:r>
            <a:rPr lang="en-US" sz="1900" u="none" dirty="0"/>
            <a:t>Partnerships</a:t>
          </a:r>
        </a:p>
      </dgm:t>
    </dgm:pt>
    <dgm:pt modelId="{BDBA669A-26F9-40BB-B917-AE1A8BCECF66}" type="parTrans" cxnId="{17BF65D4-E97F-4BE3-AA21-B97CE2682EED}">
      <dgm:prSet/>
      <dgm:spPr/>
      <dgm:t>
        <a:bodyPr/>
        <a:lstStyle/>
        <a:p>
          <a:endParaRPr lang="en-US"/>
        </a:p>
      </dgm:t>
    </dgm:pt>
    <dgm:pt modelId="{BF43921F-C755-4715-A4FD-B6F78A326A13}" type="sibTrans" cxnId="{17BF65D4-E97F-4BE3-AA21-B97CE2682EED}">
      <dgm:prSet/>
      <dgm:spPr/>
      <dgm:t>
        <a:bodyPr/>
        <a:lstStyle/>
        <a:p>
          <a:endParaRPr lang="en-US"/>
        </a:p>
      </dgm:t>
    </dgm:pt>
    <dgm:pt modelId="{3466C597-F926-4375-8632-1EFC854D592B}">
      <dgm:prSet custT="1"/>
      <dgm:spPr/>
      <dgm:t>
        <a:bodyPr/>
        <a:lstStyle/>
        <a:p>
          <a:pPr>
            <a:lnSpc>
              <a:spcPct val="100000"/>
            </a:lnSpc>
          </a:pPr>
          <a:r>
            <a:rPr lang="en-US" sz="1600" dirty="0"/>
            <a:t>A good partnership is not casual.</a:t>
          </a:r>
        </a:p>
        <a:p>
          <a:pPr>
            <a:lnSpc>
              <a:spcPct val="100000"/>
            </a:lnSpc>
          </a:pPr>
          <a:endParaRPr lang="en-US" sz="300" dirty="0"/>
        </a:p>
      </dgm:t>
    </dgm:pt>
    <dgm:pt modelId="{1CB154DF-B2B1-4DE5-BD30-D21FD3B6D14C}" type="parTrans" cxnId="{9B95D431-4CB5-453A-B1C6-1CDA609F9D0E}">
      <dgm:prSet/>
      <dgm:spPr/>
      <dgm:t>
        <a:bodyPr/>
        <a:lstStyle/>
        <a:p>
          <a:endParaRPr lang="en-US"/>
        </a:p>
      </dgm:t>
    </dgm:pt>
    <dgm:pt modelId="{7B91840F-D416-4186-8F8E-2D1C3E12BBCB}" type="sibTrans" cxnId="{9B95D431-4CB5-453A-B1C6-1CDA609F9D0E}">
      <dgm:prSet/>
      <dgm:spPr/>
      <dgm:t>
        <a:bodyPr/>
        <a:lstStyle/>
        <a:p>
          <a:endParaRPr lang="en-US"/>
        </a:p>
      </dgm:t>
    </dgm:pt>
    <dgm:pt modelId="{736B8414-8BC1-46F3-87A1-9C4F2C656BF6}">
      <dgm:prSet custT="1"/>
      <dgm:spPr/>
      <dgm:t>
        <a:bodyPr/>
        <a:lstStyle/>
        <a:p>
          <a:pPr>
            <a:lnSpc>
              <a:spcPct val="100000"/>
            </a:lnSpc>
          </a:pPr>
          <a:r>
            <a:rPr lang="en-US" sz="1600" dirty="0"/>
            <a:t>Partnership are built around areas of mutual self interest. </a:t>
          </a:r>
        </a:p>
        <a:p>
          <a:pPr>
            <a:lnSpc>
              <a:spcPct val="100000"/>
            </a:lnSpc>
          </a:pPr>
          <a:endParaRPr lang="en-US" sz="900" dirty="0"/>
        </a:p>
      </dgm:t>
    </dgm:pt>
    <dgm:pt modelId="{FB559F48-5F83-495F-B8DE-071E938AB28D}" type="parTrans" cxnId="{8BCA73B9-57A7-4FBA-97B7-DD9F254ABB11}">
      <dgm:prSet/>
      <dgm:spPr/>
      <dgm:t>
        <a:bodyPr/>
        <a:lstStyle/>
        <a:p>
          <a:endParaRPr lang="en-US"/>
        </a:p>
      </dgm:t>
    </dgm:pt>
    <dgm:pt modelId="{9098A19D-3F30-4FAE-998C-8F6ED370CD9D}" type="sibTrans" cxnId="{8BCA73B9-57A7-4FBA-97B7-DD9F254ABB11}">
      <dgm:prSet/>
      <dgm:spPr/>
      <dgm:t>
        <a:bodyPr/>
        <a:lstStyle/>
        <a:p>
          <a:endParaRPr lang="en-US"/>
        </a:p>
      </dgm:t>
    </dgm:pt>
    <dgm:pt modelId="{F3A98A51-B38E-4A52-8BEB-F8B6518AC52A}">
      <dgm:prSet custT="1"/>
      <dgm:spPr/>
      <dgm:t>
        <a:bodyPr/>
        <a:lstStyle/>
        <a:p>
          <a:pPr>
            <a:lnSpc>
              <a:spcPct val="100000"/>
            </a:lnSpc>
          </a:pPr>
          <a:r>
            <a:rPr lang="en-US" sz="1600" dirty="0"/>
            <a:t>Leads to a consensus vision: what is agreed upon; often where a project will start. </a:t>
          </a:r>
        </a:p>
      </dgm:t>
    </dgm:pt>
    <dgm:pt modelId="{29EB61E6-B340-48FF-B142-B6FC126C66E5}" type="parTrans" cxnId="{2CF4F386-83AA-4CB2-ABFD-CE702DC4C85E}">
      <dgm:prSet/>
      <dgm:spPr/>
      <dgm:t>
        <a:bodyPr/>
        <a:lstStyle/>
        <a:p>
          <a:endParaRPr lang="en-US"/>
        </a:p>
      </dgm:t>
    </dgm:pt>
    <dgm:pt modelId="{CE3B46F4-E88C-46CE-8BC2-97E8312EA5ED}" type="sibTrans" cxnId="{2CF4F386-83AA-4CB2-ABFD-CE702DC4C85E}">
      <dgm:prSet/>
      <dgm:spPr/>
      <dgm:t>
        <a:bodyPr/>
        <a:lstStyle/>
        <a:p>
          <a:endParaRPr lang="en-US"/>
        </a:p>
      </dgm:t>
    </dgm:pt>
    <dgm:pt modelId="{4E1F5142-D80F-4152-AB15-73EB2E0D95D2}">
      <dgm:prSet custT="1"/>
      <dgm:spPr/>
      <dgm:t>
        <a:bodyPr/>
        <a:lstStyle/>
        <a:p>
          <a:pPr>
            <a:lnSpc>
              <a:spcPct val="100000"/>
            </a:lnSpc>
            <a:defRPr b="1"/>
          </a:pPr>
          <a:r>
            <a:rPr lang="en-US" sz="1800" u="none" dirty="0"/>
            <a:t>Leveraged investment </a:t>
          </a:r>
        </a:p>
      </dgm:t>
    </dgm:pt>
    <dgm:pt modelId="{96388D13-63B2-4FDC-B7B1-D524A069FE33}" type="parTrans" cxnId="{F1D0A13C-414A-4985-8690-A1F94093B4BC}">
      <dgm:prSet/>
      <dgm:spPr/>
      <dgm:t>
        <a:bodyPr/>
        <a:lstStyle/>
        <a:p>
          <a:endParaRPr lang="en-US"/>
        </a:p>
      </dgm:t>
    </dgm:pt>
    <dgm:pt modelId="{07D3C488-A173-4A95-BA51-A8C5CF43472F}" type="sibTrans" cxnId="{F1D0A13C-414A-4985-8690-A1F94093B4BC}">
      <dgm:prSet/>
      <dgm:spPr/>
      <dgm:t>
        <a:bodyPr/>
        <a:lstStyle/>
        <a:p>
          <a:endParaRPr lang="en-US"/>
        </a:p>
      </dgm:t>
    </dgm:pt>
    <dgm:pt modelId="{D5B5EFB5-5997-4A0A-8972-8292EDC7683D}">
      <dgm:prSet custT="1"/>
      <dgm:spPr/>
      <dgm:t>
        <a:bodyPr/>
        <a:lstStyle/>
        <a:p>
          <a:pPr>
            <a:lnSpc>
              <a:spcPct val="100000"/>
            </a:lnSpc>
          </a:pPr>
          <a:r>
            <a:rPr lang="en-US" sz="1600" dirty="0"/>
            <a:t>What funding is being in spent in the target area? </a:t>
          </a:r>
        </a:p>
        <a:p>
          <a:pPr>
            <a:lnSpc>
              <a:spcPct val="100000"/>
            </a:lnSpc>
          </a:pPr>
          <a:endParaRPr lang="en-US" sz="1600" dirty="0"/>
        </a:p>
      </dgm:t>
    </dgm:pt>
    <dgm:pt modelId="{595AEBF2-4961-420F-955F-3F04C376DD58}" type="parTrans" cxnId="{A2EE6FBC-9E8C-4597-84ED-F684CB49303E}">
      <dgm:prSet/>
      <dgm:spPr/>
      <dgm:t>
        <a:bodyPr/>
        <a:lstStyle/>
        <a:p>
          <a:endParaRPr lang="en-US"/>
        </a:p>
      </dgm:t>
    </dgm:pt>
    <dgm:pt modelId="{9A84D2A3-F89A-4003-9EAC-93D14282CD1A}" type="sibTrans" cxnId="{A2EE6FBC-9E8C-4597-84ED-F684CB49303E}">
      <dgm:prSet/>
      <dgm:spPr/>
      <dgm:t>
        <a:bodyPr/>
        <a:lstStyle/>
        <a:p>
          <a:endParaRPr lang="en-US"/>
        </a:p>
      </dgm:t>
    </dgm:pt>
    <dgm:pt modelId="{C54C85F6-E22B-441E-B60D-31C5504351C5}">
      <dgm:prSet custT="1"/>
      <dgm:spPr/>
      <dgm:t>
        <a:bodyPr/>
        <a:lstStyle/>
        <a:p>
          <a:pPr>
            <a:lnSpc>
              <a:spcPct val="100000"/>
            </a:lnSpc>
          </a:pPr>
          <a:r>
            <a:rPr lang="en-US" sz="1600" dirty="0"/>
            <a:t>How can we leverage those investments to make something bigger happen?</a:t>
          </a:r>
        </a:p>
      </dgm:t>
    </dgm:pt>
    <dgm:pt modelId="{03A34109-72A1-40F8-9D8A-903F7661DA02}" type="parTrans" cxnId="{5970E7FD-791A-41C6-87DD-8996FC844A35}">
      <dgm:prSet/>
      <dgm:spPr/>
      <dgm:t>
        <a:bodyPr/>
        <a:lstStyle/>
        <a:p>
          <a:endParaRPr lang="en-US"/>
        </a:p>
      </dgm:t>
    </dgm:pt>
    <dgm:pt modelId="{95C30EF8-4910-4081-A4AF-56560130778C}" type="sibTrans" cxnId="{5970E7FD-791A-41C6-87DD-8996FC844A35}">
      <dgm:prSet/>
      <dgm:spPr/>
      <dgm:t>
        <a:bodyPr/>
        <a:lstStyle/>
        <a:p>
          <a:endParaRPr lang="en-US"/>
        </a:p>
      </dgm:t>
    </dgm:pt>
    <dgm:pt modelId="{E3941C99-17AE-480C-BB25-0E5AA4688225}" type="pres">
      <dgm:prSet presAssocID="{753434E9-0A18-46B4-B5DE-B52FE475E77E}" presName="root" presStyleCnt="0">
        <dgm:presLayoutVars>
          <dgm:dir/>
          <dgm:resizeHandles val="exact"/>
        </dgm:presLayoutVars>
      </dgm:prSet>
      <dgm:spPr/>
    </dgm:pt>
    <dgm:pt modelId="{388827ED-8C48-4D56-9510-B196E4522AA0}" type="pres">
      <dgm:prSet presAssocID="{1FDF9EF4-6FFB-4EEE-ACCD-BA0D7FB77A4C}" presName="compNode" presStyleCnt="0"/>
      <dgm:spPr/>
    </dgm:pt>
    <dgm:pt modelId="{B4032154-8EDD-4902-9B7B-F5B369115CA3}" type="pres">
      <dgm:prSet presAssocID="{1FDF9EF4-6FFB-4EEE-ACCD-BA0D7FB77A4C}" presName="iconRect" presStyleLbl="node1" presStyleIdx="0" presStyleCnt="4" custScaleX="137868" custScaleY="131439" custLinFactNeighborX="-9678" custLinFactNeighborY="-67747"/>
      <dgm:spPr>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s"/>
        </a:ext>
      </dgm:extLst>
    </dgm:pt>
    <dgm:pt modelId="{656E2191-68CE-46EB-AEBE-2542BFF5DF32}" type="pres">
      <dgm:prSet presAssocID="{1FDF9EF4-6FFB-4EEE-ACCD-BA0D7FB77A4C}" presName="iconSpace" presStyleCnt="0"/>
      <dgm:spPr/>
    </dgm:pt>
    <dgm:pt modelId="{91278BA3-0C1F-43E5-9AD5-6EE3415E7FCA}" type="pres">
      <dgm:prSet presAssocID="{1FDF9EF4-6FFB-4EEE-ACCD-BA0D7FB77A4C}" presName="parTx" presStyleLbl="revTx" presStyleIdx="0" presStyleCnt="8" custLinFactY="-18738" custLinFactNeighborX="-2444" custLinFactNeighborY="-100000">
        <dgm:presLayoutVars>
          <dgm:chMax val="0"/>
          <dgm:chPref val="0"/>
        </dgm:presLayoutVars>
      </dgm:prSet>
      <dgm:spPr/>
    </dgm:pt>
    <dgm:pt modelId="{76B15846-BF3F-4E86-A815-620C22704478}" type="pres">
      <dgm:prSet presAssocID="{1FDF9EF4-6FFB-4EEE-ACCD-BA0D7FB77A4C}" presName="txSpace" presStyleCnt="0"/>
      <dgm:spPr/>
    </dgm:pt>
    <dgm:pt modelId="{F59B2877-6BA7-45A7-B6DB-68DF6AEE85FB}" type="pres">
      <dgm:prSet presAssocID="{1FDF9EF4-6FFB-4EEE-ACCD-BA0D7FB77A4C}" presName="desTx" presStyleLbl="revTx" presStyleIdx="1" presStyleCnt="8" custScaleX="118925" custLinFactNeighborX="-1260" custLinFactNeighborY="-34750">
        <dgm:presLayoutVars/>
      </dgm:prSet>
      <dgm:spPr/>
    </dgm:pt>
    <dgm:pt modelId="{C2E426A7-C2C6-483A-80BC-123880440DFE}" type="pres">
      <dgm:prSet presAssocID="{07C341CB-2745-40C1-94E8-71D28B81FBC1}" presName="sibTrans" presStyleCnt="0"/>
      <dgm:spPr/>
    </dgm:pt>
    <dgm:pt modelId="{0835822A-BBEC-4181-B9AA-21E5274316A8}" type="pres">
      <dgm:prSet presAssocID="{80E5305E-D827-4222-A148-204C5677FE50}" presName="compNode" presStyleCnt="0"/>
      <dgm:spPr/>
    </dgm:pt>
    <dgm:pt modelId="{23F79D4C-F1EC-4835-BAE2-D3AF0587B121}" type="pres">
      <dgm:prSet presAssocID="{80E5305E-D827-4222-A148-204C5677FE50}" presName="iconRect" presStyleLbl="node1" presStyleIdx="1" presStyleCnt="4" custLinFactNeighborX="-4840" custLinFactNeighborY="-60488"/>
      <dgm:spPr>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291465A0-B8DA-4418-BE06-B51E93A5979F}" type="pres">
      <dgm:prSet presAssocID="{80E5305E-D827-4222-A148-204C5677FE50}" presName="iconSpace" presStyleCnt="0"/>
      <dgm:spPr/>
    </dgm:pt>
    <dgm:pt modelId="{FC986CFA-5E05-44B2-8622-CA9279181089}" type="pres">
      <dgm:prSet presAssocID="{80E5305E-D827-4222-A148-204C5677FE50}" presName="parTx" presStyleLbl="revTx" presStyleIdx="2" presStyleCnt="8" custLinFactNeighborY="-85249">
        <dgm:presLayoutVars>
          <dgm:chMax val="0"/>
          <dgm:chPref val="0"/>
        </dgm:presLayoutVars>
      </dgm:prSet>
      <dgm:spPr/>
    </dgm:pt>
    <dgm:pt modelId="{EFE201AD-C90F-4E05-ACC6-C8324734E09D}" type="pres">
      <dgm:prSet presAssocID="{80E5305E-D827-4222-A148-204C5677FE50}" presName="txSpace" presStyleCnt="0"/>
      <dgm:spPr/>
    </dgm:pt>
    <dgm:pt modelId="{7DCB2B1B-D007-45D3-9F2D-C170565AAE79}" type="pres">
      <dgm:prSet presAssocID="{80E5305E-D827-4222-A148-204C5677FE50}" presName="desTx" presStyleLbl="revTx" presStyleIdx="3" presStyleCnt="8" custScaleX="116321" custScaleY="104860" custLinFactNeighborX="-1703" custLinFactNeighborY="-27818">
        <dgm:presLayoutVars/>
      </dgm:prSet>
      <dgm:spPr/>
    </dgm:pt>
    <dgm:pt modelId="{4330B507-00FB-437F-9110-BA42C5F80EBA}" type="pres">
      <dgm:prSet presAssocID="{275350CF-5E59-4EF0-B903-321C89136A07}" presName="sibTrans" presStyleCnt="0"/>
      <dgm:spPr/>
    </dgm:pt>
    <dgm:pt modelId="{0627AC30-A109-4F6B-A14D-282DE94DE2C3}" type="pres">
      <dgm:prSet presAssocID="{2FC39861-F94C-49CF-8426-456BB1B2D038}" presName="compNode" presStyleCnt="0"/>
      <dgm:spPr/>
    </dgm:pt>
    <dgm:pt modelId="{DCDD6179-E0A1-495B-A05C-6D498C37FE4C}" type="pres">
      <dgm:prSet presAssocID="{2FC39861-F94C-49CF-8426-456BB1B2D038}" presName="iconRect" presStyleLbl="node1" presStyleIdx="2" presStyleCnt="4" custScaleX="129279" custScaleY="126233" custLinFactNeighborX="-7259" custLinFactNeighborY="-58069"/>
      <dgm:spPr>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463795EF-2DCF-423C-B528-B7F4DFDD755C}" type="pres">
      <dgm:prSet presAssocID="{2FC39861-F94C-49CF-8426-456BB1B2D038}" presName="iconSpace" presStyleCnt="0"/>
      <dgm:spPr/>
    </dgm:pt>
    <dgm:pt modelId="{F0FFDD43-0490-4C81-8AEB-836B05BF32A5}" type="pres">
      <dgm:prSet presAssocID="{2FC39861-F94C-49CF-8426-456BB1B2D038}" presName="parTx" presStyleLbl="revTx" presStyleIdx="4" presStyleCnt="8" custScaleX="140349" custLinFactY="-4193" custLinFactNeighborX="-847" custLinFactNeighborY="-100000">
        <dgm:presLayoutVars>
          <dgm:chMax val="0"/>
          <dgm:chPref val="0"/>
        </dgm:presLayoutVars>
      </dgm:prSet>
      <dgm:spPr/>
    </dgm:pt>
    <dgm:pt modelId="{7DB5DF5F-48D5-476F-9301-FA0E08ADF5E0}" type="pres">
      <dgm:prSet presAssocID="{2FC39861-F94C-49CF-8426-456BB1B2D038}" presName="txSpace" presStyleCnt="0"/>
      <dgm:spPr/>
    </dgm:pt>
    <dgm:pt modelId="{A871FC95-C952-49FE-97C8-9F1DF70B624F}" type="pres">
      <dgm:prSet presAssocID="{2FC39861-F94C-49CF-8426-456BB1B2D038}" presName="desTx" presStyleLbl="revTx" presStyleIdx="5" presStyleCnt="8" custLinFactNeighborX="847" custLinFactNeighborY="-32000">
        <dgm:presLayoutVars/>
      </dgm:prSet>
      <dgm:spPr/>
    </dgm:pt>
    <dgm:pt modelId="{6FED8781-8420-40B4-9E53-E2E0E5AF5E38}" type="pres">
      <dgm:prSet presAssocID="{BF43921F-C755-4715-A4FD-B6F78A326A13}" presName="sibTrans" presStyleCnt="0"/>
      <dgm:spPr/>
    </dgm:pt>
    <dgm:pt modelId="{94D73E4E-3356-49CB-9F50-7384514F6A5C}" type="pres">
      <dgm:prSet presAssocID="{4E1F5142-D80F-4152-AB15-73EB2E0D95D2}" presName="compNode" presStyleCnt="0"/>
      <dgm:spPr/>
    </dgm:pt>
    <dgm:pt modelId="{98A5A29B-8C71-4380-BF63-DCC356F87027}" type="pres">
      <dgm:prSet presAssocID="{4E1F5142-D80F-4152-AB15-73EB2E0D95D2}" presName="iconRect" presStyleLbl="node1" presStyleIdx="3" presStyleCnt="4" custLinFactNeighborX="-7259" custLinFactNeighborY="-70166"/>
      <dgm:spPr>
        <a:blipFill>
          <a:blip xmlns:r="http://schemas.openxmlformats.org/officeDocument/2006/relationships"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Upward trend"/>
        </a:ext>
      </dgm:extLst>
    </dgm:pt>
    <dgm:pt modelId="{E2DD78E5-23B8-472A-8ED1-8C52B897E594}" type="pres">
      <dgm:prSet presAssocID="{4E1F5142-D80F-4152-AB15-73EB2E0D95D2}" presName="iconSpace" presStyleCnt="0"/>
      <dgm:spPr/>
    </dgm:pt>
    <dgm:pt modelId="{2BE3CC7B-EF6A-4EB6-88E4-5F1DBF09385D}" type="pres">
      <dgm:prSet presAssocID="{4E1F5142-D80F-4152-AB15-73EB2E0D95D2}" presName="parTx" presStyleLbl="revTx" presStyleIdx="6" presStyleCnt="8" custLinFactY="-406" custLinFactNeighborX="-4234" custLinFactNeighborY="-100000">
        <dgm:presLayoutVars>
          <dgm:chMax val="0"/>
          <dgm:chPref val="0"/>
        </dgm:presLayoutVars>
      </dgm:prSet>
      <dgm:spPr/>
    </dgm:pt>
    <dgm:pt modelId="{C6F8FF31-C957-4A78-9DE3-1DD50387E80F}" type="pres">
      <dgm:prSet presAssocID="{4E1F5142-D80F-4152-AB15-73EB2E0D95D2}" presName="txSpace" presStyleCnt="0"/>
      <dgm:spPr/>
    </dgm:pt>
    <dgm:pt modelId="{88EB4EBD-CE89-4B1F-940C-44608773DDF1}" type="pres">
      <dgm:prSet presAssocID="{4E1F5142-D80F-4152-AB15-73EB2E0D95D2}" presName="desTx" presStyleLbl="revTx" presStyleIdx="7" presStyleCnt="8" custLinFactNeighborX="1694" custLinFactNeighborY="-24126">
        <dgm:presLayoutVars/>
      </dgm:prSet>
      <dgm:spPr/>
    </dgm:pt>
  </dgm:ptLst>
  <dgm:cxnLst>
    <dgm:cxn modelId="{44877514-2102-4BB9-A5A3-7F58712D15A8}" type="presOf" srcId="{D5B5EFB5-5997-4A0A-8972-8292EDC7683D}" destId="{88EB4EBD-CE89-4B1F-940C-44608773DDF1}" srcOrd="0" destOrd="0" presId="urn:microsoft.com/office/officeart/2018/5/layout/CenteredIconLabelDescriptionList"/>
    <dgm:cxn modelId="{EE3D9A27-122A-4A66-A20F-ECFA7A0B8813}" type="presOf" srcId="{9AB9D4EA-689E-4C72-87CC-8D749042A53B}" destId="{F59B2877-6BA7-45A7-B6DB-68DF6AEE85FB}" srcOrd="0" destOrd="2" presId="urn:microsoft.com/office/officeart/2018/5/layout/CenteredIconLabelDescriptionList"/>
    <dgm:cxn modelId="{D895102C-D138-4C8A-AFE6-C155AAEDEBEF}" type="presOf" srcId="{F30E5297-66B8-4476-9B7C-0A25130B7A05}" destId="{F59B2877-6BA7-45A7-B6DB-68DF6AEE85FB}" srcOrd="0" destOrd="1" presId="urn:microsoft.com/office/officeart/2018/5/layout/CenteredIconLabelDescriptionList"/>
    <dgm:cxn modelId="{ED8A562E-5E45-4D63-9538-5D99E6EE27F0}" type="presOf" srcId="{4E1F5142-D80F-4152-AB15-73EB2E0D95D2}" destId="{2BE3CC7B-EF6A-4EB6-88E4-5F1DBF09385D}" srcOrd="0" destOrd="0" presId="urn:microsoft.com/office/officeart/2018/5/layout/CenteredIconLabelDescriptionList"/>
    <dgm:cxn modelId="{9B95D431-4CB5-453A-B1C6-1CDA609F9D0E}" srcId="{2FC39861-F94C-49CF-8426-456BB1B2D038}" destId="{3466C597-F926-4375-8632-1EFC854D592B}" srcOrd="0" destOrd="0" parTransId="{1CB154DF-B2B1-4DE5-BD30-D21FD3B6D14C}" sibTransId="{7B91840F-D416-4186-8F8E-2D1C3E12BBCB}"/>
    <dgm:cxn modelId="{F93D4138-5A4B-4518-BE5D-899A14E33029}" type="presOf" srcId="{2FC39861-F94C-49CF-8426-456BB1B2D038}" destId="{F0FFDD43-0490-4C81-8AEB-836B05BF32A5}" srcOrd="0" destOrd="0" presId="urn:microsoft.com/office/officeart/2018/5/layout/CenteredIconLabelDescriptionList"/>
    <dgm:cxn modelId="{AB011B3C-1CD5-44FA-BBE0-75ECC2E527F5}" srcId="{753434E9-0A18-46B4-B5DE-B52FE475E77E}" destId="{1FDF9EF4-6FFB-4EEE-ACCD-BA0D7FB77A4C}" srcOrd="0" destOrd="0" parTransId="{077B6015-D559-48F0-919D-8EFA470787C2}" sibTransId="{07C341CB-2745-40C1-94E8-71D28B81FBC1}"/>
    <dgm:cxn modelId="{F1D0A13C-414A-4985-8690-A1F94093B4BC}" srcId="{753434E9-0A18-46B4-B5DE-B52FE475E77E}" destId="{4E1F5142-D80F-4152-AB15-73EB2E0D95D2}" srcOrd="3" destOrd="0" parTransId="{96388D13-63B2-4FDC-B7B1-D524A069FE33}" sibTransId="{07D3C488-A173-4A95-BA51-A8C5CF43472F}"/>
    <dgm:cxn modelId="{D6336246-F93E-48D4-B49D-18B9C3128EF8}" srcId="{1FDF9EF4-6FFB-4EEE-ACCD-BA0D7FB77A4C}" destId="{F30E5297-66B8-4476-9B7C-0A25130B7A05}" srcOrd="1" destOrd="0" parTransId="{5BBA5AA0-1E0D-431E-849C-97081A3DB1C6}" sibTransId="{D5DC7EDC-E3DA-4176-9A88-0331B353F5A5}"/>
    <dgm:cxn modelId="{8175406A-81D2-4462-BA31-24E42C26EEE0}" srcId="{1FDF9EF4-6FFB-4EEE-ACCD-BA0D7FB77A4C}" destId="{9AB9D4EA-689E-4C72-87CC-8D749042A53B}" srcOrd="2" destOrd="0" parTransId="{9679AFC1-2202-4FDE-A7A0-3E60D13C3702}" sibTransId="{E5E291E3-6870-4435-A7AD-AE71907E7173}"/>
    <dgm:cxn modelId="{2CF4F386-83AA-4CB2-ABFD-CE702DC4C85E}" srcId="{2FC39861-F94C-49CF-8426-456BB1B2D038}" destId="{F3A98A51-B38E-4A52-8BEB-F8B6518AC52A}" srcOrd="2" destOrd="0" parTransId="{29EB61E6-B340-48FF-B142-B6FC126C66E5}" sibTransId="{CE3B46F4-E88C-46CE-8BC2-97E8312EA5ED}"/>
    <dgm:cxn modelId="{869B018C-098D-4850-AC73-D3B8FD00FD3A}" type="presOf" srcId="{2D8001AA-3079-4197-AB8C-C662D4FF3DC2}" destId="{7DCB2B1B-D007-45D3-9F2D-C170565AAE79}" srcOrd="0" destOrd="0" presId="urn:microsoft.com/office/officeart/2018/5/layout/CenteredIconLabelDescriptionList"/>
    <dgm:cxn modelId="{F38E7195-C431-4362-A7F1-912DE2B73B45}" type="presOf" srcId="{C54C85F6-E22B-441E-B60D-31C5504351C5}" destId="{88EB4EBD-CE89-4B1F-940C-44608773DDF1}" srcOrd="0" destOrd="1" presId="urn:microsoft.com/office/officeart/2018/5/layout/CenteredIconLabelDescriptionList"/>
    <dgm:cxn modelId="{5DD5A296-367A-4E88-A39D-03CBA6BCDF8C}" type="presOf" srcId="{736B8414-8BC1-46F3-87A1-9C4F2C656BF6}" destId="{A871FC95-C952-49FE-97C8-9F1DF70B624F}" srcOrd="0" destOrd="1" presId="urn:microsoft.com/office/officeart/2018/5/layout/CenteredIconLabelDescriptionList"/>
    <dgm:cxn modelId="{E7B8A396-E6E8-4811-B57C-F568305D1D47}" type="presOf" srcId="{3466C597-F926-4375-8632-1EFC854D592B}" destId="{A871FC95-C952-49FE-97C8-9F1DF70B624F}" srcOrd="0" destOrd="0" presId="urn:microsoft.com/office/officeart/2018/5/layout/CenteredIconLabelDescriptionList"/>
    <dgm:cxn modelId="{5E6CBF9A-F04D-496D-A989-F2D6569E7E9B}" type="presOf" srcId="{80E5305E-D827-4222-A148-204C5677FE50}" destId="{FC986CFA-5E05-44B2-8622-CA9279181089}" srcOrd="0" destOrd="0" presId="urn:microsoft.com/office/officeart/2018/5/layout/CenteredIconLabelDescriptionList"/>
    <dgm:cxn modelId="{F92E2BA0-062E-481F-B0AD-A300EBC215AA}" srcId="{80E5305E-D827-4222-A148-204C5677FE50}" destId="{2D8001AA-3079-4197-AB8C-C662D4FF3DC2}" srcOrd="0" destOrd="0" parTransId="{A506A362-DDF5-4EBC-974E-52485A617E2B}" sibTransId="{5D92A5E6-A5D9-4B07-92DC-DE5FE68A376D}"/>
    <dgm:cxn modelId="{224066A4-1DE8-4AC6-A163-387B9B235B06}" srcId="{753434E9-0A18-46B4-B5DE-B52FE475E77E}" destId="{80E5305E-D827-4222-A148-204C5677FE50}" srcOrd="1" destOrd="0" parTransId="{E1BBA679-903D-4225-B6A5-DAA213967BB1}" sibTransId="{275350CF-5E59-4EF0-B903-321C89136A07}"/>
    <dgm:cxn modelId="{BE73C4AE-93C5-4A9F-8770-93DC93FDF553}" type="presOf" srcId="{1FDF9EF4-6FFB-4EEE-ACCD-BA0D7FB77A4C}" destId="{91278BA3-0C1F-43E5-9AD5-6EE3415E7FCA}" srcOrd="0" destOrd="0" presId="urn:microsoft.com/office/officeart/2018/5/layout/CenteredIconLabelDescriptionList"/>
    <dgm:cxn modelId="{8BCA73B9-57A7-4FBA-97B7-DD9F254ABB11}" srcId="{2FC39861-F94C-49CF-8426-456BB1B2D038}" destId="{736B8414-8BC1-46F3-87A1-9C4F2C656BF6}" srcOrd="1" destOrd="0" parTransId="{FB559F48-5F83-495F-B8DE-071E938AB28D}" sibTransId="{9098A19D-3F30-4FAE-998C-8F6ED370CD9D}"/>
    <dgm:cxn modelId="{A2EE6FBC-9E8C-4597-84ED-F684CB49303E}" srcId="{4E1F5142-D80F-4152-AB15-73EB2E0D95D2}" destId="{D5B5EFB5-5997-4A0A-8972-8292EDC7683D}" srcOrd="0" destOrd="0" parTransId="{595AEBF2-4961-420F-955F-3F04C376DD58}" sibTransId="{9A84D2A3-F89A-4003-9EAC-93D14282CD1A}"/>
    <dgm:cxn modelId="{050E3ED2-21FF-480E-9876-2BC608DC2E1D}" type="presOf" srcId="{753434E9-0A18-46B4-B5DE-B52FE475E77E}" destId="{E3941C99-17AE-480C-BB25-0E5AA4688225}" srcOrd="0" destOrd="0" presId="urn:microsoft.com/office/officeart/2018/5/layout/CenteredIconLabelDescriptionList"/>
    <dgm:cxn modelId="{EF8E87D3-E245-40CF-AACC-482B3D26C045}" type="presOf" srcId="{5B0A5123-F3EB-4EB8-B3CE-8098FF70EF4D}" destId="{F59B2877-6BA7-45A7-B6DB-68DF6AEE85FB}" srcOrd="0" destOrd="0" presId="urn:microsoft.com/office/officeart/2018/5/layout/CenteredIconLabelDescriptionList"/>
    <dgm:cxn modelId="{17BF65D4-E97F-4BE3-AA21-B97CE2682EED}" srcId="{753434E9-0A18-46B4-B5DE-B52FE475E77E}" destId="{2FC39861-F94C-49CF-8426-456BB1B2D038}" srcOrd="2" destOrd="0" parTransId="{BDBA669A-26F9-40BB-B917-AE1A8BCECF66}" sibTransId="{BF43921F-C755-4715-A4FD-B6F78A326A13}"/>
    <dgm:cxn modelId="{8D097FD9-58AD-457C-B323-FF798D73EE7E}" type="presOf" srcId="{F3A98A51-B38E-4A52-8BEB-F8B6518AC52A}" destId="{A871FC95-C952-49FE-97C8-9F1DF70B624F}" srcOrd="0" destOrd="2" presId="urn:microsoft.com/office/officeart/2018/5/layout/CenteredIconLabelDescriptionList"/>
    <dgm:cxn modelId="{1F63D5FD-CA87-40B5-9717-75C591F5BA95}" srcId="{1FDF9EF4-6FFB-4EEE-ACCD-BA0D7FB77A4C}" destId="{5B0A5123-F3EB-4EB8-B3CE-8098FF70EF4D}" srcOrd="0" destOrd="0" parTransId="{9EEE7DCB-4696-4670-842F-0ECF8B64347A}" sibTransId="{9F4FE475-E464-4305-A19A-C12F21B1BCC8}"/>
    <dgm:cxn modelId="{5970E7FD-791A-41C6-87DD-8996FC844A35}" srcId="{4E1F5142-D80F-4152-AB15-73EB2E0D95D2}" destId="{C54C85F6-E22B-441E-B60D-31C5504351C5}" srcOrd="1" destOrd="0" parTransId="{03A34109-72A1-40F8-9D8A-903F7661DA02}" sibTransId="{95C30EF8-4910-4081-A4AF-56560130778C}"/>
    <dgm:cxn modelId="{2C14212D-DFF1-4338-B695-539E3DDF9C03}" type="presParOf" srcId="{E3941C99-17AE-480C-BB25-0E5AA4688225}" destId="{388827ED-8C48-4D56-9510-B196E4522AA0}" srcOrd="0" destOrd="0" presId="urn:microsoft.com/office/officeart/2018/5/layout/CenteredIconLabelDescriptionList"/>
    <dgm:cxn modelId="{442D7022-9CDD-4076-99DB-9C3A1D431CBE}" type="presParOf" srcId="{388827ED-8C48-4D56-9510-B196E4522AA0}" destId="{B4032154-8EDD-4902-9B7B-F5B369115CA3}" srcOrd="0" destOrd="0" presId="urn:microsoft.com/office/officeart/2018/5/layout/CenteredIconLabelDescriptionList"/>
    <dgm:cxn modelId="{5C184293-3100-4C4D-B8A3-3388DF5EC8F5}" type="presParOf" srcId="{388827ED-8C48-4D56-9510-B196E4522AA0}" destId="{656E2191-68CE-46EB-AEBE-2542BFF5DF32}" srcOrd="1" destOrd="0" presId="urn:microsoft.com/office/officeart/2018/5/layout/CenteredIconLabelDescriptionList"/>
    <dgm:cxn modelId="{22237620-97BB-41C3-89AB-9DB853155823}" type="presParOf" srcId="{388827ED-8C48-4D56-9510-B196E4522AA0}" destId="{91278BA3-0C1F-43E5-9AD5-6EE3415E7FCA}" srcOrd="2" destOrd="0" presId="urn:microsoft.com/office/officeart/2018/5/layout/CenteredIconLabelDescriptionList"/>
    <dgm:cxn modelId="{8F39C90C-CB45-4CDD-84EE-BAD0B6D81769}" type="presParOf" srcId="{388827ED-8C48-4D56-9510-B196E4522AA0}" destId="{76B15846-BF3F-4E86-A815-620C22704478}" srcOrd="3" destOrd="0" presId="urn:microsoft.com/office/officeart/2018/5/layout/CenteredIconLabelDescriptionList"/>
    <dgm:cxn modelId="{00DF64F8-824E-45DC-94EA-950AB37FBE42}" type="presParOf" srcId="{388827ED-8C48-4D56-9510-B196E4522AA0}" destId="{F59B2877-6BA7-45A7-B6DB-68DF6AEE85FB}" srcOrd="4" destOrd="0" presId="urn:microsoft.com/office/officeart/2018/5/layout/CenteredIconLabelDescriptionList"/>
    <dgm:cxn modelId="{F32BD70B-01DC-4E9B-913D-B8D63A588474}" type="presParOf" srcId="{E3941C99-17AE-480C-BB25-0E5AA4688225}" destId="{C2E426A7-C2C6-483A-80BC-123880440DFE}" srcOrd="1" destOrd="0" presId="urn:microsoft.com/office/officeart/2018/5/layout/CenteredIconLabelDescriptionList"/>
    <dgm:cxn modelId="{2B7EB5EC-7667-4BB0-8438-C06B5726D07B}" type="presParOf" srcId="{E3941C99-17AE-480C-BB25-0E5AA4688225}" destId="{0835822A-BBEC-4181-B9AA-21E5274316A8}" srcOrd="2" destOrd="0" presId="urn:microsoft.com/office/officeart/2018/5/layout/CenteredIconLabelDescriptionList"/>
    <dgm:cxn modelId="{6A14A024-D897-4154-8C7E-BFAC19B31E49}" type="presParOf" srcId="{0835822A-BBEC-4181-B9AA-21E5274316A8}" destId="{23F79D4C-F1EC-4835-BAE2-D3AF0587B121}" srcOrd="0" destOrd="0" presId="urn:microsoft.com/office/officeart/2018/5/layout/CenteredIconLabelDescriptionList"/>
    <dgm:cxn modelId="{DC0A3EA1-D9A6-42BC-BADE-6C92A2C75594}" type="presParOf" srcId="{0835822A-BBEC-4181-B9AA-21E5274316A8}" destId="{291465A0-B8DA-4418-BE06-B51E93A5979F}" srcOrd="1" destOrd="0" presId="urn:microsoft.com/office/officeart/2018/5/layout/CenteredIconLabelDescriptionList"/>
    <dgm:cxn modelId="{D6C8BE6F-B72F-4393-B693-CA01EA212883}" type="presParOf" srcId="{0835822A-BBEC-4181-B9AA-21E5274316A8}" destId="{FC986CFA-5E05-44B2-8622-CA9279181089}" srcOrd="2" destOrd="0" presId="urn:microsoft.com/office/officeart/2018/5/layout/CenteredIconLabelDescriptionList"/>
    <dgm:cxn modelId="{E9C5E394-CC55-48BD-97D3-D41412E94078}" type="presParOf" srcId="{0835822A-BBEC-4181-B9AA-21E5274316A8}" destId="{EFE201AD-C90F-4E05-ACC6-C8324734E09D}" srcOrd="3" destOrd="0" presId="urn:microsoft.com/office/officeart/2018/5/layout/CenteredIconLabelDescriptionList"/>
    <dgm:cxn modelId="{EE6F2F89-4875-4E0E-9079-739E7B3265AC}" type="presParOf" srcId="{0835822A-BBEC-4181-B9AA-21E5274316A8}" destId="{7DCB2B1B-D007-45D3-9F2D-C170565AAE79}" srcOrd="4" destOrd="0" presId="urn:microsoft.com/office/officeart/2018/5/layout/CenteredIconLabelDescriptionList"/>
    <dgm:cxn modelId="{12A8F5EA-6E90-4BA7-B302-23A55B08BFD4}" type="presParOf" srcId="{E3941C99-17AE-480C-BB25-0E5AA4688225}" destId="{4330B507-00FB-437F-9110-BA42C5F80EBA}" srcOrd="3" destOrd="0" presId="urn:microsoft.com/office/officeart/2018/5/layout/CenteredIconLabelDescriptionList"/>
    <dgm:cxn modelId="{41DC11DF-CF0D-47DC-94D6-96FFB5847723}" type="presParOf" srcId="{E3941C99-17AE-480C-BB25-0E5AA4688225}" destId="{0627AC30-A109-4F6B-A14D-282DE94DE2C3}" srcOrd="4" destOrd="0" presId="urn:microsoft.com/office/officeart/2018/5/layout/CenteredIconLabelDescriptionList"/>
    <dgm:cxn modelId="{E1790B43-B407-4832-8E7F-2C473EE025A3}" type="presParOf" srcId="{0627AC30-A109-4F6B-A14D-282DE94DE2C3}" destId="{DCDD6179-E0A1-495B-A05C-6D498C37FE4C}" srcOrd="0" destOrd="0" presId="urn:microsoft.com/office/officeart/2018/5/layout/CenteredIconLabelDescriptionList"/>
    <dgm:cxn modelId="{EEE1F16F-E43B-4448-BD41-48487B73EA4C}" type="presParOf" srcId="{0627AC30-A109-4F6B-A14D-282DE94DE2C3}" destId="{463795EF-2DCF-423C-B528-B7F4DFDD755C}" srcOrd="1" destOrd="0" presId="urn:microsoft.com/office/officeart/2018/5/layout/CenteredIconLabelDescriptionList"/>
    <dgm:cxn modelId="{110C3CCF-B368-4714-8AD0-0F6024288BD9}" type="presParOf" srcId="{0627AC30-A109-4F6B-A14D-282DE94DE2C3}" destId="{F0FFDD43-0490-4C81-8AEB-836B05BF32A5}" srcOrd="2" destOrd="0" presId="urn:microsoft.com/office/officeart/2018/5/layout/CenteredIconLabelDescriptionList"/>
    <dgm:cxn modelId="{9D038D28-AC2E-40F9-B2EA-EBEAEA45F3E8}" type="presParOf" srcId="{0627AC30-A109-4F6B-A14D-282DE94DE2C3}" destId="{7DB5DF5F-48D5-476F-9301-FA0E08ADF5E0}" srcOrd="3" destOrd="0" presId="urn:microsoft.com/office/officeart/2018/5/layout/CenteredIconLabelDescriptionList"/>
    <dgm:cxn modelId="{7532F585-663F-41FB-A679-016B1AB75290}" type="presParOf" srcId="{0627AC30-A109-4F6B-A14D-282DE94DE2C3}" destId="{A871FC95-C952-49FE-97C8-9F1DF70B624F}" srcOrd="4" destOrd="0" presId="urn:microsoft.com/office/officeart/2018/5/layout/CenteredIconLabelDescriptionList"/>
    <dgm:cxn modelId="{DD17485B-021D-47F6-8A87-1689373BD516}" type="presParOf" srcId="{E3941C99-17AE-480C-BB25-0E5AA4688225}" destId="{6FED8781-8420-40B4-9E53-E2E0E5AF5E38}" srcOrd="5" destOrd="0" presId="urn:microsoft.com/office/officeart/2018/5/layout/CenteredIconLabelDescriptionList"/>
    <dgm:cxn modelId="{3CB48636-3892-4A7B-8814-03E85C72F76E}" type="presParOf" srcId="{E3941C99-17AE-480C-BB25-0E5AA4688225}" destId="{94D73E4E-3356-49CB-9F50-7384514F6A5C}" srcOrd="6" destOrd="0" presId="urn:microsoft.com/office/officeart/2018/5/layout/CenteredIconLabelDescriptionList"/>
    <dgm:cxn modelId="{4E18DF3A-0969-4FF2-86A2-A0ED43310D25}" type="presParOf" srcId="{94D73E4E-3356-49CB-9F50-7384514F6A5C}" destId="{98A5A29B-8C71-4380-BF63-DCC356F87027}" srcOrd="0" destOrd="0" presId="urn:microsoft.com/office/officeart/2018/5/layout/CenteredIconLabelDescriptionList"/>
    <dgm:cxn modelId="{D1CDB485-CE86-4BB2-9CF0-9F0FC5A4AF28}" type="presParOf" srcId="{94D73E4E-3356-49CB-9F50-7384514F6A5C}" destId="{E2DD78E5-23B8-472A-8ED1-8C52B897E594}" srcOrd="1" destOrd="0" presId="urn:microsoft.com/office/officeart/2018/5/layout/CenteredIconLabelDescriptionList"/>
    <dgm:cxn modelId="{53760140-F37D-46BA-B543-CA14C42C1A3A}" type="presParOf" srcId="{94D73E4E-3356-49CB-9F50-7384514F6A5C}" destId="{2BE3CC7B-EF6A-4EB6-88E4-5F1DBF09385D}" srcOrd="2" destOrd="0" presId="urn:microsoft.com/office/officeart/2018/5/layout/CenteredIconLabelDescriptionList"/>
    <dgm:cxn modelId="{E5F57D5B-1CC2-48AB-8448-9F8715EA5BBB}" type="presParOf" srcId="{94D73E4E-3356-49CB-9F50-7384514F6A5C}" destId="{C6F8FF31-C957-4A78-9DE3-1DD50387E80F}" srcOrd="3" destOrd="0" presId="urn:microsoft.com/office/officeart/2018/5/layout/CenteredIconLabelDescriptionList"/>
    <dgm:cxn modelId="{5867582D-E47C-4CA7-9025-C496CF40AA16}" type="presParOf" srcId="{94D73E4E-3356-49CB-9F50-7384514F6A5C}" destId="{88EB4EBD-CE89-4B1F-940C-44608773DDF1}"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41A16A0-51AD-498D-9458-687BB1D4885B}" type="doc">
      <dgm:prSet loTypeId="urn:microsoft.com/office/officeart/2005/8/layout/process4" loCatId="process" qsTypeId="urn:microsoft.com/office/officeart/2005/8/quickstyle/simple1" qsCatId="simple" csTypeId="urn:microsoft.com/office/officeart/2005/8/colors/colorful1" csCatId="colorful"/>
      <dgm:spPr/>
      <dgm:t>
        <a:bodyPr/>
        <a:lstStyle/>
        <a:p>
          <a:endParaRPr lang="en-US"/>
        </a:p>
      </dgm:t>
    </dgm:pt>
    <dgm:pt modelId="{A48F9AF4-6DC0-484F-84C2-A7B3C51EB240}">
      <dgm:prSet/>
      <dgm:spPr/>
      <dgm:t>
        <a:bodyPr/>
        <a:lstStyle/>
        <a:p>
          <a:r>
            <a:rPr lang="en-US"/>
            <a:t>Implement the #1 component of the Rubicon Park Master Plan (1998) -Revitalize the Fairgrounds neighborhood</a:t>
          </a:r>
        </a:p>
      </dgm:t>
    </dgm:pt>
    <dgm:pt modelId="{56064FCE-1831-4456-8C1F-CD0A0B140C83}" type="parTrans" cxnId="{8704211A-9AB2-4866-8974-B97E6ABB977D}">
      <dgm:prSet/>
      <dgm:spPr/>
      <dgm:t>
        <a:bodyPr/>
        <a:lstStyle/>
        <a:p>
          <a:endParaRPr lang="en-US"/>
        </a:p>
      </dgm:t>
    </dgm:pt>
    <dgm:pt modelId="{A3337FC2-1B74-4F9D-BFFB-2BD4B515D1CE}" type="sibTrans" cxnId="{8704211A-9AB2-4866-8974-B97E6ABB977D}">
      <dgm:prSet/>
      <dgm:spPr/>
      <dgm:t>
        <a:bodyPr/>
        <a:lstStyle/>
        <a:p>
          <a:endParaRPr lang="en-US"/>
        </a:p>
      </dgm:t>
    </dgm:pt>
    <dgm:pt modelId="{FFEA638D-23B7-4BD5-B405-C754C14F5C17}">
      <dgm:prSet/>
      <dgm:spPr/>
      <dgm:t>
        <a:bodyPr/>
        <a:lstStyle/>
        <a:p>
          <a:r>
            <a:rPr lang="en-US"/>
            <a:t>Create a safe, affordable residential and commercial area that reflects positively on both University of Dayton and Miami Valley Hospital</a:t>
          </a:r>
        </a:p>
      </dgm:t>
    </dgm:pt>
    <dgm:pt modelId="{7B83FCB5-1918-4487-8CF6-C031B01F0FC3}" type="parTrans" cxnId="{8E4937BC-94E8-400E-B7F2-43B73CB5E4C8}">
      <dgm:prSet/>
      <dgm:spPr/>
      <dgm:t>
        <a:bodyPr/>
        <a:lstStyle/>
        <a:p>
          <a:endParaRPr lang="en-US"/>
        </a:p>
      </dgm:t>
    </dgm:pt>
    <dgm:pt modelId="{06152B7C-0437-41CF-9F71-1229E7FFB6D3}" type="sibTrans" cxnId="{8E4937BC-94E8-400E-B7F2-43B73CB5E4C8}">
      <dgm:prSet/>
      <dgm:spPr/>
      <dgm:t>
        <a:bodyPr/>
        <a:lstStyle/>
        <a:p>
          <a:endParaRPr lang="en-US"/>
        </a:p>
      </dgm:t>
    </dgm:pt>
    <dgm:pt modelId="{2FE255AD-627C-427A-A295-506C19445D24}" type="pres">
      <dgm:prSet presAssocID="{041A16A0-51AD-498D-9458-687BB1D4885B}" presName="Name0" presStyleCnt="0">
        <dgm:presLayoutVars>
          <dgm:dir/>
          <dgm:animLvl val="lvl"/>
          <dgm:resizeHandles val="exact"/>
        </dgm:presLayoutVars>
      </dgm:prSet>
      <dgm:spPr/>
    </dgm:pt>
    <dgm:pt modelId="{CBF93DEB-90B6-4418-964F-A2A29F1CDFD4}" type="pres">
      <dgm:prSet presAssocID="{FFEA638D-23B7-4BD5-B405-C754C14F5C17}" presName="boxAndChildren" presStyleCnt="0"/>
      <dgm:spPr/>
    </dgm:pt>
    <dgm:pt modelId="{5816E840-66F7-4DB1-B94C-AEF0DBF8CCB4}" type="pres">
      <dgm:prSet presAssocID="{FFEA638D-23B7-4BD5-B405-C754C14F5C17}" presName="parentTextBox" presStyleLbl="node1" presStyleIdx="0" presStyleCnt="2"/>
      <dgm:spPr/>
    </dgm:pt>
    <dgm:pt modelId="{BA255732-E225-4F14-8430-1513B3BB2C5F}" type="pres">
      <dgm:prSet presAssocID="{A3337FC2-1B74-4F9D-BFFB-2BD4B515D1CE}" presName="sp" presStyleCnt="0"/>
      <dgm:spPr/>
    </dgm:pt>
    <dgm:pt modelId="{090E8197-730B-4456-9920-53D1614D7F9E}" type="pres">
      <dgm:prSet presAssocID="{A48F9AF4-6DC0-484F-84C2-A7B3C51EB240}" presName="arrowAndChildren" presStyleCnt="0"/>
      <dgm:spPr/>
    </dgm:pt>
    <dgm:pt modelId="{60CDE6D8-DF1C-49CF-B686-4AAD8C63243D}" type="pres">
      <dgm:prSet presAssocID="{A48F9AF4-6DC0-484F-84C2-A7B3C51EB240}" presName="parentTextArrow" presStyleLbl="node1" presStyleIdx="1" presStyleCnt="2"/>
      <dgm:spPr/>
    </dgm:pt>
  </dgm:ptLst>
  <dgm:cxnLst>
    <dgm:cxn modelId="{8704211A-9AB2-4866-8974-B97E6ABB977D}" srcId="{041A16A0-51AD-498D-9458-687BB1D4885B}" destId="{A48F9AF4-6DC0-484F-84C2-A7B3C51EB240}" srcOrd="0" destOrd="0" parTransId="{56064FCE-1831-4456-8C1F-CD0A0B140C83}" sibTransId="{A3337FC2-1B74-4F9D-BFFB-2BD4B515D1CE}"/>
    <dgm:cxn modelId="{768B8A1C-93C7-4AB9-A7B7-E10FA2703CA4}" type="presOf" srcId="{041A16A0-51AD-498D-9458-687BB1D4885B}" destId="{2FE255AD-627C-427A-A295-506C19445D24}" srcOrd="0" destOrd="0" presId="urn:microsoft.com/office/officeart/2005/8/layout/process4"/>
    <dgm:cxn modelId="{397E135D-3B56-40A6-B75C-0E3F650C4E1C}" type="presOf" srcId="{A48F9AF4-6DC0-484F-84C2-A7B3C51EB240}" destId="{60CDE6D8-DF1C-49CF-B686-4AAD8C63243D}" srcOrd="0" destOrd="0" presId="urn:microsoft.com/office/officeart/2005/8/layout/process4"/>
    <dgm:cxn modelId="{8E4937BC-94E8-400E-B7F2-43B73CB5E4C8}" srcId="{041A16A0-51AD-498D-9458-687BB1D4885B}" destId="{FFEA638D-23B7-4BD5-B405-C754C14F5C17}" srcOrd="1" destOrd="0" parTransId="{7B83FCB5-1918-4487-8CF6-C031B01F0FC3}" sibTransId="{06152B7C-0437-41CF-9F71-1229E7FFB6D3}"/>
    <dgm:cxn modelId="{09221EE3-B1D0-4635-80B1-8FAFF7813A5A}" type="presOf" srcId="{FFEA638D-23B7-4BD5-B405-C754C14F5C17}" destId="{5816E840-66F7-4DB1-B94C-AEF0DBF8CCB4}" srcOrd="0" destOrd="0" presId="urn:microsoft.com/office/officeart/2005/8/layout/process4"/>
    <dgm:cxn modelId="{415EA913-79B3-4113-BEC2-2425789BFB45}" type="presParOf" srcId="{2FE255AD-627C-427A-A295-506C19445D24}" destId="{CBF93DEB-90B6-4418-964F-A2A29F1CDFD4}" srcOrd="0" destOrd="0" presId="urn:microsoft.com/office/officeart/2005/8/layout/process4"/>
    <dgm:cxn modelId="{89E34A22-7915-41BD-B157-361D8A3DF8BC}" type="presParOf" srcId="{CBF93DEB-90B6-4418-964F-A2A29F1CDFD4}" destId="{5816E840-66F7-4DB1-B94C-AEF0DBF8CCB4}" srcOrd="0" destOrd="0" presId="urn:microsoft.com/office/officeart/2005/8/layout/process4"/>
    <dgm:cxn modelId="{58001F32-54BD-43A5-A9E2-50972B6CFDAC}" type="presParOf" srcId="{2FE255AD-627C-427A-A295-506C19445D24}" destId="{BA255732-E225-4F14-8430-1513B3BB2C5F}" srcOrd="1" destOrd="0" presId="urn:microsoft.com/office/officeart/2005/8/layout/process4"/>
    <dgm:cxn modelId="{50388991-915C-46C8-9C26-85569331FB66}" type="presParOf" srcId="{2FE255AD-627C-427A-A295-506C19445D24}" destId="{090E8197-730B-4456-9920-53D1614D7F9E}" srcOrd="2" destOrd="0" presId="urn:microsoft.com/office/officeart/2005/8/layout/process4"/>
    <dgm:cxn modelId="{7FD91360-FFAC-4826-B588-679D717F7F5C}" type="presParOf" srcId="{090E8197-730B-4456-9920-53D1614D7F9E}" destId="{60CDE6D8-DF1C-49CF-B686-4AAD8C63243D}"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3EFB4F-3529-4218-9D62-0586FE1D7E2C}">
      <dsp:nvSpPr>
        <dsp:cNvPr id="0" name=""/>
        <dsp:cNvSpPr/>
      </dsp:nvSpPr>
      <dsp:spPr>
        <a:xfrm>
          <a:off x="3094939" y="748729"/>
          <a:ext cx="578257" cy="91440"/>
        </a:xfrm>
        <a:custGeom>
          <a:avLst/>
          <a:gdLst/>
          <a:ahLst/>
          <a:cxnLst/>
          <a:rect l="0" t="0" r="0" b="0"/>
          <a:pathLst>
            <a:path>
              <a:moveTo>
                <a:pt x="0" y="45720"/>
              </a:moveTo>
              <a:lnTo>
                <a:pt x="578257" y="45720"/>
              </a:lnTo>
            </a:path>
          </a:pathLst>
        </a:custGeom>
        <a:noFill/>
        <a:ln w="1270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68846" y="791405"/>
        <a:ext cx="30442" cy="6088"/>
      </dsp:txXfrm>
    </dsp:sp>
    <dsp:sp modelId="{C8DA5247-BBA2-4D1A-9ADE-23DDC529B949}">
      <dsp:nvSpPr>
        <dsp:cNvPr id="0" name=""/>
        <dsp:cNvSpPr/>
      </dsp:nvSpPr>
      <dsp:spPr>
        <a:xfrm>
          <a:off x="449533" y="287"/>
          <a:ext cx="2647205" cy="1588323"/>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715" tIns="136159" rIns="129715" bIns="136159" numCol="1" spcCol="1270" anchor="ctr" anchorCtr="0">
          <a:noAutofit/>
        </a:bodyPr>
        <a:lstStyle/>
        <a:p>
          <a:pPr marL="0" lvl="0" indent="0" algn="ctr" defTabSz="800100">
            <a:lnSpc>
              <a:spcPct val="90000"/>
            </a:lnSpc>
            <a:spcBef>
              <a:spcPct val="0"/>
            </a:spcBef>
            <a:spcAft>
              <a:spcPct val="35000"/>
            </a:spcAft>
            <a:buNone/>
          </a:pPr>
          <a:r>
            <a:rPr lang="en-US" sz="1800" kern="1200"/>
            <a:t>Reactivate the Core</a:t>
          </a:r>
        </a:p>
      </dsp:txBody>
      <dsp:txXfrm>
        <a:off x="449533" y="287"/>
        <a:ext cx="2647205" cy="1588323"/>
      </dsp:txXfrm>
    </dsp:sp>
    <dsp:sp modelId="{B95ACA6A-28E6-4F46-8F4C-BE47DF1B8845}">
      <dsp:nvSpPr>
        <dsp:cNvPr id="0" name=""/>
        <dsp:cNvSpPr/>
      </dsp:nvSpPr>
      <dsp:spPr>
        <a:xfrm>
          <a:off x="6351002" y="748729"/>
          <a:ext cx="578257" cy="91440"/>
        </a:xfrm>
        <a:custGeom>
          <a:avLst/>
          <a:gdLst/>
          <a:ahLst/>
          <a:cxnLst/>
          <a:rect l="0" t="0" r="0" b="0"/>
          <a:pathLst>
            <a:path>
              <a:moveTo>
                <a:pt x="0" y="45720"/>
              </a:moveTo>
              <a:lnTo>
                <a:pt x="578257" y="45720"/>
              </a:lnTo>
            </a:path>
          </a:pathLst>
        </a:custGeom>
        <a:noFill/>
        <a:ln w="12700" cap="flat" cmpd="sng" algn="ctr">
          <a:solidFill>
            <a:schemeClr val="accent2">
              <a:hueOff val="810023"/>
              <a:satOff val="113"/>
              <a:lumOff val="98"/>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624910" y="791405"/>
        <a:ext cx="30442" cy="6088"/>
      </dsp:txXfrm>
    </dsp:sp>
    <dsp:sp modelId="{8FA212B4-1F80-4D05-B985-76B2D0F300CB}">
      <dsp:nvSpPr>
        <dsp:cNvPr id="0" name=""/>
        <dsp:cNvSpPr/>
      </dsp:nvSpPr>
      <dsp:spPr>
        <a:xfrm>
          <a:off x="3705597" y="287"/>
          <a:ext cx="2647205" cy="1588323"/>
        </a:xfrm>
        <a:prstGeom prst="rect">
          <a:avLst/>
        </a:prstGeom>
        <a:solidFill>
          <a:schemeClr val="accent2">
            <a:hueOff val="648018"/>
            <a:satOff val="90"/>
            <a:lumOff val="7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715" tIns="136159" rIns="129715" bIns="136159" numCol="1" spcCol="1270" anchor="ctr" anchorCtr="0">
          <a:noAutofit/>
        </a:bodyPr>
        <a:lstStyle/>
        <a:p>
          <a:pPr marL="0" lvl="0" indent="0" algn="ctr" defTabSz="800100">
            <a:lnSpc>
              <a:spcPct val="90000"/>
            </a:lnSpc>
            <a:spcBef>
              <a:spcPct val="0"/>
            </a:spcBef>
            <a:spcAft>
              <a:spcPct val="35000"/>
            </a:spcAft>
            <a:buNone/>
          </a:pPr>
          <a:r>
            <a:rPr lang="en-US" sz="1800" kern="1200"/>
            <a:t>Leverage Strategic Adjacency &amp; Connectivity</a:t>
          </a:r>
        </a:p>
      </dsp:txBody>
      <dsp:txXfrm>
        <a:off x="3705597" y="287"/>
        <a:ext cx="2647205" cy="1588323"/>
      </dsp:txXfrm>
    </dsp:sp>
    <dsp:sp modelId="{2F597270-5063-481E-BE29-9B402D1D00B0}">
      <dsp:nvSpPr>
        <dsp:cNvPr id="0" name=""/>
        <dsp:cNvSpPr/>
      </dsp:nvSpPr>
      <dsp:spPr>
        <a:xfrm>
          <a:off x="1773136" y="1586811"/>
          <a:ext cx="6512126" cy="578257"/>
        </a:xfrm>
        <a:custGeom>
          <a:avLst/>
          <a:gdLst/>
          <a:ahLst/>
          <a:cxnLst/>
          <a:rect l="0" t="0" r="0" b="0"/>
          <a:pathLst>
            <a:path>
              <a:moveTo>
                <a:pt x="6512126" y="0"/>
              </a:moveTo>
              <a:lnTo>
                <a:pt x="6512126" y="306228"/>
              </a:lnTo>
              <a:lnTo>
                <a:pt x="0" y="306228"/>
              </a:lnTo>
              <a:lnTo>
                <a:pt x="0" y="578257"/>
              </a:lnTo>
            </a:path>
          </a:pathLst>
        </a:custGeom>
        <a:noFill/>
        <a:ln w="12700" cap="flat" cmpd="sng" algn="ctr">
          <a:solidFill>
            <a:schemeClr val="accent2">
              <a:hueOff val="1620045"/>
              <a:satOff val="225"/>
              <a:lumOff val="196"/>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865686" y="1872895"/>
        <a:ext cx="327026" cy="6088"/>
      </dsp:txXfrm>
    </dsp:sp>
    <dsp:sp modelId="{56555F8C-C8AA-4932-B155-3CF11C231085}">
      <dsp:nvSpPr>
        <dsp:cNvPr id="0" name=""/>
        <dsp:cNvSpPr/>
      </dsp:nvSpPr>
      <dsp:spPr>
        <a:xfrm>
          <a:off x="6961660" y="287"/>
          <a:ext cx="2647205" cy="1588323"/>
        </a:xfrm>
        <a:prstGeom prst="rect">
          <a:avLst/>
        </a:prstGeom>
        <a:solidFill>
          <a:schemeClr val="accent2">
            <a:hueOff val="1296036"/>
            <a:satOff val="180"/>
            <a:lumOff val="15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715" tIns="136159" rIns="129715" bIns="136159" numCol="1" spcCol="1270" anchor="ctr" anchorCtr="0">
          <a:noAutofit/>
        </a:bodyPr>
        <a:lstStyle/>
        <a:p>
          <a:pPr marL="0" lvl="0" indent="0" algn="ctr" defTabSz="800100">
            <a:lnSpc>
              <a:spcPct val="90000"/>
            </a:lnSpc>
            <a:spcBef>
              <a:spcPct val="0"/>
            </a:spcBef>
            <a:spcAft>
              <a:spcPct val="35000"/>
            </a:spcAft>
            <a:buNone/>
          </a:pPr>
          <a:r>
            <a:rPr lang="en-US" sz="1800" kern="1200"/>
            <a:t>Keep the Momentum Going -  Expand Economic Activity</a:t>
          </a:r>
        </a:p>
      </dsp:txBody>
      <dsp:txXfrm>
        <a:off x="6961660" y="287"/>
        <a:ext cx="2647205" cy="1588323"/>
      </dsp:txXfrm>
    </dsp:sp>
    <dsp:sp modelId="{8CF1F8C1-23A3-471C-91B7-711B9D9FBA09}">
      <dsp:nvSpPr>
        <dsp:cNvPr id="0" name=""/>
        <dsp:cNvSpPr/>
      </dsp:nvSpPr>
      <dsp:spPr>
        <a:xfrm>
          <a:off x="3094939" y="2945910"/>
          <a:ext cx="578257" cy="91440"/>
        </a:xfrm>
        <a:custGeom>
          <a:avLst/>
          <a:gdLst/>
          <a:ahLst/>
          <a:cxnLst/>
          <a:rect l="0" t="0" r="0" b="0"/>
          <a:pathLst>
            <a:path>
              <a:moveTo>
                <a:pt x="0" y="45720"/>
              </a:moveTo>
              <a:lnTo>
                <a:pt x="578257" y="45720"/>
              </a:lnTo>
            </a:path>
          </a:pathLst>
        </a:custGeom>
        <a:noFill/>
        <a:ln w="12700" cap="flat" cmpd="sng" algn="ctr">
          <a:solidFill>
            <a:schemeClr val="accent2">
              <a:hueOff val="2430068"/>
              <a:satOff val="338"/>
              <a:lumOff val="294"/>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68846" y="2988586"/>
        <a:ext cx="30442" cy="6088"/>
      </dsp:txXfrm>
    </dsp:sp>
    <dsp:sp modelId="{381F9FDE-C51A-4B74-8193-7AB7FEE682F4}">
      <dsp:nvSpPr>
        <dsp:cNvPr id="0" name=""/>
        <dsp:cNvSpPr/>
      </dsp:nvSpPr>
      <dsp:spPr>
        <a:xfrm>
          <a:off x="449533" y="2197468"/>
          <a:ext cx="2647205" cy="1588323"/>
        </a:xfrm>
        <a:prstGeom prst="rect">
          <a:avLst/>
        </a:prstGeom>
        <a:solidFill>
          <a:schemeClr val="accent2">
            <a:hueOff val="1944054"/>
            <a:satOff val="271"/>
            <a:lumOff val="23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715" tIns="136159" rIns="129715" bIns="136159" numCol="1" spcCol="1270" anchor="ctr" anchorCtr="0">
          <a:noAutofit/>
        </a:bodyPr>
        <a:lstStyle/>
        <a:p>
          <a:pPr marL="0" lvl="0" indent="0" algn="ctr" defTabSz="800100">
            <a:lnSpc>
              <a:spcPct val="90000"/>
            </a:lnSpc>
            <a:spcBef>
              <a:spcPct val="0"/>
            </a:spcBef>
            <a:spcAft>
              <a:spcPct val="35000"/>
            </a:spcAft>
            <a:buNone/>
          </a:pPr>
          <a:r>
            <a:rPr lang="en-US" sz="1800" kern="1200"/>
            <a:t>Leverage Community Confidence &amp; Value</a:t>
          </a:r>
        </a:p>
      </dsp:txBody>
      <dsp:txXfrm>
        <a:off x="449533" y="2197468"/>
        <a:ext cx="2647205" cy="1588323"/>
      </dsp:txXfrm>
    </dsp:sp>
    <dsp:sp modelId="{0B96D404-7318-4449-8CB3-D1B6D7F6F159}">
      <dsp:nvSpPr>
        <dsp:cNvPr id="0" name=""/>
        <dsp:cNvSpPr/>
      </dsp:nvSpPr>
      <dsp:spPr>
        <a:xfrm>
          <a:off x="6351002" y="2945910"/>
          <a:ext cx="578257" cy="91440"/>
        </a:xfrm>
        <a:custGeom>
          <a:avLst/>
          <a:gdLst/>
          <a:ahLst/>
          <a:cxnLst/>
          <a:rect l="0" t="0" r="0" b="0"/>
          <a:pathLst>
            <a:path>
              <a:moveTo>
                <a:pt x="0" y="45720"/>
              </a:moveTo>
              <a:lnTo>
                <a:pt x="578257" y="45720"/>
              </a:lnTo>
            </a:path>
          </a:pathLst>
        </a:custGeom>
        <a:noFill/>
        <a:ln w="12700" cap="flat" cmpd="sng" algn="ctr">
          <a:solidFill>
            <a:schemeClr val="accent2">
              <a:hueOff val="3240090"/>
              <a:satOff val="451"/>
              <a:lumOff val="392"/>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624910" y="2988586"/>
        <a:ext cx="30442" cy="6088"/>
      </dsp:txXfrm>
    </dsp:sp>
    <dsp:sp modelId="{81D427D4-EC23-415C-801F-2A6E029B3655}">
      <dsp:nvSpPr>
        <dsp:cNvPr id="0" name=""/>
        <dsp:cNvSpPr/>
      </dsp:nvSpPr>
      <dsp:spPr>
        <a:xfrm>
          <a:off x="3705597" y="2197468"/>
          <a:ext cx="2647205" cy="1588323"/>
        </a:xfrm>
        <a:prstGeom prst="rect">
          <a:avLst/>
        </a:prstGeom>
        <a:solidFill>
          <a:schemeClr val="accent2">
            <a:hueOff val="2592072"/>
            <a:satOff val="361"/>
            <a:lumOff val="31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715" tIns="136159" rIns="129715" bIns="136159" numCol="1" spcCol="1270" anchor="ctr" anchorCtr="0">
          <a:noAutofit/>
        </a:bodyPr>
        <a:lstStyle/>
        <a:p>
          <a:pPr marL="0" lvl="0" indent="0" algn="ctr" defTabSz="800100">
            <a:lnSpc>
              <a:spcPct val="90000"/>
            </a:lnSpc>
            <a:spcBef>
              <a:spcPct val="0"/>
            </a:spcBef>
            <a:spcAft>
              <a:spcPct val="35000"/>
            </a:spcAft>
            <a:buNone/>
          </a:pPr>
          <a:r>
            <a:rPr lang="en-US" sz="1800" kern="1200"/>
            <a:t>Develop Planning and Opportunity Visioning </a:t>
          </a:r>
        </a:p>
      </dsp:txBody>
      <dsp:txXfrm>
        <a:off x="3705597" y="2197468"/>
        <a:ext cx="2647205" cy="1588323"/>
      </dsp:txXfrm>
    </dsp:sp>
    <dsp:sp modelId="{13338012-4DB6-4B79-8C48-CF871394E2C3}">
      <dsp:nvSpPr>
        <dsp:cNvPr id="0" name=""/>
        <dsp:cNvSpPr/>
      </dsp:nvSpPr>
      <dsp:spPr>
        <a:xfrm>
          <a:off x="6961660" y="2197468"/>
          <a:ext cx="2647205" cy="1588323"/>
        </a:xfrm>
        <a:prstGeom prst="rect">
          <a:avLst/>
        </a:prstGeom>
        <a:solidFill>
          <a:schemeClr val="accent2">
            <a:hueOff val="3240090"/>
            <a:satOff val="451"/>
            <a:lumOff val="39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715" tIns="136159" rIns="129715" bIns="136159" numCol="1" spcCol="1270" anchor="ctr" anchorCtr="0">
          <a:noAutofit/>
        </a:bodyPr>
        <a:lstStyle/>
        <a:p>
          <a:pPr marL="0" lvl="0" indent="0" algn="ctr" defTabSz="800100">
            <a:lnSpc>
              <a:spcPct val="90000"/>
            </a:lnSpc>
            <a:spcBef>
              <a:spcPct val="0"/>
            </a:spcBef>
            <a:spcAft>
              <a:spcPct val="35000"/>
            </a:spcAft>
            <a:buNone/>
          </a:pPr>
          <a:r>
            <a:rPr lang="en-US" sz="1800" kern="1200"/>
            <a:t>Integrate and Connect the Surrounding City with the Place &amp; Asset-Based Economic Strategy</a:t>
          </a:r>
        </a:p>
      </dsp:txBody>
      <dsp:txXfrm>
        <a:off x="6961660" y="2197468"/>
        <a:ext cx="2647205" cy="15883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F252E9-EB0C-47E6-9242-30CC1535073D}">
      <dsp:nvSpPr>
        <dsp:cNvPr id="0" name=""/>
        <dsp:cNvSpPr/>
      </dsp:nvSpPr>
      <dsp:spPr>
        <a:xfrm>
          <a:off x="0" y="462"/>
          <a:ext cx="10058399" cy="1081473"/>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23D823-EF18-43E6-B226-DBD7383FB5AD}">
      <dsp:nvSpPr>
        <dsp:cNvPr id="0" name=""/>
        <dsp:cNvSpPr/>
      </dsp:nvSpPr>
      <dsp:spPr>
        <a:xfrm>
          <a:off x="327145" y="243793"/>
          <a:ext cx="594810" cy="594810"/>
        </a:xfrm>
        <a:prstGeom prst="rect">
          <a:avLst/>
        </a:prstGeom>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3D5D686-F5AB-4EE6-8774-8E0CEFDFB34E}">
      <dsp:nvSpPr>
        <dsp:cNvPr id="0" name=""/>
        <dsp:cNvSpPr/>
      </dsp:nvSpPr>
      <dsp:spPr>
        <a:xfrm>
          <a:off x="1249101" y="462"/>
          <a:ext cx="8809298" cy="1081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456" tIns="114456" rIns="114456" bIns="114456" numCol="1" spcCol="1270" anchor="ctr" anchorCtr="0">
          <a:noAutofit/>
        </a:bodyPr>
        <a:lstStyle/>
        <a:p>
          <a:pPr marL="0" lvl="0" indent="0" algn="l" defTabSz="844550">
            <a:lnSpc>
              <a:spcPct val="100000"/>
            </a:lnSpc>
            <a:spcBef>
              <a:spcPct val="0"/>
            </a:spcBef>
            <a:spcAft>
              <a:spcPct val="35000"/>
            </a:spcAft>
            <a:buNone/>
          </a:pPr>
          <a:r>
            <a:rPr lang="en-US" sz="1900" kern="1200"/>
            <a:t>Find expert adaptive reuse developers to tackle more than 2M square feet of historic commercial buildings</a:t>
          </a:r>
        </a:p>
      </dsp:txBody>
      <dsp:txXfrm>
        <a:off x="1249101" y="462"/>
        <a:ext cx="8809298" cy="1081473"/>
      </dsp:txXfrm>
    </dsp:sp>
    <dsp:sp modelId="{B0E718C6-863C-4BDE-89FE-8144F6A3064F}">
      <dsp:nvSpPr>
        <dsp:cNvPr id="0" name=""/>
        <dsp:cNvSpPr/>
      </dsp:nvSpPr>
      <dsp:spPr>
        <a:xfrm>
          <a:off x="0" y="1352303"/>
          <a:ext cx="10058399" cy="1081473"/>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0801F8-7976-4128-B931-DBEDC7ADE7AE}">
      <dsp:nvSpPr>
        <dsp:cNvPr id="0" name=""/>
        <dsp:cNvSpPr/>
      </dsp:nvSpPr>
      <dsp:spPr>
        <a:xfrm>
          <a:off x="327145" y="1595634"/>
          <a:ext cx="594810" cy="594810"/>
        </a:xfrm>
        <a:prstGeom prst="rect">
          <a:avLst/>
        </a:prstGeom>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9FB2B91-E84D-4A94-945F-4C6AB1274C91}">
      <dsp:nvSpPr>
        <dsp:cNvPr id="0" name=""/>
        <dsp:cNvSpPr/>
      </dsp:nvSpPr>
      <dsp:spPr>
        <a:xfrm>
          <a:off x="1249101" y="1352303"/>
          <a:ext cx="8809298" cy="1081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456" tIns="114456" rIns="114456" bIns="114456" numCol="1" spcCol="1270" anchor="ctr" anchorCtr="0">
          <a:noAutofit/>
        </a:bodyPr>
        <a:lstStyle/>
        <a:p>
          <a:pPr marL="0" lvl="0" indent="0" algn="l" defTabSz="844550">
            <a:lnSpc>
              <a:spcPct val="100000"/>
            </a:lnSpc>
            <a:spcBef>
              <a:spcPct val="0"/>
            </a:spcBef>
            <a:spcAft>
              <a:spcPct val="35000"/>
            </a:spcAft>
            <a:buNone/>
          </a:pPr>
          <a:r>
            <a:rPr lang="en-US" sz="1900" kern="1200"/>
            <a:t>Accelerate and fuel the emergence of robust downtown/urban housing market</a:t>
          </a:r>
        </a:p>
      </dsp:txBody>
      <dsp:txXfrm>
        <a:off x="1249101" y="1352303"/>
        <a:ext cx="8809298" cy="1081473"/>
      </dsp:txXfrm>
    </dsp:sp>
    <dsp:sp modelId="{2E0BA240-C0A6-463E-B25B-5F49312F871C}">
      <dsp:nvSpPr>
        <dsp:cNvPr id="0" name=""/>
        <dsp:cNvSpPr/>
      </dsp:nvSpPr>
      <dsp:spPr>
        <a:xfrm>
          <a:off x="0" y="2704144"/>
          <a:ext cx="10058399" cy="1081473"/>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9536F8-FD04-4565-B109-3C5B7CFD176C}">
      <dsp:nvSpPr>
        <dsp:cNvPr id="0" name=""/>
        <dsp:cNvSpPr/>
      </dsp:nvSpPr>
      <dsp:spPr>
        <a:xfrm>
          <a:off x="327145" y="2947476"/>
          <a:ext cx="594810" cy="594810"/>
        </a:xfrm>
        <a:prstGeom prst="rect">
          <a:avLst/>
        </a:prstGeom>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CAC2149-765B-4131-A59E-F24E9D06FB80}">
      <dsp:nvSpPr>
        <dsp:cNvPr id="0" name=""/>
        <dsp:cNvSpPr/>
      </dsp:nvSpPr>
      <dsp:spPr>
        <a:xfrm>
          <a:off x="1249101" y="2704144"/>
          <a:ext cx="8809298" cy="1081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456" tIns="114456" rIns="114456" bIns="114456" numCol="1" spcCol="1270" anchor="ctr" anchorCtr="0">
          <a:noAutofit/>
        </a:bodyPr>
        <a:lstStyle/>
        <a:p>
          <a:pPr marL="0" lvl="0" indent="0" algn="l" defTabSz="844550">
            <a:lnSpc>
              <a:spcPct val="100000"/>
            </a:lnSpc>
            <a:spcBef>
              <a:spcPct val="0"/>
            </a:spcBef>
            <a:spcAft>
              <a:spcPct val="35000"/>
            </a:spcAft>
            <a:buNone/>
          </a:pPr>
          <a:r>
            <a:rPr lang="en-US" sz="1900" kern="1200"/>
            <a:t>Work with other downtown partners to support the emergence of downtown urban lifestyle uses: Breweries, restaurants, urban entertainment and leisure operations</a:t>
          </a:r>
        </a:p>
      </dsp:txBody>
      <dsp:txXfrm>
        <a:off x="1249101" y="2704144"/>
        <a:ext cx="8809298" cy="10814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032154-8EDD-4902-9B7B-F5B369115CA3}">
      <dsp:nvSpPr>
        <dsp:cNvPr id="0" name=""/>
        <dsp:cNvSpPr/>
      </dsp:nvSpPr>
      <dsp:spPr>
        <a:xfrm>
          <a:off x="584194" y="0"/>
          <a:ext cx="871448" cy="830811"/>
        </a:xfrm>
        <a:prstGeom prst="rect">
          <a:avLst/>
        </a:prstGeom>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91278BA3-0C1F-43E5-9AD5-6EE3415E7FCA}">
      <dsp:nvSpPr>
        <dsp:cNvPr id="0" name=""/>
        <dsp:cNvSpPr/>
      </dsp:nvSpPr>
      <dsp:spPr>
        <a:xfrm>
          <a:off x="133969" y="644263"/>
          <a:ext cx="1805969" cy="558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u="none" kern="1200" dirty="0"/>
            <a:t>Assets</a:t>
          </a:r>
          <a:r>
            <a:rPr lang="en-US" sz="2000" kern="1200" dirty="0"/>
            <a:t> </a:t>
          </a:r>
        </a:p>
      </dsp:txBody>
      <dsp:txXfrm>
        <a:off x="133969" y="644263"/>
        <a:ext cx="1805969" cy="558473"/>
      </dsp:txXfrm>
    </dsp:sp>
    <dsp:sp modelId="{F59B2877-6BA7-45A7-B6DB-68DF6AEE85FB}">
      <dsp:nvSpPr>
        <dsp:cNvPr id="0" name=""/>
        <dsp:cNvSpPr/>
      </dsp:nvSpPr>
      <dsp:spPr>
        <a:xfrm>
          <a:off x="0" y="1183672"/>
          <a:ext cx="2147748" cy="21672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dirty="0"/>
            <a:t>Identifies strengths of neighborhoods.</a:t>
          </a:r>
        </a:p>
        <a:p>
          <a:pPr marL="0" lvl="0" indent="0" algn="ctr" defTabSz="800100">
            <a:lnSpc>
              <a:spcPct val="100000"/>
            </a:lnSpc>
            <a:spcBef>
              <a:spcPct val="0"/>
            </a:spcBef>
            <a:spcAft>
              <a:spcPct val="35000"/>
            </a:spcAft>
            <a:buNone/>
          </a:pPr>
          <a:endParaRPr lang="en-US" sz="1800" kern="1200" dirty="0"/>
        </a:p>
        <a:p>
          <a:pPr marL="0" lvl="0" indent="0" algn="ctr" defTabSz="800100">
            <a:lnSpc>
              <a:spcPct val="100000"/>
            </a:lnSpc>
            <a:spcBef>
              <a:spcPct val="0"/>
            </a:spcBef>
            <a:spcAft>
              <a:spcPct val="35000"/>
            </a:spcAft>
            <a:buNone/>
          </a:pPr>
          <a:r>
            <a:rPr lang="en-US" sz="1800" kern="1200" dirty="0"/>
            <a:t>What is working well?</a:t>
          </a:r>
        </a:p>
        <a:p>
          <a:pPr marL="0" lvl="0" indent="0" algn="ctr" defTabSz="800100">
            <a:lnSpc>
              <a:spcPct val="100000"/>
            </a:lnSpc>
            <a:spcBef>
              <a:spcPct val="0"/>
            </a:spcBef>
            <a:spcAft>
              <a:spcPct val="35000"/>
            </a:spcAft>
            <a:buNone/>
          </a:pPr>
          <a:endParaRPr lang="en-US" sz="1800" kern="1200" dirty="0"/>
        </a:p>
        <a:p>
          <a:pPr marL="0" lvl="0" indent="0" algn="ctr" defTabSz="800100">
            <a:lnSpc>
              <a:spcPct val="100000"/>
            </a:lnSpc>
            <a:spcBef>
              <a:spcPct val="0"/>
            </a:spcBef>
            <a:spcAft>
              <a:spcPct val="35000"/>
            </a:spcAft>
            <a:buNone/>
          </a:pPr>
          <a:r>
            <a:rPr lang="en-US" sz="1800" kern="1200" dirty="0"/>
            <a:t>Who cares? </a:t>
          </a:r>
        </a:p>
      </dsp:txBody>
      <dsp:txXfrm>
        <a:off x="0" y="1183672"/>
        <a:ext cx="2147748" cy="2167269"/>
      </dsp:txXfrm>
    </dsp:sp>
    <dsp:sp modelId="{23F79D4C-F1EC-4835-BAE2-D3AF0587B121}">
      <dsp:nvSpPr>
        <dsp:cNvPr id="0" name=""/>
        <dsp:cNvSpPr/>
      </dsp:nvSpPr>
      <dsp:spPr>
        <a:xfrm>
          <a:off x="3174734" y="51525"/>
          <a:ext cx="632089" cy="632089"/>
        </a:xfrm>
        <a:prstGeom prst="rect">
          <a:avLst/>
        </a:prstGeom>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FC986CFA-5E05-44B2-8622-CA9279181089}">
      <dsp:nvSpPr>
        <dsp:cNvPr id="0" name=""/>
        <dsp:cNvSpPr/>
      </dsp:nvSpPr>
      <dsp:spPr>
        <a:xfrm>
          <a:off x="2618387" y="743889"/>
          <a:ext cx="1805969" cy="558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u="none" kern="1200" dirty="0"/>
            <a:t>Relationships</a:t>
          </a:r>
          <a:r>
            <a:rPr lang="en-US" sz="1600" kern="1200" dirty="0"/>
            <a:t> </a:t>
          </a:r>
        </a:p>
      </dsp:txBody>
      <dsp:txXfrm>
        <a:off x="2618387" y="743889"/>
        <a:ext cx="1805969" cy="558473"/>
      </dsp:txXfrm>
    </dsp:sp>
    <dsp:sp modelId="{7DCB2B1B-D007-45D3-9F2D-C170565AAE79}">
      <dsp:nvSpPr>
        <dsp:cNvPr id="0" name=""/>
        <dsp:cNvSpPr/>
      </dsp:nvSpPr>
      <dsp:spPr>
        <a:xfrm>
          <a:off x="2440255" y="1158980"/>
          <a:ext cx="2100721" cy="2318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Engages residents &amp; key stakeholders to gain a “real time” understanding of community challenges and opportunities.</a:t>
          </a:r>
        </a:p>
        <a:p>
          <a:pPr marL="0" lvl="0" indent="0" algn="ctr" defTabSz="711200">
            <a:lnSpc>
              <a:spcPct val="100000"/>
            </a:lnSpc>
            <a:spcBef>
              <a:spcPct val="0"/>
            </a:spcBef>
            <a:spcAft>
              <a:spcPct val="35000"/>
            </a:spcAft>
            <a:buNone/>
          </a:pPr>
          <a:endParaRPr lang="en-US" sz="700" kern="1200" dirty="0"/>
        </a:p>
        <a:p>
          <a:pPr marL="0" lvl="0" indent="0" algn="ctr" defTabSz="711200">
            <a:lnSpc>
              <a:spcPct val="100000"/>
            </a:lnSpc>
            <a:spcBef>
              <a:spcPct val="0"/>
            </a:spcBef>
            <a:spcAft>
              <a:spcPct val="35000"/>
            </a:spcAft>
            <a:buNone/>
          </a:pPr>
          <a:r>
            <a:rPr lang="en-US" sz="1600" kern="1200" dirty="0"/>
            <a:t>Creates the space for transparent conversation.</a:t>
          </a:r>
        </a:p>
        <a:p>
          <a:pPr marL="0" lvl="0" indent="0" algn="ctr" defTabSz="711200">
            <a:lnSpc>
              <a:spcPct val="100000"/>
            </a:lnSpc>
            <a:spcBef>
              <a:spcPct val="0"/>
            </a:spcBef>
            <a:spcAft>
              <a:spcPct val="35000"/>
            </a:spcAft>
            <a:buNone/>
          </a:pPr>
          <a:endParaRPr lang="en-US" sz="700" kern="1200" dirty="0"/>
        </a:p>
        <a:p>
          <a:pPr marL="0" lvl="0" indent="0" algn="ctr" defTabSz="711200">
            <a:lnSpc>
              <a:spcPct val="100000"/>
            </a:lnSpc>
            <a:spcBef>
              <a:spcPct val="0"/>
            </a:spcBef>
            <a:spcAft>
              <a:spcPct val="35000"/>
            </a:spcAft>
            <a:buNone/>
          </a:pPr>
          <a:r>
            <a:rPr lang="en-US" sz="1600" kern="1200" dirty="0"/>
            <a:t>Clarifies roles, limitations and opportunities. </a:t>
          </a:r>
        </a:p>
      </dsp:txBody>
      <dsp:txXfrm>
        <a:off x="2440255" y="1158980"/>
        <a:ext cx="2100721" cy="2318152"/>
      </dsp:txXfrm>
    </dsp:sp>
    <dsp:sp modelId="{DCDD6179-E0A1-495B-A05C-6D498C37FE4C}">
      <dsp:nvSpPr>
        <dsp:cNvPr id="0" name=""/>
        <dsp:cNvSpPr/>
      </dsp:nvSpPr>
      <dsp:spPr>
        <a:xfrm>
          <a:off x="5700644" y="41010"/>
          <a:ext cx="817158" cy="797905"/>
        </a:xfrm>
        <a:prstGeom prst="rect">
          <a:avLst/>
        </a:prstGeom>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F0FFDD43-0490-4C81-8AEB-836B05BF32A5}">
      <dsp:nvSpPr>
        <dsp:cNvPr id="0" name=""/>
        <dsp:cNvSpPr/>
      </dsp:nvSpPr>
      <dsp:spPr>
        <a:xfrm>
          <a:off x="4872480" y="695196"/>
          <a:ext cx="2534659" cy="558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b="1"/>
          </a:pPr>
          <a:r>
            <a:rPr lang="en-US" sz="1900" u="none" kern="1200" dirty="0"/>
            <a:t>Partnerships</a:t>
          </a:r>
        </a:p>
      </dsp:txBody>
      <dsp:txXfrm>
        <a:off x="4872480" y="695196"/>
        <a:ext cx="2534659" cy="558473"/>
      </dsp:txXfrm>
    </dsp:sp>
    <dsp:sp modelId="{A871FC95-C952-49FE-97C8-9F1DF70B624F}">
      <dsp:nvSpPr>
        <dsp:cNvPr id="0" name=""/>
        <dsp:cNvSpPr/>
      </dsp:nvSpPr>
      <dsp:spPr>
        <a:xfrm>
          <a:off x="5267418" y="1199774"/>
          <a:ext cx="1805969" cy="22107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A good partnership is not casual.</a:t>
          </a:r>
        </a:p>
        <a:p>
          <a:pPr marL="0" lvl="0" indent="0" algn="ctr" defTabSz="711200">
            <a:lnSpc>
              <a:spcPct val="100000"/>
            </a:lnSpc>
            <a:spcBef>
              <a:spcPct val="0"/>
            </a:spcBef>
            <a:spcAft>
              <a:spcPct val="35000"/>
            </a:spcAft>
            <a:buNone/>
          </a:pPr>
          <a:endParaRPr lang="en-US" sz="300" kern="1200" dirty="0"/>
        </a:p>
        <a:p>
          <a:pPr marL="0" lvl="0" indent="0" algn="ctr" defTabSz="711200">
            <a:lnSpc>
              <a:spcPct val="100000"/>
            </a:lnSpc>
            <a:spcBef>
              <a:spcPct val="0"/>
            </a:spcBef>
            <a:spcAft>
              <a:spcPct val="35000"/>
            </a:spcAft>
            <a:buNone/>
          </a:pPr>
          <a:r>
            <a:rPr lang="en-US" sz="1600" kern="1200" dirty="0"/>
            <a:t>Partnership are built around areas of mutual self interest. </a:t>
          </a:r>
        </a:p>
        <a:p>
          <a:pPr marL="0" lvl="0" indent="0" algn="ctr" defTabSz="711200">
            <a:lnSpc>
              <a:spcPct val="100000"/>
            </a:lnSpc>
            <a:spcBef>
              <a:spcPct val="0"/>
            </a:spcBef>
            <a:spcAft>
              <a:spcPct val="35000"/>
            </a:spcAft>
            <a:buNone/>
          </a:pPr>
          <a:endParaRPr lang="en-US" sz="900" kern="1200" dirty="0"/>
        </a:p>
        <a:p>
          <a:pPr marL="0" lvl="0" indent="0" algn="ctr" defTabSz="711200">
            <a:lnSpc>
              <a:spcPct val="100000"/>
            </a:lnSpc>
            <a:spcBef>
              <a:spcPct val="0"/>
            </a:spcBef>
            <a:spcAft>
              <a:spcPct val="35000"/>
            </a:spcAft>
            <a:buNone/>
          </a:pPr>
          <a:r>
            <a:rPr lang="en-US" sz="1600" kern="1200" dirty="0"/>
            <a:t>Leads to a consensus vision: what is agreed upon; often where a project will start. </a:t>
          </a:r>
        </a:p>
      </dsp:txBody>
      <dsp:txXfrm>
        <a:off x="5267418" y="1199774"/>
        <a:ext cx="1805969" cy="2210711"/>
      </dsp:txXfrm>
    </dsp:sp>
    <dsp:sp modelId="{98A5A29B-8C71-4380-BF63-DCC356F87027}">
      <dsp:nvSpPr>
        <dsp:cNvPr id="0" name=""/>
        <dsp:cNvSpPr/>
      </dsp:nvSpPr>
      <dsp:spPr>
        <a:xfrm>
          <a:off x="8279537" y="28422"/>
          <a:ext cx="632089" cy="632089"/>
        </a:xfrm>
        <a:prstGeom prst="rect">
          <a:avLst/>
        </a:prstGeom>
        <a:blipFill>
          <a:blip xmlns:r="http://schemas.openxmlformats.org/officeDocument/2006/relationships"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2BE3CC7B-EF6A-4EB6-88E4-5F1DBF09385D}">
      <dsp:nvSpPr>
        <dsp:cNvPr id="0" name=""/>
        <dsp:cNvSpPr/>
      </dsp:nvSpPr>
      <dsp:spPr>
        <a:xfrm>
          <a:off x="7662016" y="697313"/>
          <a:ext cx="1805969" cy="558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b="1"/>
          </a:pPr>
          <a:r>
            <a:rPr lang="en-US" sz="1800" u="none" kern="1200" dirty="0"/>
            <a:t>Leveraged investment </a:t>
          </a:r>
        </a:p>
      </dsp:txBody>
      <dsp:txXfrm>
        <a:off x="7662016" y="697313"/>
        <a:ext cx="1805969" cy="558473"/>
      </dsp:txXfrm>
    </dsp:sp>
    <dsp:sp modelId="{88EB4EBD-CE89-4B1F-940C-44608773DDF1}">
      <dsp:nvSpPr>
        <dsp:cNvPr id="0" name=""/>
        <dsp:cNvSpPr/>
      </dsp:nvSpPr>
      <dsp:spPr>
        <a:xfrm>
          <a:off x="7745698" y="1365631"/>
          <a:ext cx="1805969" cy="21658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What funding is being in spent in the target area? </a:t>
          </a:r>
        </a:p>
        <a:p>
          <a:pPr marL="0" lvl="0" indent="0" algn="ctr" defTabSz="711200">
            <a:lnSpc>
              <a:spcPct val="100000"/>
            </a:lnSpc>
            <a:spcBef>
              <a:spcPct val="0"/>
            </a:spcBef>
            <a:spcAft>
              <a:spcPct val="35000"/>
            </a:spcAft>
            <a:buNone/>
          </a:pPr>
          <a:endParaRPr lang="en-US" sz="1600" kern="1200" dirty="0"/>
        </a:p>
        <a:p>
          <a:pPr marL="0" lvl="0" indent="0" algn="ctr" defTabSz="711200">
            <a:lnSpc>
              <a:spcPct val="100000"/>
            </a:lnSpc>
            <a:spcBef>
              <a:spcPct val="0"/>
            </a:spcBef>
            <a:spcAft>
              <a:spcPct val="35000"/>
            </a:spcAft>
            <a:buNone/>
          </a:pPr>
          <a:r>
            <a:rPr lang="en-US" sz="1600" kern="1200" dirty="0"/>
            <a:t>How can we leverage those investments to make something bigger happen?</a:t>
          </a:r>
        </a:p>
      </dsp:txBody>
      <dsp:txXfrm>
        <a:off x="7745698" y="1365631"/>
        <a:ext cx="1805969" cy="21658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16E840-66F7-4DB1-B94C-AEF0DBF8CCB4}">
      <dsp:nvSpPr>
        <dsp:cNvPr id="0" name=""/>
        <dsp:cNvSpPr/>
      </dsp:nvSpPr>
      <dsp:spPr>
        <a:xfrm>
          <a:off x="0" y="3410021"/>
          <a:ext cx="6797675" cy="2237343"/>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kern="1200"/>
            <a:t>Create a safe, affordable residential and commercial area that reflects positively on both University of Dayton and Miami Valley Hospital</a:t>
          </a:r>
        </a:p>
      </dsp:txBody>
      <dsp:txXfrm>
        <a:off x="0" y="3410021"/>
        <a:ext cx="6797675" cy="2237343"/>
      </dsp:txXfrm>
    </dsp:sp>
    <dsp:sp modelId="{60CDE6D8-DF1C-49CF-B686-4AAD8C63243D}">
      <dsp:nvSpPr>
        <dsp:cNvPr id="0" name=""/>
        <dsp:cNvSpPr/>
      </dsp:nvSpPr>
      <dsp:spPr>
        <a:xfrm rot="10800000">
          <a:off x="0" y="2547"/>
          <a:ext cx="6797675" cy="3441033"/>
        </a:xfrm>
        <a:prstGeom prst="upArrowCallou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kern="1200"/>
            <a:t>Implement the #1 component of the Rubicon Park Master Plan (1998) -Revitalize the Fairgrounds neighborhood</a:t>
          </a:r>
        </a:p>
      </dsp:txBody>
      <dsp:txXfrm rot="10800000">
        <a:off x="0" y="2547"/>
        <a:ext cx="6797675" cy="2235880"/>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F202FFF-91B7-4BE5-833E-4287A88F9414}" type="datetimeFigureOut">
              <a:rPr lang="en-US" smtClean="0"/>
              <a:t>5/9/2019</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D1449F4-22F8-4220-948C-0658E31B4064}" type="slidenum">
              <a:rPr lang="en-US" smtClean="0"/>
              <a:t>‹#›</a:t>
            </a:fld>
            <a:endParaRPr lang="en-US" dirty="0"/>
          </a:p>
        </p:txBody>
      </p:sp>
    </p:spTree>
    <p:extLst>
      <p:ext uri="{BB962C8B-B14F-4D97-AF65-F5344CB8AC3E}">
        <p14:creationId xmlns:p14="http://schemas.microsoft.com/office/powerpoint/2010/main" val="3401193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449F4-22F8-4220-948C-0658E31B4064}" type="slidenum">
              <a:rPr lang="en-US" smtClean="0"/>
              <a:t>1</a:t>
            </a:fld>
            <a:endParaRPr lang="en-US" dirty="0"/>
          </a:p>
        </p:txBody>
      </p:sp>
    </p:spTree>
    <p:extLst>
      <p:ext uri="{BB962C8B-B14F-4D97-AF65-F5344CB8AC3E}">
        <p14:creationId xmlns:p14="http://schemas.microsoft.com/office/powerpoint/2010/main" val="11224068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the Genesis as the first large-scale project that will be </a:t>
            </a:r>
          </a:p>
        </p:txBody>
      </p:sp>
      <p:sp>
        <p:nvSpPr>
          <p:cNvPr id="4" name="Slide Number Placeholder 3"/>
          <p:cNvSpPr>
            <a:spLocks noGrp="1"/>
          </p:cNvSpPr>
          <p:nvPr>
            <p:ph type="sldNum" sz="quarter" idx="5"/>
          </p:nvPr>
        </p:nvSpPr>
        <p:spPr/>
        <p:txBody>
          <a:bodyPr/>
          <a:lstStyle/>
          <a:p>
            <a:fld id="{8D1449F4-22F8-4220-948C-0658E31B4064}" type="slidenum">
              <a:rPr lang="en-US" smtClean="0"/>
              <a:t>14</a:t>
            </a:fld>
            <a:endParaRPr lang="en-US" dirty="0"/>
          </a:p>
        </p:txBody>
      </p:sp>
    </p:spTree>
    <p:extLst>
      <p:ext uri="{BB962C8B-B14F-4D97-AF65-F5344CB8AC3E}">
        <p14:creationId xmlns:p14="http://schemas.microsoft.com/office/powerpoint/2010/main" val="14069469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Business leadership was key in “bringing the public and businesses along with this strategy</a:t>
            </a:r>
          </a:p>
        </p:txBody>
      </p:sp>
      <p:sp>
        <p:nvSpPr>
          <p:cNvPr id="4" name="Slide Number Placeholder 3"/>
          <p:cNvSpPr>
            <a:spLocks noGrp="1"/>
          </p:cNvSpPr>
          <p:nvPr>
            <p:ph type="sldNum" sz="quarter" idx="5"/>
          </p:nvPr>
        </p:nvSpPr>
        <p:spPr/>
        <p:txBody>
          <a:bodyPr/>
          <a:lstStyle/>
          <a:p>
            <a:fld id="{8D1449F4-22F8-4220-948C-0658E31B4064}" type="slidenum">
              <a:rPr lang="en-US" smtClean="0"/>
              <a:t>15</a:t>
            </a:fld>
            <a:endParaRPr lang="en-US" dirty="0"/>
          </a:p>
        </p:txBody>
      </p:sp>
    </p:spTree>
    <p:extLst>
      <p:ext uri="{BB962C8B-B14F-4D97-AF65-F5344CB8AC3E}">
        <p14:creationId xmlns:p14="http://schemas.microsoft.com/office/powerpoint/2010/main" val="8999878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449F4-22F8-4220-948C-0658E31B4064}" type="slidenum">
              <a:rPr lang="en-US" smtClean="0"/>
              <a:t>18</a:t>
            </a:fld>
            <a:endParaRPr lang="en-US" dirty="0"/>
          </a:p>
        </p:txBody>
      </p:sp>
    </p:spTree>
    <p:extLst>
      <p:ext uri="{BB962C8B-B14F-4D97-AF65-F5344CB8AC3E}">
        <p14:creationId xmlns:p14="http://schemas.microsoft.com/office/powerpoint/2010/main" val="5118331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449F4-22F8-4220-948C-0658E31B4064}" type="slidenum">
              <a:rPr lang="en-US" smtClean="0"/>
              <a:t>21</a:t>
            </a:fld>
            <a:endParaRPr lang="en-US" dirty="0"/>
          </a:p>
        </p:txBody>
      </p:sp>
    </p:spTree>
    <p:extLst>
      <p:ext uri="{BB962C8B-B14F-4D97-AF65-F5344CB8AC3E}">
        <p14:creationId xmlns:p14="http://schemas.microsoft.com/office/powerpoint/2010/main" val="26421687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449F4-22F8-4220-948C-0658E31B4064}" type="slidenum">
              <a:rPr lang="en-US" smtClean="0"/>
              <a:t>24</a:t>
            </a:fld>
            <a:endParaRPr lang="en-US" dirty="0"/>
          </a:p>
        </p:txBody>
      </p:sp>
    </p:spTree>
    <p:extLst>
      <p:ext uri="{BB962C8B-B14F-4D97-AF65-F5344CB8AC3E}">
        <p14:creationId xmlns:p14="http://schemas.microsoft.com/office/powerpoint/2010/main" val="30091880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449F4-22F8-4220-948C-0658E31B4064}" type="slidenum">
              <a:rPr lang="en-US" smtClean="0"/>
              <a:t>39</a:t>
            </a:fld>
            <a:endParaRPr lang="en-US" dirty="0"/>
          </a:p>
        </p:txBody>
      </p:sp>
    </p:spTree>
    <p:extLst>
      <p:ext uri="{BB962C8B-B14F-4D97-AF65-F5344CB8AC3E}">
        <p14:creationId xmlns:p14="http://schemas.microsoft.com/office/powerpoint/2010/main" val="10368183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49478">
              <a:defRPr/>
            </a:pPr>
            <a:fld id="{90A23331-A0C9-41CD-A983-B69F830A4509}" type="slidenum">
              <a:rPr lang="en-US">
                <a:solidFill>
                  <a:prstClr val="black"/>
                </a:solidFill>
                <a:latin typeface="Calibri" panose="020F0502020204030204"/>
              </a:rPr>
              <a:pPr defTabSz="949478">
                <a:defRPr/>
              </a:pPr>
              <a:t>44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7468543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CityWide’s approach</a:t>
            </a:r>
            <a:r>
              <a:rPr lang="en-US" baseline="0" dirty="0"/>
              <a:t> to community development considers all facets of a healthy community. The intersection of these areas is where real change happens.</a:t>
            </a:r>
            <a:endParaRPr lang="en-US" dirty="0"/>
          </a:p>
        </p:txBody>
      </p:sp>
      <p:sp>
        <p:nvSpPr>
          <p:cNvPr id="4" name="Slide Number Placeholder 3"/>
          <p:cNvSpPr>
            <a:spLocks noGrp="1"/>
          </p:cNvSpPr>
          <p:nvPr>
            <p:ph type="sldNum" sz="quarter" idx="10"/>
          </p:nvPr>
        </p:nvSpPr>
        <p:spPr/>
        <p:txBody>
          <a:bodyPr/>
          <a:lstStyle/>
          <a:p>
            <a:pPr defTabSz="931774">
              <a:defRPr/>
            </a:pPr>
            <a:fld id="{A9EAF6A8-84F3-4FFE-8A3D-FCDAC766E7C0}" type="slidenum">
              <a:rPr lang="en-US">
                <a:solidFill>
                  <a:prstClr val="black"/>
                </a:solidFill>
                <a:latin typeface="Calibri"/>
              </a:rPr>
              <a:pPr defTabSz="931774">
                <a:defRPr/>
              </a:pPr>
              <a:t>45</a:t>
            </a:fld>
            <a:endParaRPr lang="en-US" dirty="0">
              <a:solidFill>
                <a:prstClr val="black"/>
              </a:solidFill>
              <a:latin typeface="Calibri"/>
            </a:endParaRPr>
          </a:p>
        </p:txBody>
      </p:sp>
    </p:spTree>
    <p:extLst>
      <p:ext uri="{BB962C8B-B14F-4D97-AF65-F5344CB8AC3E}">
        <p14:creationId xmlns:p14="http://schemas.microsoft.com/office/powerpoint/2010/main" val="333701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449F4-22F8-4220-948C-0658E31B4064}" type="slidenum">
              <a:rPr lang="en-US" smtClean="0"/>
              <a:t>48</a:t>
            </a:fld>
            <a:endParaRPr lang="en-US" dirty="0"/>
          </a:p>
        </p:txBody>
      </p:sp>
    </p:spTree>
    <p:extLst>
      <p:ext uri="{BB962C8B-B14F-4D97-AF65-F5344CB8AC3E}">
        <p14:creationId xmlns:p14="http://schemas.microsoft.com/office/powerpoint/2010/main" val="42475137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6358DC81-14E7-43A9-85F2-A3D4794EE5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fld id="{280F59E9-837E-46EB-8ED0-9A3E2A9323BD}" type="slidenum">
              <a:rPr lang="en-US" altLang="en-US"/>
              <a:pPr/>
              <a:t>51</a:t>
            </a:fld>
            <a:endParaRPr lang="en-US" altLang="en-US" dirty="0"/>
          </a:p>
        </p:txBody>
      </p:sp>
      <p:sp>
        <p:nvSpPr>
          <p:cNvPr id="37891" name="Rectangle 2">
            <a:extLst>
              <a:ext uri="{FF2B5EF4-FFF2-40B4-BE49-F238E27FC236}">
                <a16:creationId xmlns:a16="http://schemas.microsoft.com/office/drawing/2014/main" id="{90E58C8E-501A-46F4-94CF-00C784F60FCB}"/>
              </a:ext>
            </a:extLst>
          </p:cNvPr>
          <p:cNvSpPr>
            <a:spLocks noGrp="1" noRot="1" noChangeAspect="1" noChangeArrowheads="1" noTextEdit="1"/>
          </p:cNvSpPr>
          <p:nvPr>
            <p:ph type="sldImg"/>
          </p:nvPr>
        </p:nvSpPr>
        <p:spPr>
          <a:xfrm>
            <a:off x="355600" y="709613"/>
            <a:ext cx="6300788" cy="3543300"/>
          </a:xfrm>
          <a:ln/>
        </p:spPr>
      </p:sp>
      <p:sp>
        <p:nvSpPr>
          <p:cNvPr id="37892" name="Rectangle 3">
            <a:extLst>
              <a:ext uri="{FF2B5EF4-FFF2-40B4-BE49-F238E27FC236}">
                <a16:creationId xmlns:a16="http://schemas.microsoft.com/office/drawing/2014/main" id="{4AFA3AB1-7B53-4484-89FB-DBA53458BBDC}"/>
              </a:ext>
            </a:extLst>
          </p:cNvPr>
          <p:cNvSpPr>
            <a:spLocks noGrp="1" noChangeArrowheads="1"/>
          </p:cNvSpPr>
          <p:nvPr>
            <p:ph type="body" idx="1"/>
          </p:nvPr>
        </p:nvSpPr>
        <p:spPr>
          <a:xfrm>
            <a:off x="934720" y="4488418"/>
            <a:ext cx="5140960" cy="42527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159400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449F4-22F8-4220-948C-0658E31B4064}" type="slidenum">
              <a:rPr lang="en-US" smtClean="0"/>
              <a:t>2</a:t>
            </a:fld>
            <a:endParaRPr lang="en-US" dirty="0"/>
          </a:p>
        </p:txBody>
      </p:sp>
    </p:spTree>
    <p:extLst>
      <p:ext uri="{BB962C8B-B14F-4D97-AF65-F5344CB8AC3E}">
        <p14:creationId xmlns:p14="http://schemas.microsoft.com/office/powerpoint/2010/main" val="22930419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87EEDDA6-C380-4E07-B8CC-6C41B636366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fld id="{6A24A3DB-3E7F-4701-BCEB-57E7E6DE5B4D}" type="slidenum">
              <a:rPr lang="en-US" altLang="en-US"/>
              <a:pPr/>
              <a:t>52</a:t>
            </a:fld>
            <a:endParaRPr lang="en-US" altLang="en-US" dirty="0"/>
          </a:p>
        </p:txBody>
      </p:sp>
      <p:sp>
        <p:nvSpPr>
          <p:cNvPr id="34819" name="Rectangle 2">
            <a:extLst>
              <a:ext uri="{FF2B5EF4-FFF2-40B4-BE49-F238E27FC236}">
                <a16:creationId xmlns:a16="http://schemas.microsoft.com/office/drawing/2014/main" id="{4D921276-D6D3-4482-B152-BF6731B278C3}"/>
              </a:ext>
            </a:extLst>
          </p:cNvPr>
          <p:cNvSpPr>
            <a:spLocks noGrp="1" noRot="1" noChangeAspect="1" noChangeArrowheads="1" noTextEdit="1"/>
          </p:cNvSpPr>
          <p:nvPr>
            <p:ph type="sldImg"/>
          </p:nvPr>
        </p:nvSpPr>
        <p:spPr>
          <a:xfrm>
            <a:off x="355600" y="709613"/>
            <a:ext cx="6300788" cy="3543300"/>
          </a:xfrm>
          <a:ln/>
        </p:spPr>
      </p:sp>
      <p:sp>
        <p:nvSpPr>
          <p:cNvPr id="34820" name="Rectangle 3">
            <a:extLst>
              <a:ext uri="{FF2B5EF4-FFF2-40B4-BE49-F238E27FC236}">
                <a16:creationId xmlns:a16="http://schemas.microsoft.com/office/drawing/2014/main" id="{1D3883A4-5E1C-4976-8C92-30DB2CA9AB1C}"/>
              </a:ext>
            </a:extLst>
          </p:cNvPr>
          <p:cNvSpPr>
            <a:spLocks noGrp="1" noChangeArrowheads="1"/>
          </p:cNvSpPr>
          <p:nvPr>
            <p:ph type="body" idx="1"/>
          </p:nvPr>
        </p:nvSpPr>
        <p:spPr>
          <a:xfrm>
            <a:off x="934720" y="4488418"/>
            <a:ext cx="5140960" cy="42527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14199175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449F4-22F8-4220-948C-0658E31B4064}" type="slidenum">
              <a:rPr lang="en-US" smtClean="0"/>
              <a:t>55</a:t>
            </a:fld>
            <a:endParaRPr lang="en-US" dirty="0"/>
          </a:p>
        </p:txBody>
      </p:sp>
    </p:spTree>
    <p:extLst>
      <p:ext uri="{BB962C8B-B14F-4D97-AF65-F5344CB8AC3E}">
        <p14:creationId xmlns:p14="http://schemas.microsoft.com/office/powerpoint/2010/main" val="4692814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449F4-22F8-4220-948C-0658E31B4064}" type="slidenum">
              <a:rPr lang="en-US" smtClean="0"/>
              <a:t>56</a:t>
            </a:fld>
            <a:endParaRPr lang="en-US" dirty="0"/>
          </a:p>
        </p:txBody>
      </p:sp>
    </p:spTree>
    <p:extLst>
      <p:ext uri="{BB962C8B-B14F-4D97-AF65-F5344CB8AC3E}">
        <p14:creationId xmlns:p14="http://schemas.microsoft.com/office/powerpoint/2010/main" val="10402595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 Epis Center, Emerson, Former NCR campus, CoCo’s, Warren Flats, Goodwill Easter Seals, Brown Street Rebuild, Private business investment, Main Street. </a:t>
            </a:r>
          </a:p>
        </p:txBody>
      </p:sp>
      <p:sp>
        <p:nvSpPr>
          <p:cNvPr id="4" name="Slide Number Placeholder 3"/>
          <p:cNvSpPr>
            <a:spLocks noGrp="1"/>
          </p:cNvSpPr>
          <p:nvPr>
            <p:ph type="sldNum" sz="quarter" idx="5"/>
          </p:nvPr>
        </p:nvSpPr>
        <p:spPr/>
        <p:txBody>
          <a:bodyPr/>
          <a:lstStyle/>
          <a:p>
            <a:pPr defTabSz="931774">
              <a:defRPr/>
            </a:pPr>
            <a:fld id="{90A23331-A0C9-41CD-A983-B69F830A4509}" type="slidenum">
              <a:rPr lang="en-US">
                <a:solidFill>
                  <a:prstClr val="black"/>
                </a:solidFill>
                <a:latin typeface="Calibri" panose="020F0502020204030204"/>
              </a:rPr>
              <a:pPr defTabSz="931774">
                <a:defRPr/>
              </a:pPr>
              <a:t>57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241367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CF6D91-D674-4D5D-A763-89F930F533EE}" type="slidenum">
              <a:rPr lang="en-US" smtClean="0"/>
              <a:t>60</a:t>
            </a:fld>
            <a:endParaRPr lang="en-US" dirty="0"/>
          </a:p>
        </p:txBody>
      </p:sp>
    </p:spTree>
    <p:extLst>
      <p:ext uri="{BB962C8B-B14F-4D97-AF65-F5344CB8AC3E}">
        <p14:creationId xmlns:p14="http://schemas.microsoft.com/office/powerpoint/2010/main" val="24224202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449F4-22F8-4220-948C-0658E31B4064}" type="slidenum">
              <a:rPr lang="en-US" smtClean="0"/>
              <a:t>62</a:t>
            </a:fld>
            <a:endParaRPr lang="en-US" dirty="0"/>
          </a:p>
        </p:txBody>
      </p:sp>
    </p:spTree>
    <p:extLst>
      <p:ext uri="{BB962C8B-B14F-4D97-AF65-F5344CB8AC3E}">
        <p14:creationId xmlns:p14="http://schemas.microsoft.com/office/powerpoint/2010/main" val="3001393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449F4-22F8-4220-948C-0658E31B4064}" type="slidenum">
              <a:rPr lang="en-US" smtClean="0"/>
              <a:t>63</a:t>
            </a:fld>
            <a:endParaRPr lang="en-US" dirty="0"/>
          </a:p>
        </p:txBody>
      </p:sp>
    </p:spTree>
    <p:extLst>
      <p:ext uri="{BB962C8B-B14F-4D97-AF65-F5344CB8AC3E}">
        <p14:creationId xmlns:p14="http://schemas.microsoft.com/office/powerpoint/2010/main" val="7122049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Bernie’s new storage building</a:t>
            </a:r>
          </a:p>
        </p:txBody>
      </p:sp>
      <p:sp>
        <p:nvSpPr>
          <p:cNvPr id="4" name="Slide Number Placeholder 3"/>
          <p:cNvSpPr>
            <a:spLocks noGrp="1"/>
          </p:cNvSpPr>
          <p:nvPr>
            <p:ph type="sldNum" sz="quarter" idx="5"/>
          </p:nvPr>
        </p:nvSpPr>
        <p:spPr/>
        <p:txBody>
          <a:bodyPr/>
          <a:lstStyle/>
          <a:p>
            <a:fld id="{15DF35C5-8E04-405A-82B1-781301CB56D8}" type="slidenum">
              <a:rPr lang="en-US" smtClean="0"/>
              <a:t>64</a:t>
            </a:fld>
            <a:endParaRPr lang="en-US"/>
          </a:p>
        </p:txBody>
      </p:sp>
    </p:spTree>
    <p:extLst>
      <p:ext uri="{BB962C8B-B14F-4D97-AF65-F5344CB8AC3E}">
        <p14:creationId xmlns:p14="http://schemas.microsoft.com/office/powerpoint/2010/main" val="27753448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E7A50B64-AE28-4D53-89A0-342B9251F5A9}" type="slidenum">
              <a:rPr lang="en-US">
                <a:solidFill>
                  <a:prstClr val="black"/>
                </a:solidFill>
                <a:latin typeface="Calibri" panose="020F0502020204030204"/>
              </a:rPr>
              <a:pPr defTabSz="931774">
                <a:defRPr/>
              </a:pPr>
              <a:t>73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9150288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ltLang="en-US" dirty="0"/>
              <a:t>Pictures</a:t>
            </a:r>
          </a:p>
          <a:p>
            <a:pPr lvl="1"/>
            <a:r>
              <a:rPr lang="en-US" altLang="en-US" dirty="0"/>
              <a:t>Why it mattered</a:t>
            </a:r>
          </a:p>
          <a:p>
            <a:pPr lvl="1"/>
            <a:r>
              <a:rPr lang="en-US" altLang="en-US" dirty="0"/>
              <a:t>What we learned through community organizing</a:t>
            </a:r>
          </a:p>
          <a:p>
            <a:pPr lvl="1"/>
            <a:r>
              <a:rPr lang="en-US" altLang="en-US" dirty="0"/>
              <a:t>History, pride </a:t>
            </a:r>
          </a:p>
          <a:p>
            <a:pPr lvl="1"/>
            <a:r>
              <a:rPr lang="en-US" altLang="en-US" dirty="0"/>
              <a:t>Potential</a:t>
            </a:r>
          </a:p>
          <a:p>
            <a:endParaRPr lang="en-US" dirty="0"/>
          </a:p>
        </p:txBody>
      </p:sp>
      <p:sp>
        <p:nvSpPr>
          <p:cNvPr id="4" name="Slide Number Placeholder 3"/>
          <p:cNvSpPr>
            <a:spLocks noGrp="1"/>
          </p:cNvSpPr>
          <p:nvPr>
            <p:ph type="sldNum" sz="quarter" idx="10"/>
          </p:nvPr>
        </p:nvSpPr>
        <p:spPr/>
        <p:txBody>
          <a:bodyPr/>
          <a:lstStyle/>
          <a:p>
            <a:pPr defTabSz="931774">
              <a:defRPr/>
            </a:pPr>
            <a:fld id="{E7A50B64-AE28-4D53-89A0-342B9251F5A9}" type="slidenum">
              <a:rPr lang="en-US">
                <a:solidFill>
                  <a:prstClr val="black"/>
                </a:solidFill>
                <a:latin typeface="Calibri" panose="020F0502020204030204"/>
              </a:rPr>
              <a:pPr defTabSz="931774">
                <a:defRPr/>
              </a:pPr>
              <a:t>74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665241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449F4-22F8-4220-948C-0658E31B4064}" type="slidenum">
              <a:rPr lang="en-US" smtClean="0"/>
              <a:t>5</a:t>
            </a:fld>
            <a:endParaRPr lang="en-US" dirty="0"/>
          </a:p>
        </p:txBody>
      </p:sp>
    </p:spTree>
    <p:extLst>
      <p:ext uri="{BB962C8B-B14F-4D97-AF65-F5344CB8AC3E}">
        <p14:creationId xmlns:p14="http://schemas.microsoft.com/office/powerpoint/2010/main" val="8934509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 2017 – Groundskeepers, CityWide opportunity fund</a:t>
            </a:r>
          </a:p>
        </p:txBody>
      </p:sp>
      <p:sp>
        <p:nvSpPr>
          <p:cNvPr id="4" name="Slide Number Placeholder 3"/>
          <p:cNvSpPr>
            <a:spLocks noGrp="1"/>
          </p:cNvSpPr>
          <p:nvPr>
            <p:ph type="sldNum" sz="quarter" idx="10"/>
          </p:nvPr>
        </p:nvSpPr>
        <p:spPr/>
        <p:txBody>
          <a:bodyPr/>
          <a:lstStyle/>
          <a:p>
            <a:pPr defTabSz="931774">
              <a:defRPr/>
            </a:pPr>
            <a:fld id="{E7A50B64-AE28-4D53-89A0-342B9251F5A9}" type="slidenum">
              <a:rPr lang="en-US">
                <a:solidFill>
                  <a:prstClr val="black"/>
                </a:solidFill>
                <a:latin typeface="Calibri" panose="020F0502020204030204"/>
              </a:rPr>
              <a:pPr defTabSz="931774">
                <a:defRPr/>
              </a:pPr>
              <a:t>76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9431433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E7A50B64-AE28-4D53-89A0-342B9251F5A9}" type="slidenum">
              <a:rPr lang="en-US">
                <a:solidFill>
                  <a:prstClr val="black"/>
                </a:solidFill>
                <a:latin typeface="Calibri" panose="020F0502020204030204"/>
              </a:rPr>
              <a:pPr defTabSz="931774">
                <a:defRPr/>
              </a:pPr>
              <a:t>79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7483977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449F4-22F8-4220-948C-0658E31B4064}" type="slidenum">
              <a:rPr lang="en-US" smtClean="0"/>
              <a:t>81</a:t>
            </a:fld>
            <a:endParaRPr lang="en-US" dirty="0"/>
          </a:p>
        </p:txBody>
      </p:sp>
    </p:spTree>
    <p:extLst>
      <p:ext uri="{BB962C8B-B14F-4D97-AF65-F5344CB8AC3E}">
        <p14:creationId xmlns:p14="http://schemas.microsoft.com/office/powerpoint/2010/main" val="3226810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449F4-22F8-4220-948C-0658E31B4064}" type="slidenum">
              <a:rPr lang="en-US" smtClean="0"/>
              <a:t>7</a:t>
            </a:fld>
            <a:endParaRPr lang="en-US" dirty="0"/>
          </a:p>
        </p:txBody>
      </p:sp>
    </p:spTree>
    <p:extLst>
      <p:ext uri="{BB962C8B-B14F-4D97-AF65-F5344CB8AC3E}">
        <p14:creationId xmlns:p14="http://schemas.microsoft.com/office/powerpoint/2010/main" val="363720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449F4-22F8-4220-948C-0658E31B4064}" type="slidenum">
              <a:rPr lang="en-US" smtClean="0"/>
              <a:t>8</a:t>
            </a:fld>
            <a:endParaRPr lang="en-US" dirty="0"/>
          </a:p>
        </p:txBody>
      </p:sp>
    </p:spTree>
    <p:extLst>
      <p:ext uri="{BB962C8B-B14F-4D97-AF65-F5344CB8AC3E}">
        <p14:creationId xmlns:p14="http://schemas.microsoft.com/office/powerpoint/2010/main" val="975934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449F4-22F8-4220-948C-0658E31B4064}" type="slidenum">
              <a:rPr lang="en-US" smtClean="0"/>
              <a:t>9</a:t>
            </a:fld>
            <a:endParaRPr lang="en-US" dirty="0"/>
          </a:p>
        </p:txBody>
      </p:sp>
    </p:spTree>
    <p:extLst>
      <p:ext uri="{BB962C8B-B14F-4D97-AF65-F5344CB8AC3E}">
        <p14:creationId xmlns:p14="http://schemas.microsoft.com/office/powerpoint/2010/main" val="41752300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AB6BEE01-2285-482C-AD78-6B531F85FAA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5157">
              <a:spcBef>
                <a:spcPct val="30000"/>
              </a:spcBef>
              <a:defRPr sz="1200">
                <a:solidFill>
                  <a:schemeClr val="tx1"/>
                </a:solidFill>
                <a:latin typeface="Arial" panose="020B0604020202020204" pitchFamily="34" charset="0"/>
              </a:defRPr>
            </a:lvl1pPr>
            <a:lvl2pPr marL="757066" indent="-291179" defTabSz="985157">
              <a:spcBef>
                <a:spcPct val="30000"/>
              </a:spcBef>
              <a:defRPr sz="1200">
                <a:solidFill>
                  <a:schemeClr val="tx1"/>
                </a:solidFill>
                <a:latin typeface="Arial" panose="020B0604020202020204" pitchFamily="34" charset="0"/>
              </a:defRPr>
            </a:lvl2pPr>
            <a:lvl3pPr marL="1164717" indent="-232943" defTabSz="985157">
              <a:spcBef>
                <a:spcPct val="30000"/>
              </a:spcBef>
              <a:defRPr sz="1200">
                <a:solidFill>
                  <a:schemeClr val="tx1"/>
                </a:solidFill>
                <a:latin typeface="Arial" panose="020B0604020202020204" pitchFamily="34" charset="0"/>
              </a:defRPr>
            </a:lvl3pPr>
            <a:lvl4pPr marL="1630604" indent="-232943" defTabSz="985157">
              <a:spcBef>
                <a:spcPct val="30000"/>
              </a:spcBef>
              <a:defRPr sz="1200">
                <a:solidFill>
                  <a:schemeClr val="tx1"/>
                </a:solidFill>
                <a:latin typeface="Arial" panose="020B0604020202020204" pitchFamily="34" charset="0"/>
              </a:defRPr>
            </a:lvl4pPr>
            <a:lvl5pPr marL="2096491" indent="-232943" defTabSz="985157">
              <a:spcBef>
                <a:spcPct val="30000"/>
              </a:spcBef>
              <a:defRPr sz="1200">
                <a:solidFill>
                  <a:schemeClr val="tx1"/>
                </a:solidFill>
                <a:latin typeface="Arial" panose="020B0604020202020204" pitchFamily="34" charset="0"/>
              </a:defRPr>
            </a:lvl5pPr>
            <a:lvl6pPr marL="2562377" indent="-232943" defTabSz="985157" eaLnBrk="0" fontAlgn="base" hangingPunct="0">
              <a:spcBef>
                <a:spcPct val="30000"/>
              </a:spcBef>
              <a:spcAft>
                <a:spcPct val="0"/>
              </a:spcAft>
              <a:defRPr sz="1200">
                <a:solidFill>
                  <a:schemeClr val="tx1"/>
                </a:solidFill>
                <a:latin typeface="Arial" panose="020B0604020202020204" pitchFamily="34" charset="0"/>
              </a:defRPr>
            </a:lvl6pPr>
            <a:lvl7pPr marL="3028264" indent="-232943" defTabSz="985157" eaLnBrk="0" fontAlgn="base" hangingPunct="0">
              <a:spcBef>
                <a:spcPct val="30000"/>
              </a:spcBef>
              <a:spcAft>
                <a:spcPct val="0"/>
              </a:spcAft>
              <a:defRPr sz="1200">
                <a:solidFill>
                  <a:schemeClr val="tx1"/>
                </a:solidFill>
                <a:latin typeface="Arial" panose="020B0604020202020204" pitchFamily="34" charset="0"/>
              </a:defRPr>
            </a:lvl7pPr>
            <a:lvl8pPr marL="3494151" indent="-232943" defTabSz="985157" eaLnBrk="0" fontAlgn="base" hangingPunct="0">
              <a:spcBef>
                <a:spcPct val="30000"/>
              </a:spcBef>
              <a:spcAft>
                <a:spcPct val="0"/>
              </a:spcAft>
              <a:defRPr sz="1200">
                <a:solidFill>
                  <a:schemeClr val="tx1"/>
                </a:solidFill>
                <a:latin typeface="Arial" panose="020B0604020202020204" pitchFamily="34" charset="0"/>
              </a:defRPr>
            </a:lvl8pPr>
            <a:lvl9pPr marL="3960038" indent="-232943" defTabSz="98515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9FE1E25-8EC1-420E-86F0-F0DC5D498046}" type="slidenum">
              <a:rPr lang="en-US" altLang="en-US" sz="1300"/>
              <a:pPr>
                <a:spcBef>
                  <a:spcPct val="0"/>
                </a:spcBef>
              </a:pPr>
              <a:t>10</a:t>
            </a:fld>
            <a:endParaRPr lang="en-US" altLang="en-US" sz="1300" dirty="0"/>
          </a:p>
        </p:txBody>
      </p:sp>
      <p:sp>
        <p:nvSpPr>
          <p:cNvPr id="39939" name="Rectangle 2">
            <a:extLst>
              <a:ext uri="{FF2B5EF4-FFF2-40B4-BE49-F238E27FC236}">
                <a16:creationId xmlns:a16="http://schemas.microsoft.com/office/drawing/2014/main" id="{A5929F3C-0CBA-4F54-89F9-E1A10F4F7CD3}"/>
              </a:ext>
            </a:extLst>
          </p:cNvPr>
          <p:cNvSpPr>
            <a:spLocks noGrp="1" noRot="1" noChangeAspect="1" noChangeArrowheads="1" noTextEdit="1"/>
          </p:cNvSpPr>
          <p:nvPr>
            <p:ph type="sldImg"/>
          </p:nvPr>
        </p:nvSpPr>
        <p:spPr>
          <a:xfrm>
            <a:off x="717550" y="1162050"/>
            <a:ext cx="5575300" cy="3136900"/>
          </a:xfrm>
          <a:ln/>
        </p:spPr>
      </p:sp>
      <p:sp>
        <p:nvSpPr>
          <p:cNvPr id="39940" name="Rectangle 3">
            <a:extLst>
              <a:ext uri="{FF2B5EF4-FFF2-40B4-BE49-F238E27FC236}">
                <a16:creationId xmlns:a16="http://schemas.microsoft.com/office/drawing/2014/main" id="{7C682B1B-DEE1-4394-BF7E-426BB708825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449F4-22F8-4220-948C-0658E31B4064}" type="slidenum">
              <a:rPr lang="en-US" smtClean="0"/>
              <a:t>11</a:t>
            </a:fld>
            <a:endParaRPr lang="en-US" dirty="0"/>
          </a:p>
        </p:txBody>
      </p:sp>
    </p:spTree>
    <p:extLst>
      <p:ext uri="{BB962C8B-B14F-4D97-AF65-F5344CB8AC3E}">
        <p14:creationId xmlns:p14="http://schemas.microsoft.com/office/powerpoint/2010/main" val="26702064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449F4-22F8-4220-948C-0658E31B4064}" type="slidenum">
              <a:rPr lang="en-US" smtClean="0"/>
              <a:t>12</a:t>
            </a:fld>
            <a:endParaRPr lang="en-US" dirty="0"/>
          </a:p>
        </p:txBody>
      </p:sp>
    </p:spTree>
    <p:extLst>
      <p:ext uri="{BB962C8B-B14F-4D97-AF65-F5344CB8AC3E}">
        <p14:creationId xmlns:p14="http://schemas.microsoft.com/office/powerpoint/2010/main" val="2153908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61AC84E-7748-4EA7-8815-1DC3857FEB6E}" type="datetimeFigureOut">
              <a:rPr lang="en-US" smtClean="0"/>
              <a:t>5/9/2019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BBF1CC9-F89C-43C9-8631-7D498D34838D}" type="slidenum">
              <a:rPr lang="en-US" smtClean="0"/>
              <a:t>‹#›</a:t>
            </a:fld>
            <a:endParaRPr lang="en-US" dirty="0"/>
          </a:p>
        </p:txBody>
      </p:sp>
    </p:spTree>
    <p:extLst>
      <p:ext uri="{BB962C8B-B14F-4D97-AF65-F5344CB8AC3E}">
        <p14:creationId xmlns:p14="http://schemas.microsoft.com/office/powerpoint/2010/main" val="7025564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1AC84E-7748-4EA7-8815-1DC3857FEB6E}" type="datetimeFigureOut">
              <a:rPr lang="en-US" smtClean="0"/>
              <a:t>5/9/2019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BBF1CC9-F89C-43C9-8631-7D498D34838D}" type="slidenum">
              <a:rPr lang="en-US" smtClean="0"/>
              <a:t>‹#›</a:t>
            </a:fld>
            <a:endParaRPr lang="en-US" dirty="0"/>
          </a:p>
        </p:txBody>
      </p:sp>
    </p:spTree>
    <p:extLst>
      <p:ext uri="{BB962C8B-B14F-4D97-AF65-F5344CB8AC3E}">
        <p14:creationId xmlns:p14="http://schemas.microsoft.com/office/powerpoint/2010/main" val="11176605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1AC84E-7748-4EA7-8815-1DC3857FEB6E}" type="datetimeFigureOut">
              <a:rPr lang="en-US" smtClean="0"/>
              <a:t>5/9/2019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BBF1CC9-F89C-43C9-8631-7D498D34838D}" type="slidenum">
              <a:rPr lang="en-US" smtClean="0"/>
              <a:t>‹#›</a:t>
            </a:fld>
            <a:endParaRPr lang="en-US" dirty="0"/>
          </a:p>
        </p:txBody>
      </p:sp>
    </p:spTree>
    <p:extLst>
      <p:ext uri="{BB962C8B-B14F-4D97-AF65-F5344CB8AC3E}">
        <p14:creationId xmlns:p14="http://schemas.microsoft.com/office/powerpoint/2010/main" val="13604028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9EA0345-11D2-48F1-9903-E0A784D1440E}" type="datetimeFigureOut">
              <a:rPr lang="en-US" smtClean="0"/>
              <a:pPr/>
              <a:t>5/9/2019</a:t>
            </a:fld>
            <a:endParaRPr lang="en-US" dirty="0"/>
          </a:p>
        </p:txBody>
      </p:sp>
      <p:sp>
        <p:nvSpPr>
          <p:cNvPr id="5" name="Footer Placeholder 4"/>
          <p:cNvSpPr>
            <a:spLocks noGrp="1"/>
          </p:cNvSpPr>
          <p:nvPr>
            <p:ph type="ftr" sz="quarter" idx="11"/>
          </p:nvPr>
        </p:nvSpPr>
        <p:spPr/>
        <p:txBody>
          <a:bodyPr/>
          <a:lstStyle/>
          <a:p>
            <a:endParaRPr lang="en-US" dirty="0">
              <a:solidFill>
                <a:srgbClr val="E7ECED"/>
              </a:solidFill>
            </a:endParaRPr>
          </a:p>
        </p:txBody>
      </p:sp>
      <p:sp>
        <p:nvSpPr>
          <p:cNvPr id="6" name="Slide Number Placeholder 5"/>
          <p:cNvSpPr>
            <a:spLocks noGrp="1"/>
          </p:cNvSpPr>
          <p:nvPr>
            <p:ph type="sldNum" sz="quarter" idx="12"/>
          </p:nvPr>
        </p:nvSpPr>
        <p:spPr/>
        <p:txBody>
          <a:bodyPr/>
          <a:lstStyle/>
          <a:p>
            <a:fld id="{767D4CE5-08D9-4A2A-A763-39E150E87637}" type="slidenum">
              <a:rPr lang="en-US" smtClean="0">
                <a:solidFill>
                  <a:srgbClr val="E7ECED"/>
                </a:solidFill>
              </a:rPr>
              <a:pPr/>
              <a:t>‹#›</a:t>
            </a:fld>
            <a:endParaRPr lang="en-US" dirty="0">
              <a:solidFill>
                <a:srgbClr val="E7ECED"/>
              </a:solidFill>
            </a:endParaRP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50457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EA0345-11D2-48F1-9903-E0A784D1440E}" type="datetimeFigureOut">
              <a:rPr lang="en-US" smtClean="0">
                <a:solidFill>
                  <a:srgbClr val="5B6973"/>
                </a:solidFill>
              </a:rPr>
              <a:pPr/>
              <a:t>5/9/2019</a:t>
            </a:fld>
            <a:endParaRPr lang="en-US" dirty="0">
              <a:solidFill>
                <a:srgbClr val="5B6973"/>
              </a:solidFill>
            </a:endParaRPr>
          </a:p>
        </p:txBody>
      </p:sp>
      <p:sp>
        <p:nvSpPr>
          <p:cNvPr id="5" name="Footer Placeholder 4"/>
          <p:cNvSpPr>
            <a:spLocks noGrp="1"/>
          </p:cNvSpPr>
          <p:nvPr>
            <p:ph type="ftr" sz="quarter" idx="11"/>
          </p:nvPr>
        </p:nvSpPr>
        <p:spPr/>
        <p:txBody>
          <a:bodyPr/>
          <a:lstStyle/>
          <a:p>
            <a:endParaRPr lang="en-US" dirty="0">
              <a:solidFill>
                <a:srgbClr val="5B6973"/>
              </a:solidFill>
            </a:endParaRPr>
          </a:p>
        </p:txBody>
      </p:sp>
      <p:sp>
        <p:nvSpPr>
          <p:cNvPr id="6" name="Slide Number Placeholder 5"/>
          <p:cNvSpPr>
            <a:spLocks noGrp="1"/>
          </p:cNvSpPr>
          <p:nvPr>
            <p:ph type="sldNum" sz="quarter" idx="12"/>
          </p:nvPr>
        </p:nvSpPr>
        <p:spPr/>
        <p:txBody>
          <a:bodyPr/>
          <a:lstStyle/>
          <a:p>
            <a:fld id="{767D4CE5-08D9-4A2A-A763-39E150E87637}" type="slidenum">
              <a:rPr lang="en-US" smtClean="0"/>
              <a:pPr/>
              <a:t>‹#›</a:t>
            </a:fld>
            <a:endParaRPr lang="en-US" dirty="0"/>
          </a:p>
        </p:txBody>
      </p:sp>
    </p:spTree>
    <p:extLst>
      <p:ext uri="{BB962C8B-B14F-4D97-AF65-F5344CB8AC3E}">
        <p14:creationId xmlns:p14="http://schemas.microsoft.com/office/powerpoint/2010/main" val="30394180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EA0345-11D2-48F1-9903-E0A784D1440E}" type="datetimeFigureOut">
              <a:rPr lang="en-US" smtClean="0">
                <a:solidFill>
                  <a:srgbClr val="5B6973"/>
                </a:solidFill>
              </a:rPr>
              <a:pPr/>
              <a:t>5/9/2019</a:t>
            </a:fld>
            <a:endParaRPr lang="en-US" dirty="0">
              <a:solidFill>
                <a:srgbClr val="5B6973"/>
              </a:solidFill>
            </a:endParaRPr>
          </a:p>
        </p:txBody>
      </p:sp>
      <p:sp>
        <p:nvSpPr>
          <p:cNvPr id="5" name="Footer Placeholder 4"/>
          <p:cNvSpPr>
            <a:spLocks noGrp="1"/>
          </p:cNvSpPr>
          <p:nvPr>
            <p:ph type="ftr" sz="quarter" idx="11"/>
          </p:nvPr>
        </p:nvSpPr>
        <p:spPr/>
        <p:txBody>
          <a:bodyPr/>
          <a:lstStyle/>
          <a:p>
            <a:endParaRPr lang="en-US" dirty="0">
              <a:solidFill>
                <a:srgbClr val="5B6973"/>
              </a:solidFill>
            </a:endParaRPr>
          </a:p>
        </p:txBody>
      </p:sp>
      <p:sp>
        <p:nvSpPr>
          <p:cNvPr id="6" name="Slide Number Placeholder 5"/>
          <p:cNvSpPr>
            <a:spLocks noGrp="1"/>
          </p:cNvSpPr>
          <p:nvPr>
            <p:ph type="sldNum" sz="quarter" idx="12"/>
          </p:nvPr>
        </p:nvSpPr>
        <p:spPr/>
        <p:txBody>
          <a:bodyPr/>
          <a:lstStyle/>
          <a:p>
            <a:fld id="{767D4CE5-08D9-4A2A-A763-39E150E87637}"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97602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9EA0345-11D2-48F1-9903-E0A784D1440E}" type="datetimeFigureOut">
              <a:rPr lang="en-US" smtClean="0">
                <a:solidFill>
                  <a:srgbClr val="5B6973"/>
                </a:solidFill>
              </a:rPr>
              <a:pPr/>
              <a:t>5/9/2019</a:t>
            </a:fld>
            <a:endParaRPr lang="en-US" dirty="0">
              <a:solidFill>
                <a:srgbClr val="5B6973"/>
              </a:solidFill>
            </a:endParaRPr>
          </a:p>
        </p:txBody>
      </p:sp>
      <p:sp>
        <p:nvSpPr>
          <p:cNvPr id="6" name="Footer Placeholder 5"/>
          <p:cNvSpPr>
            <a:spLocks noGrp="1"/>
          </p:cNvSpPr>
          <p:nvPr>
            <p:ph type="ftr" sz="quarter" idx="11"/>
          </p:nvPr>
        </p:nvSpPr>
        <p:spPr/>
        <p:txBody>
          <a:bodyPr/>
          <a:lstStyle/>
          <a:p>
            <a:endParaRPr lang="en-US" dirty="0">
              <a:solidFill>
                <a:srgbClr val="5B6973"/>
              </a:solidFill>
            </a:endParaRPr>
          </a:p>
        </p:txBody>
      </p:sp>
      <p:sp>
        <p:nvSpPr>
          <p:cNvPr id="7" name="Slide Number Placeholder 6"/>
          <p:cNvSpPr>
            <a:spLocks noGrp="1"/>
          </p:cNvSpPr>
          <p:nvPr>
            <p:ph type="sldNum" sz="quarter" idx="12"/>
          </p:nvPr>
        </p:nvSpPr>
        <p:spPr/>
        <p:txBody>
          <a:bodyPr/>
          <a:lstStyle/>
          <a:p>
            <a:fld id="{767D4CE5-08D9-4A2A-A763-39E150E87637}" type="slidenum">
              <a:rPr lang="en-US" smtClean="0"/>
              <a:pPr/>
              <a:t>‹#›</a:t>
            </a:fld>
            <a:endParaRPr lang="en-US" dirty="0"/>
          </a:p>
        </p:txBody>
      </p:sp>
    </p:spTree>
    <p:extLst>
      <p:ext uri="{BB962C8B-B14F-4D97-AF65-F5344CB8AC3E}">
        <p14:creationId xmlns:p14="http://schemas.microsoft.com/office/powerpoint/2010/main" val="22255499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9EA0345-11D2-48F1-9903-E0A784D1440E}" type="datetimeFigureOut">
              <a:rPr lang="en-US" smtClean="0">
                <a:solidFill>
                  <a:srgbClr val="5B6973"/>
                </a:solidFill>
              </a:rPr>
              <a:pPr/>
              <a:t>5/9/2019</a:t>
            </a:fld>
            <a:endParaRPr lang="en-US" dirty="0">
              <a:solidFill>
                <a:srgbClr val="5B6973"/>
              </a:solidFill>
            </a:endParaRPr>
          </a:p>
        </p:txBody>
      </p:sp>
      <p:sp>
        <p:nvSpPr>
          <p:cNvPr id="8" name="Footer Placeholder 7"/>
          <p:cNvSpPr>
            <a:spLocks noGrp="1"/>
          </p:cNvSpPr>
          <p:nvPr>
            <p:ph type="ftr" sz="quarter" idx="11"/>
          </p:nvPr>
        </p:nvSpPr>
        <p:spPr/>
        <p:txBody>
          <a:bodyPr/>
          <a:lstStyle/>
          <a:p>
            <a:endParaRPr lang="en-US" dirty="0">
              <a:solidFill>
                <a:srgbClr val="5B6973"/>
              </a:solidFill>
            </a:endParaRPr>
          </a:p>
        </p:txBody>
      </p:sp>
      <p:sp>
        <p:nvSpPr>
          <p:cNvPr id="9" name="Slide Number Placeholder 8"/>
          <p:cNvSpPr>
            <a:spLocks noGrp="1"/>
          </p:cNvSpPr>
          <p:nvPr>
            <p:ph type="sldNum" sz="quarter" idx="12"/>
          </p:nvPr>
        </p:nvSpPr>
        <p:spPr/>
        <p:txBody>
          <a:bodyPr/>
          <a:lstStyle/>
          <a:p>
            <a:fld id="{767D4CE5-08D9-4A2A-A763-39E150E87637}" type="slidenum">
              <a:rPr lang="en-US" smtClean="0"/>
              <a:pPr/>
              <a:t>‹#›</a:t>
            </a:fld>
            <a:endParaRPr lang="en-US" dirty="0"/>
          </a:p>
        </p:txBody>
      </p:sp>
    </p:spTree>
    <p:extLst>
      <p:ext uri="{BB962C8B-B14F-4D97-AF65-F5344CB8AC3E}">
        <p14:creationId xmlns:p14="http://schemas.microsoft.com/office/powerpoint/2010/main" val="22254071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9EA0345-11D2-48F1-9903-E0A784D1440E}" type="datetimeFigureOut">
              <a:rPr lang="en-US" smtClean="0">
                <a:solidFill>
                  <a:srgbClr val="5B6973"/>
                </a:solidFill>
              </a:rPr>
              <a:pPr/>
              <a:t>5/9/2019</a:t>
            </a:fld>
            <a:endParaRPr lang="en-US" dirty="0">
              <a:solidFill>
                <a:srgbClr val="5B6973"/>
              </a:solidFill>
            </a:endParaRPr>
          </a:p>
        </p:txBody>
      </p:sp>
      <p:sp>
        <p:nvSpPr>
          <p:cNvPr id="4" name="Footer Placeholder 3"/>
          <p:cNvSpPr>
            <a:spLocks noGrp="1"/>
          </p:cNvSpPr>
          <p:nvPr>
            <p:ph type="ftr" sz="quarter" idx="11"/>
          </p:nvPr>
        </p:nvSpPr>
        <p:spPr/>
        <p:txBody>
          <a:bodyPr/>
          <a:lstStyle/>
          <a:p>
            <a:endParaRPr lang="en-US" dirty="0">
              <a:solidFill>
                <a:srgbClr val="5B6973"/>
              </a:solidFill>
            </a:endParaRPr>
          </a:p>
        </p:txBody>
      </p:sp>
      <p:sp>
        <p:nvSpPr>
          <p:cNvPr id="5" name="Slide Number Placeholder 4"/>
          <p:cNvSpPr>
            <a:spLocks noGrp="1"/>
          </p:cNvSpPr>
          <p:nvPr>
            <p:ph type="sldNum" sz="quarter" idx="12"/>
          </p:nvPr>
        </p:nvSpPr>
        <p:spPr/>
        <p:txBody>
          <a:bodyPr/>
          <a:lstStyle/>
          <a:p>
            <a:fld id="{767D4CE5-08D9-4A2A-A763-39E150E87637}" type="slidenum">
              <a:rPr lang="en-US" smtClean="0"/>
              <a:pPr/>
              <a:t>‹#›</a:t>
            </a:fld>
            <a:endParaRPr lang="en-US" dirty="0"/>
          </a:p>
        </p:txBody>
      </p:sp>
    </p:spTree>
    <p:extLst>
      <p:ext uri="{BB962C8B-B14F-4D97-AF65-F5344CB8AC3E}">
        <p14:creationId xmlns:p14="http://schemas.microsoft.com/office/powerpoint/2010/main" val="28593780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9EA0345-11D2-48F1-9903-E0A784D1440E}" type="datetimeFigureOut">
              <a:rPr lang="en-US" smtClean="0">
                <a:solidFill>
                  <a:srgbClr val="5B6973"/>
                </a:solidFill>
              </a:rPr>
              <a:pPr/>
              <a:t>5/9/2019</a:t>
            </a:fld>
            <a:endParaRPr lang="en-US" dirty="0">
              <a:solidFill>
                <a:srgbClr val="5B6973"/>
              </a:solidFill>
            </a:endParaRP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solidFill>
                <a:srgbClr val="5B6973"/>
              </a:solidFill>
            </a:endParaRPr>
          </a:p>
        </p:txBody>
      </p:sp>
      <p:sp>
        <p:nvSpPr>
          <p:cNvPr id="9" name="Slide Number Placeholder 8"/>
          <p:cNvSpPr>
            <a:spLocks noGrp="1"/>
          </p:cNvSpPr>
          <p:nvPr>
            <p:ph type="sldNum" sz="quarter" idx="12"/>
          </p:nvPr>
        </p:nvSpPr>
        <p:spPr/>
        <p:txBody>
          <a:bodyPr/>
          <a:lstStyle/>
          <a:p>
            <a:fld id="{767D4CE5-08D9-4A2A-A763-39E150E87637}" type="slidenum">
              <a:rPr lang="en-US" smtClean="0">
                <a:solidFill>
                  <a:srgbClr val="5B6973"/>
                </a:solidFill>
              </a:rPr>
              <a:pPr/>
              <a:t>‹#›</a:t>
            </a:fld>
            <a:endParaRPr lang="en-US" dirty="0">
              <a:solidFill>
                <a:srgbClr val="5B6973"/>
              </a:solidFill>
            </a:endParaRPr>
          </a:p>
        </p:txBody>
      </p:sp>
    </p:spTree>
    <p:extLst>
      <p:ext uri="{BB962C8B-B14F-4D97-AF65-F5344CB8AC3E}">
        <p14:creationId xmlns:p14="http://schemas.microsoft.com/office/powerpoint/2010/main" val="38701283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99EA0345-11D2-48F1-9903-E0A784D1440E}" type="datetimeFigureOut">
              <a:rPr lang="en-US" smtClean="0">
                <a:solidFill>
                  <a:srgbClr val="5B6973"/>
                </a:solidFill>
              </a:rPr>
              <a:pPr/>
              <a:t>5/9/2019</a:t>
            </a:fld>
            <a:endParaRPr lang="en-US" dirty="0">
              <a:solidFill>
                <a:srgbClr val="5B6973"/>
              </a:solidFill>
            </a:endParaRP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solidFill>
                <a:srgbClr val="5B6973"/>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67D4CE5-08D9-4A2A-A763-39E150E87637}" type="slidenum">
              <a:rPr lang="en-US" smtClean="0"/>
              <a:pPr/>
              <a:t>‹#›</a:t>
            </a:fld>
            <a:endParaRPr lang="en-US" dirty="0"/>
          </a:p>
        </p:txBody>
      </p:sp>
    </p:spTree>
    <p:extLst>
      <p:ext uri="{BB962C8B-B14F-4D97-AF65-F5344CB8AC3E}">
        <p14:creationId xmlns:p14="http://schemas.microsoft.com/office/powerpoint/2010/main" val="6260869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1AC84E-7748-4EA7-8815-1DC3857FEB6E}" type="datetimeFigureOut">
              <a:rPr lang="en-US" smtClean="0"/>
              <a:t>5/9/2019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BBF1CC9-F89C-43C9-8631-7D498D34838D}" type="slidenum">
              <a:rPr lang="en-US" smtClean="0"/>
              <a:t>‹#›</a:t>
            </a:fld>
            <a:endParaRPr lang="en-US" dirty="0"/>
          </a:p>
        </p:txBody>
      </p:sp>
    </p:spTree>
    <p:extLst>
      <p:ext uri="{BB962C8B-B14F-4D97-AF65-F5344CB8AC3E}">
        <p14:creationId xmlns:p14="http://schemas.microsoft.com/office/powerpoint/2010/main" val="14376879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EA0345-11D2-48F1-9903-E0A784D1440E}" type="datetimeFigureOut">
              <a:rPr lang="en-US" smtClean="0">
                <a:solidFill>
                  <a:srgbClr val="5B6973"/>
                </a:solidFill>
              </a:rPr>
              <a:pPr/>
              <a:t>5/9/2019</a:t>
            </a:fld>
            <a:endParaRPr lang="en-US" dirty="0">
              <a:solidFill>
                <a:srgbClr val="5B6973"/>
              </a:solidFill>
            </a:endParaRPr>
          </a:p>
        </p:txBody>
      </p:sp>
      <p:sp>
        <p:nvSpPr>
          <p:cNvPr id="6" name="Footer Placeholder 5"/>
          <p:cNvSpPr>
            <a:spLocks noGrp="1"/>
          </p:cNvSpPr>
          <p:nvPr>
            <p:ph type="ftr" sz="quarter" idx="11"/>
          </p:nvPr>
        </p:nvSpPr>
        <p:spPr/>
        <p:txBody>
          <a:bodyPr/>
          <a:lstStyle/>
          <a:p>
            <a:endParaRPr lang="en-US" dirty="0">
              <a:solidFill>
                <a:srgbClr val="5B6973"/>
              </a:solidFill>
            </a:endParaRPr>
          </a:p>
        </p:txBody>
      </p:sp>
      <p:sp>
        <p:nvSpPr>
          <p:cNvPr id="7" name="Slide Number Placeholder 6"/>
          <p:cNvSpPr>
            <a:spLocks noGrp="1"/>
          </p:cNvSpPr>
          <p:nvPr>
            <p:ph type="sldNum" sz="quarter" idx="12"/>
          </p:nvPr>
        </p:nvSpPr>
        <p:spPr/>
        <p:txBody>
          <a:bodyPr/>
          <a:lstStyle/>
          <a:p>
            <a:fld id="{767D4CE5-08D9-4A2A-A763-39E150E87637}" type="slidenum">
              <a:rPr lang="en-US" smtClean="0"/>
              <a:pPr/>
              <a:t>‹#›</a:t>
            </a:fld>
            <a:endParaRPr lang="en-US" dirty="0"/>
          </a:p>
        </p:txBody>
      </p:sp>
    </p:spTree>
    <p:extLst>
      <p:ext uri="{BB962C8B-B14F-4D97-AF65-F5344CB8AC3E}">
        <p14:creationId xmlns:p14="http://schemas.microsoft.com/office/powerpoint/2010/main" val="42024487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EA0345-11D2-48F1-9903-E0A784D1440E}" type="datetimeFigureOut">
              <a:rPr lang="en-US" smtClean="0">
                <a:solidFill>
                  <a:srgbClr val="5B6973"/>
                </a:solidFill>
              </a:rPr>
              <a:pPr/>
              <a:t>5/9/2019</a:t>
            </a:fld>
            <a:endParaRPr lang="en-US" dirty="0">
              <a:solidFill>
                <a:srgbClr val="5B6973"/>
              </a:solidFill>
            </a:endParaRPr>
          </a:p>
        </p:txBody>
      </p:sp>
      <p:sp>
        <p:nvSpPr>
          <p:cNvPr id="5" name="Footer Placeholder 4"/>
          <p:cNvSpPr>
            <a:spLocks noGrp="1"/>
          </p:cNvSpPr>
          <p:nvPr>
            <p:ph type="ftr" sz="quarter" idx="11"/>
          </p:nvPr>
        </p:nvSpPr>
        <p:spPr/>
        <p:txBody>
          <a:bodyPr/>
          <a:lstStyle/>
          <a:p>
            <a:endParaRPr lang="en-US" dirty="0">
              <a:solidFill>
                <a:srgbClr val="5B6973"/>
              </a:solidFill>
            </a:endParaRPr>
          </a:p>
        </p:txBody>
      </p:sp>
      <p:sp>
        <p:nvSpPr>
          <p:cNvPr id="6" name="Slide Number Placeholder 5"/>
          <p:cNvSpPr>
            <a:spLocks noGrp="1"/>
          </p:cNvSpPr>
          <p:nvPr>
            <p:ph type="sldNum" sz="quarter" idx="12"/>
          </p:nvPr>
        </p:nvSpPr>
        <p:spPr/>
        <p:txBody>
          <a:bodyPr/>
          <a:lstStyle/>
          <a:p>
            <a:fld id="{767D4CE5-08D9-4A2A-A763-39E150E87637}" type="slidenum">
              <a:rPr lang="en-US" smtClean="0"/>
              <a:pPr/>
              <a:t>‹#›</a:t>
            </a:fld>
            <a:endParaRPr lang="en-US" dirty="0"/>
          </a:p>
        </p:txBody>
      </p:sp>
    </p:spTree>
    <p:extLst>
      <p:ext uri="{BB962C8B-B14F-4D97-AF65-F5344CB8AC3E}">
        <p14:creationId xmlns:p14="http://schemas.microsoft.com/office/powerpoint/2010/main" val="19206118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EA0345-11D2-48F1-9903-E0A784D1440E}" type="datetimeFigureOut">
              <a:rPr lang="en-US" smtClean="0">
                <a:solidFill>
                  <a:srgbClr val="5B6973"/>
                </a:solidFill>
              </a:rPr>
              <a:pPr/>
              <a:t>5/9/2019</a:t>
            </a:fld>
            <a:endParaRPr lang="en-US" dirty="0">
              <a:solidFill>
                <a:srgbClr val="5B6973"/>
              </a:solidFill>
            </a:endParaRPr>
          </a:p>
        </p:txBody>
      </p:sp>
      <p:sp>
        <p:nvSpPr>
          <p:cNvPr id="5" name="Footer Placeholder 4"/>
          <p:cNvSpPr>
            <a:spLocks noGrp="1"/>
          </p:cNvSpPr>
          <p:nvPr>
            <p:ph type="ftr" sz="quarter" idx="11"/>
          </p:nvPr>
        </p:nvSpPr>
        <p:spPr/>
        <p:txBody>
          <a:bodyPr/>
          <a:lstStyle/>
          <a:p>
            <a:endParaRPr lang="en-US" dirty="0">
              <a:solidFill>
                <a:srgbClr val="5B6973"/>
              </a:solidFill>
            </a:endParaRPr>
          </a:p>
        </p:txBody>
      </p:sp>
      <p:sp>
        <p:nvSpPr>
          <p:cNvPr id="6" name="Slide Number Placeholder 5"/>
          <p:cNvSpPr>
            <a:spLocks noGrp="1"/>
          </p:cNvSpPr>
          <p:nvPr>
            <p:ph type="sldNum" sz="quarter" idx="12"/>
          </p:nvPr>
        </p:nvSpPr>
        <p:spPr/>
        <p:txBody>
          <a:bodyPr/>
          <a:lstStyle/>
          <a:p>
            <a:fld id="{767D4CE5-08D9-4A2A-A763-39E150E87637}" type="slidenum">
              <a:rPr lang="en-US" smtClean="0"/>
              <a:pPr/>
              <a:t>‹#›</a:t>
            </a:fld>
            <a:endParaRPr lang="en-US" dirty="0"/>
          </a:p>
        </p:txBody>
      </p:sp>
    </p:spTree>
    <p:extLst>
      <p:ext uri="{BB962C8B-B14F-4D97-AF65-F5344CB8AC3E}">
        <p14:creationId xmlns:p14="http://schemas.microsoft.com/office/powerpoint/2010/main" val="19333962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90"/>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90"/>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AAEDA84-41FB-4164-84DF-FD2329B540B3}"/>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a:extLst>
              <a:ext uri="{FF2B5EF4-FFF2-40B4-BE49-F238E27FC236}">
                <a16:creationId xmlns:a16="http://schemas.microsoft.com/office/drawing/2014/main" id="{99BE458F-F84B-4D28-B5A6-A54ACFAB0A96}"/>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a:extLst>
              <a:ext uri="{FF2B5EF4-FFF2-40B4-BE49-F238E27FC236}">
                <a16:creationId xmlns:a16="http://schemas.microsoft.com/office/drawing/2014/main" id="{F297BE15-06C0-46E0-9A9F-EF2AD77FD9FB}"/>
              </a:ext>
            </a:extLst>
          </p:cNvPr>
          <p:cNvSpPr>
            <a:spLocks noGrp="1" noChangeArrowheads="1"/>
          </p:cNvSpPr>
          <p:nvPr>
            <p:ph type="sldNum" sz="quarter" idx="12"/>
          </p:nvPr>
        </p:nvSpPr>
        <p:spPr>
          <a:ln/>
        </p:spPr>
        <p:txBody>
          <a:bodyPr/>
          <a:lstStyle>
            <a:lvl1pPr>
              <a:defRPr/>
            </a:lvl1pPr>
          </a:lstStyle>
          <a:p>
            <a:pPr>
              <a:defRPr/>
            </a:pPr>
            <a:fld id="{FA2FD9AA-3C6B-4146-89EA-5817CCD4B209}" type="slidenum">
              <a:rPr lang="en-US" altLang="en-US"/>
              <a:pPr>
                <a:defRPr/>
              </a:pPr>
              <a:t>‹#›</a:t>
            </a:fld>
            <a:endParaRPr lang="en-US" altLang="en-US" dirty="0"/>
          </a:p>
        </p:txBody>
      </p:sp>
    </p:spTree>
    <p:extLst>
      <p:ext uri="{BB962C8B-B14F-4D97-AF65-F5344CB8AC3E}">
        <p14:creationId xmlns:p14="http://schemas.microsoft.com/office/powerpoint/2010/main" val="37553012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3938590"/>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6A9FC85F-C796-4CEB-9654-44B1D9A792A2}"/>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7" name="Rectangle 5">
            <a:extLst>
              <a:ext uri="{FF2B5EF4-FFF2-40B4-BE49-F238E27FC236}">
                <a16:creationId xmlns:a16="http://schemas.microsoft.com/office/drawing/2014/main" id="{4EDFBCCC-8021-46D5-A43A-9533932EAF8A}"/>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8" name="Rectangle 6">
            <a:extLst>
              <a:ext uri="{FF2B5EF4-FFF2-40B4-BE49-F238E27FC236}">
                <a16:creationId xmlns:a16="http://schemas.microsoft.com/office/drawing/2014/main" id="{9DBAF029-C843-472C-9A03-40D0CCF7F4A7}"/>
              </a:ext>
            </a:extLst>
          </p:cNvPr>
          <p:cNvSpPr>
            <a:spLocks noGrp="1" noChangeArrowheads="1"/>
          </p:cNvSpPr>
          <p:nvPr>
            <p:ph type="sldNum" sz="quarter" idx="12"/>
          </p:nvPr>
        </p:nvSpPr>
        <p:spPr>
          <a:ln/>
        </p:spPr>
        <p:txBody>
          <a:bodyPr/>
          <a:lstStyle>
            <a:lvl1pPr>
              <a:defRPr/>
            </a:lvl1pPr>
          </a:lstStyle>
          <a:p>
            <a:pPr>
              <a:defRPr/>
            </a:pPr>
            <a:fld id="{5C2B8D78-C2A9-4FCB-A3EA-5758FA9624A4}" type="slidenum">
              <a:rPr lang="en-US" altLang="en-US"/>
              <a:pPr>
                <a:defRPr/>
              </a:pPr>
              <a:t>‹#›</a:t>
            </a:fld>
            <a:endParaRPr lang="en-US" altLang="en-US" dirty="0"/>
          </a:p>
        </p:txBody>
      </p:sp>
    </p:spTree>
    <p:extLst>
      <p:ext uri="{BB962C8B-B14F-4D97-AF65-F5344CB8AC3E}">
        <p14:creationId xmlns:p14="http://schemas.microsoft.com/office/powerpoint/2010/main" val="4239382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1AC84E-7748-4EA7-8815-1DC3857FEB6E}" type="datetimeFigureOut">
              <a:rPr lang="en-US" smtClean="0"/>
              <a:t>5/9/2019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BBF1CC9-F89C-43C9-8631-7D498D34838D}" type="slidenum">
              <a:rPr lang="en-US" smtClean="0"/>
              <a:t>‹#›</a:t>
            </a:fld>
            <a:endParaRPr lang="en-US" dirty="0"/>
          </a:p>
        </p:txBody>
      </p:sp>
    </p:spTree>
    <p:extLst>
      <p:ext uri="{BB962C8B-B14F-4D97-AF65-F5344CB8AC3E}">
        <p14:creationId xmlns:p14="http://schemas.microsoft.com/office/powerpoint/2010/main" val="38174812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1AC84E-7748-4EA7-8815-1DC3857FEB6E}" type="datetimeFigureOut">
              <a:rPr lang="en-US" smtClean="0"/>
              <a:t>5/9/2019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BBF1CC9-F89C-43C9-8631-7D498D34838D}" type="slidenum">
              <a:rPr lang="en-US" smtClean="0"/>
              <a:t>‹#›</a:t>
            </a:fld>
            <a:endParaRPr lang="en-US" dirty="0"/>
          </a:p>
        </p:txBody>
      </p:sp>
    </p:spTree>
    <p:extLst>
      <p:ext uri="{BB962C8B-B14F-4D97-AF65-F5344CB8AC3E}">
        <p14:creationId xmlns:p14="http://schemas.microsoft.com/office/powerpoint/2010/main" val="20156063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1AC84E-7748-4EA7-8815-1DC3857FEB6E}" type="datetimeFigureOut">
              <a:rPr lang="en-US" smtClean="0"/>
              <a:t>5/9/2019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BBF1CC9-F89C-43C9-8631-7D498D34838D}" type="slidenum">
              <a:rPr lang="en-US" smtClean="0"/>
              <a:t>‹#›</a:t>
            </a:fld>
            <a:endParaRPr lang="en-US" dirty="0"/>
          </a:p>
        </p:txBody>
      </p:sp>
    </p:spTree>
    <p:extLst>
      <p:ext uri="{BB962C8B-B14F-4D97-AF65-F5344CB8AC3E}">
        <p14:creationId xmlns:p14="http://schemas.microsoft.com/office/powerpoint/2010/main" val="35265519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61AC84E-7748-4EA7-8815-1DC3857FEB6E}" type="datetimeFigureOut">
              <a:rPr lang="en-US" smtClean="0"/>
              <a:t>5/9/2019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BBF1CC9-F89C-43C9-8631-7D498D34838D}" type="slidenum">
              <a:rPr lang="en-US" smtClean="0"/>
              <a:t>‹#›</a:t>
            </a:fld>
            <a:endParaRPr lang="en-US" dirty="0"/>
          </a:p>
        </p:txBody>
      </p:sp>
    </p:spTree>
    <p:extLst>
      <p:ext uri="{BB962C8B-B14F-4D97-AF65-F5344CB8AC3E}">
        <p14:creationId xmlns:p14="http://schemas.microsoft.com/office/powerpoint/2010/main" val="36042468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1AC84E-7748-4EA7-8815-1DC3857FEB6E}" type="datetimeFigureOut">
              <a:rPr lang="en-US" smtClean="0"/>
              <a:t>5/9/2019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BBF1CC9-F89C-43C9-8631-7D498D34838D}" type="slidenum">
              <a:rPr lang="en-US" smtClean="0"/>
              <a:t>‹#›</a:t>
            </a:fld>
            <a:endParaRPr lang="en-US" dirty="0"/>
          </a:p>
        </p:txBody>
      </p:sp>
    </p:spTree>
    <p:extLst>
      <p:ext uri="{BB962C8B-B14F-4D97-AF65-F5344CB8AC3E}">
        <p14:creationId xmlns:p14="http://schemas.microsoft.com/office/powerpoint/2010/main" val="4833298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1AC84E-7748-4EA7-8815-1DC3857FEB6E}" type="datetimeFigureOut">
              <a:rPr lang="en-US" smtClean="0"/>
              <a:t>5/9/2019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BBF1CC9-F89C-43C9-8631-7D498D34838D}" type="slidenum">
              <a:rPr lang="en-US" smtClean="0"/>
              <a:t>‹#›</a:t>
            </a:fld>
            <a:endParaRPr lang="en-US" dirty="0"/>
          </a:p>
        </p:txBody>
      </p:sp>
    </p:spTree>
    <p:extLst>
      <p:ext uri="{BB962C8B-B14F-4D97-AF65-F5344CB8AC3E}">
        <p14:creationId xmlns:p14="http://schemas.microsoft.com/office/powerpoint/2010/main" val="8967232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1AC84E-7748-4EA7-8815-1DC3857FEB6E}" type="datetimeFigureOut">
              <a:rPr lang="en-US" smtClean="0"/>
              <a:t>5/9/2019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BBF1CC9-F89C-43C9-8631-7D498D34838D}" type="slidenum">
              <a:rPr lang="en-US" smtClean="0"/>
              <a:t>‹#›</a:t>
            </a:fld>
            <a:endParaRPr lang="en-US" dirty="0"/>
          </a:p>
        </p:txBody>
      </p:sp>
    </p:spTree>
    <p:extLst>
      <p:ext uri="{BB962C8B-B14F-4D97-AF65-F5344CB8AC3E}">
        <p14:creationId xmlns:p14="http://schemas.microsoft.com/office/powerpoint/2010/main" val="20199198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1AC84E-7748-4EA7-8815-1DC3857FEB6E}" type="datetimeFigureOut">
              <a:rPr lang="en-US" smtClean="0"/>
              <a:t>5/9/2019</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BF1CC9-F89C-43C9-8631-7D498D34838D}" type="slidenum">
              <a:rPr lang="en-US" smtClean="0"/>
              <a:t>‹#›</a:t>
            </a:fld>
            <a:endParaRPr lang="en-US" dirty="0"/>
          </a:p>
        </p:txBody>
      </p:sp>
    </p:spTree>
    <p:extLst>
      <p:ext uri="{BB962C8B-B14F-4D97-AF65-F5344CB8AC3E}">
        <p14:creationId xmlns:p14="http://schemas.microsoft.com/office/powerpoint/2010/main" val="243338566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61AC84E-7748-4EA7-8815-1DC3857FEB6E}" type="datetimeFigureOut">
              <a:rPr lang="en-US" smtClean="0"/>
              <a:t>5/9/2019</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3BBF1CC9-F89C-43C9-8631-7D498D34838D}" type="slidenum">
              <a:rPr lang="en-US" smtClean="0"/>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7790448"/>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3.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4.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5.svg"/></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7" Type="http://schemas.microsoft.com/office/2007/relationships/hdphoto" Target="../media/hdphoto2.wdp"/><Relationship Id="rId2" Type="http://schemas.openxmlformats.org/officeDocument/2006/relationships/image" Target="../media/image29.jpeg"/><Relationship Id="rId1" Type="http://schemas.openxmlformats.org/officeDocument/2006/relationships/slideLayout" Target="../slideLayouts/slideLayout18.xml"/><Relationship Id="rId6" Type="http://schemas.openxmlformats.org/officeDocument/2006/relationships/image" Target="../media/image32.png"/><Relationship Id="rId5" Type="http://schemas.microsoft.com/office/2007/relationships/hdphoto" Target="../media/hdphoto1.wdp"/><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7.xml"/><Relationship Id="rId5" Type="http://schemas.openxmlformats.org/officeDocument/2006/relationships/image" Target="../media/image42.png"/><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17.xml"/><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3.xml"/><Relationship Id="rId5" Type="http://schemas.openxmlformats.org/officeDocument/2006/relationships/image" Target="../media/image56.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18.xml"/><Relationship Id="rId5" Type="http://schemas.openxmlformats.org/officeDocument/2006/relationships/image" Target="../media/image63.jpeg"/><Relationship Id="rId4" Type="http://schemas.microsoft.com/office/2007/relationships/hdphoto" Target="../media/hdphoto3.wdp"/></Relationships>
</file>

<file path=ppt/slides/_rels/slide3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3.xml"/><Relationship Id="rId4" Type="http://schemas.openxmlformats.org/officeDocument/2006/relationships/image" Target="../media/image67.jpeg"/></Relationships>
</file>

<file path=ppt/slides/_rels/slide3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2.png"/></Relationships>
</file>

<file path=ppt/slides/_rels/slide4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49.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91.emf"/><Relationship Id="rId1" Type="http://schemas.openxmlformats.org/officeDocument/2006/relationships/slideLayout" Target="../slideLayouts/slideLayout18.xml"/><Relationship Id="rId5" Type="http://schemas.openxmlformats.org/officeDocument/2006/relationships/image" Target="../media/image94.png"/><Relationship Id="rId4" Type="http://schemas.openxmlformats.org/officeDocument/2006/relationships/image" Target="../media/image93.png"/></Relationships>
</file>

<file path=ppt/slides/_rels/slide55.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5.png"/><Relationship Id="rId7" Type="http://schemas.microsoft.com/office/2007/relationships/hdphoto" Target="../media/hdphoto5.wdp"/><Relationship Id="rId2" Type="http://schemas.openxmlformats.org/officeDocument/2006/relationships/notesSlide" Target="../notesSlides/notesSlide21.xml"/><Relationship Id="rId1" Type="http://schemas.openxmlformats.org/officeDocument/2006/relationships/slideLayout" Target="../slideLayouts/slideLayout18.xml"/><Relationship Id="rId6" Type="http://schemas.openxmlformats.org/officeDocument/2006/relationships/image" Target="../media/image97.png"/><Relationship Id="rId5" Type="http://schemas.openxmlformats.org/officeDocument/2006/relationships/image" Target="../media/image96.png"/><Relationship Id="rId10" Type="http://schemas.openxmlformats.org/officeDocument/2006/relationships/image" Target="../media/image99.png"/><Relationship Id="rId4" Type="http://schemas.microsoft.com/office/2007/relationships/hdphoto" Target="../media/hdphoto4.wdp"/><Relationship Id="rId9" Type="http://schemas.microsoft.com/office/2007/relationships/hdphoto" Target="../media/hdphoto6.wdp"/></Relationships>
</file>

<file path=ppt/slides/_rels/slide5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102.jpeg"/><Relationship Id="rId4" Type="http://schemas.openxmlformats.org/officeDocument/2006/relationships/image" Target="../media/image101.jpeg"/></Relationships>
</file>

<file path=ppt/slides/_rels/slide5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6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image" Target="../media/image117.jpeg"/><Relationship Id="rId7" Type="http://schemas.openxmlformats.org/officeDocument/2006/relationships/image" Target="../media/image121.jpeg"/><Relationship Id="rId2" Type="http://schemas.openxmlformats.org/officeDocument/2006/relationships/image" Target="../media/image116.jpeg"/><Relationship Id="rId1" Type="http://schemas.openxmlformats.org/officeDocument/2006/relationships/slideLayout" Target="../slideLayouts/slideLayout7.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jpeg"/><Relationship Id="rId9" Type="http://schemas.openxmlformats.org/officeDocument/2006/relationships/image" Target="../media/image123.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microsoft.com/office/2007/relationships/hdphoto" Target="../media/hdphoto7.wdp"/></Relationships>
</file>

<file path=ppt/slides/_rels/slide7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png"/></Relationships>
</file>

<file path=ppt/slides/_rels/slide75.xml.rels><?xml version="1.0" encoding="UTF-8" standalone="yes"?>
<Relationships xmlns="http://schemas.openxmlformats.org/package/2006/relationships"><Relationship Id="rId3" Type="http://schemas.openxmlformats.org/officeDocument/2006/relationships/image" Target="../media/image130.svg"/><Relationship Id="rId2" Type="http://schemas.openxmlformats.org/officeDocument/2006/relationships/image" Target="../media/image129.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image" Target="../media/image133.jpeg"/><Relationship Id="rId4" Type="http://schemas.openxmlformats.org/officeDocument/2006/relationships/image" Target="../media/image132.jpeg"/></Relationships>
</file>

<file path=ppt/slides/_rels/slide77.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13.xml"/><Relationship Id="rId5" Type="http://schemas.openxmlformats.org/officeDocument/2006/relationships/image" Target="../media/image137.jpeg"/><Relationship Id="rId4" Type="http://schemas.openxmlformats.org/officeDocument/2006/relationships/image" Target="../media/image136.jpeg"/></Relationships>
</file>

<file path=ppt/slides/_rels/slide78.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13.xml"/><Relationship Id="rId4" Type="http://schemas.openxmlformats.org/officeDocument/2006/relationships/image" Target="../media/image140.jpeg"/></Relationships>
</file>

<file path=ppt/slides/_rels/slide7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31.xml"/><Relationship Id="rId1" Type="http://schemas.openxmlformats.org/officeDocument/2006/relationships/slideLayout" Target="../slideLayouts/slideLayout18.xml"/><Relationship Id="rId5" Type="http://schemas.openxmlformats.org/officeDocument/2006/relationships/image" Target="../media/image143.jpeg"/><Relationship Id="rId4" Type="http://schemas.openxmlformats.org/officeDocument/2006/relationships/image" Target="../media/image142.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CC0CA9-142E-42DF-8C7A-1B49A5F2E93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442"/>
          <a:stretch/>
        </p:blipFill>
        <p:spPr>
          <a:xfrm>
            <a:off x="20" y="0"/>
            <a:ext cx="12191980" cy="6857990"/>
          </a:xfrm>
          <a:prstGeom prst="rect">
            <a:avLst/>
          </a:prstGeom>
        </p:spPr>
      </p:pic>
      <p:sp>
        <p:nvSpPr>
          <p:cNvPr id="5" name="Rectangle 4">
            <a:extLst>
              <a:ext uri="{FF2B5EF4-FFF2-40B4-BE49-F238E27FC236}">
                <a16:creationId xmlns:a16="http://schemas.microsoft.com/office/drawing/2014/main" id="{85581895-72C6-4F48-85DD-51470E331DE4}"/>
              </a:ext>
            </a:extLst>
          </p:cNvPr>
          <p:cNvSpPr/>
          <p:nvPr/>
        </p:nvSpPr>
        <p:spPr>
          <a:xfrm>
            <a:off x="310634" y="3429000"/>
            <a:ext cx="3918509" cy="738664"/>
          </a:xfrm>
          <a:prstGeom prst="rect">
            <a:avLst/>
          </a:prstGeom>
        </p:spPr>
        <p:txBody>
          <a:bodyPr wrap="none">
            <a:spAutoFit/>
          </a:bodyPr>
          <a:lstStyle/>
          <a:p>
            <a:r>
              <a:rPr lang="en-US" sz="2400" dirty="0">
                <a:latin typeface="Calibri" panose="020F0502020204030204" pitchFamily="34" charset="0"/>
                <a:cs typeface="Calibri" panose="020F0502020204030204" pitchFamily="34" charset="0"/>
              </a:rPr>
              <a:t>Lorain Chamber of Commerce</a:t>
            </a:r>
          </a:p>
          <a:p>
            <a:r>
              <a:rPr lang="en-US" dirty="0">
                <a:latin typeface="Calibri" panose="020F0502020204030204" pitchFamily="34" charset="0"/>
                <a:cs typeface="Calibri" panose="020F0502020204030204" pitchFamily="34" charset="0"/>
              </a:rPr>
              <a:t>May 10, 2019</a:t>
            </a:r>
          </a:p>
        </p:txBody>
      </p:sp>
      <p:sp>
        <p:nvSpPr>
          <p:cNvPr id="6" name="Rectangle 5">
            <a:extLst>
              <a:ext uri="{FF2B5EF4-FFF2-40B4-BE49-F238E27FC236}">
                <a16:creationId xmlns:a16="http://schemas.microsoft.com/office/drawing/2014/main" id="{912F029F-A653-4FD8-BD10-2CFBB4B38557}"/>
              </a:ext>
            </a:extLst>
          </p:cNvPr>
          <p:cNvSpPr/>
          <p:nvPr/>
        </p:nvSpPr>
        <p:spPr>
          <a:xfrm>
            <a:off x="310634" y="2315435"/>
            <a:ext cx="3445815" cy="830997"/>
          </a:xfrm>
          <a:prstGeom prst="rect">
            <a:avLst/>
          </a:prstGeom>
        </p:spPr>
        <p:txBody>
          <a:bodyPr wrap="none">
            <a:spAutoFit/>
          </a:bodyPr>
          <a:lstStyle/>
          <a:p>
            <a:r>
              <a:rPr lang="en-US" sz="2400" dirty="0">
                <a:latin typeface="Calibri" panose="020F0502020204030204" pitchFamily="34" charset="0"/>
                <a:cs typeface="Calibri" panose="020F0502020204030204" pitchFamily="34" charset="0"/>
              </a:rPr>
              <a:t>Brian Heitkamp, President</a:t>
            </a:r>
          </a:p>
          <a:p>
            <a:r>
              <a:rPr lang="en-US" sz="2400" dirty="0" err="1">
                <a:latin typeface="Calibri" panose="020F0502020204030204" pitchFamily="34" charset="0"/>
                <a:cs typeface="Calibri" panose="020F0502020204030204" pitchFamily="34" charset="0"/>
              </a:rPr>
              <a:t>CityWide</a:t>
            </a:r>
            <a:endParaRPr lang="en-US" sz="2400"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1CD65E0A-D2F6-402D-98E5-18970E1D06E3}"/>
              </a:ext>
            </a:extLst>
          </p:cNvPr>
          <p:cNvSpPr txBox="1"/>
          <p:nvPr/>
        </p:nvSpPr>
        <p:spPr>
          <a:xfrm>
            <a:off x="310634" y="1140316"/>
            <a:ext cx="5845767" cy="892552"/>
          </a:xfrm>
          <a:prstGeom prst="rect">
            <a:avLst/>
          </a:prstGeom>
          <a:noFill/>
        </p:spPr>
        <p:txBody>
          <a:bodyPr wrap="none" rtlCol="0">
            <a:spAutoFit/>
          </a:bodyPr>
          <a:lstStyle/>
          <a:p>
            <a:r>
              <a:rPr lang="en-US" sz="2400" b="1" dirty="0">
                <a:latin typeface="Calibri" panose="020F0502020204030204" pitchFamily="34" charset="0"/>
                <a:cs typeface="Calibri" panose="020F0502020204030204" pitchFamily="34" charset="0"/>
              </a:rPr>
              <a:t>Dayton, Ohio: </a:t>
            </a:r>
          </a:p>
          <a:p>
            <a:r>
              <a:rPr lang="en-US" sz="2800" b="1" i="1" dirty="0">
                <a:latin typeface="Calibri" panose="020F0502020204030204" pitchFamily="34" charset="0"/>
                <a:cs typeface="Calibri" panose="020F0502020204030204" pitchFamily="34" charset="0"/>
              </a:rPr>
              <a:t>SETTING THE STAGE FOR OUR FUTURE</a:t>
            </a:r>
          </a:p>
        </p:txBody>
      </p:sp>
    </p:spTree>
    <p:extLst>
      <p:ext uri="{BB962C8B-B14F-4D97-AF65-F5344CB8AC3E}">
        <p14:creationId xmlns:p14="http://schemas.microsoft.com/office/powerpoint/2010/main" val="36806097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571179C0-9008-4DAC-9948-CC76AE21172B}"/>
              </a:ext>
            </a:extLst>
          </p:cNvPr>
          <p:cNvSpPr>
            <a:spLocks noGrp="1" noChangeArrowheads="1"/>
          </p:cNvSpPr>
          <p:nvPr>
            <p:ph type="title" sz="quarter"/>
          </p:nvPr>
        </p:nvSpPr>
        <p:spPr>
          <a:xfrm>
            <a:off x="814973" y="94425"/>
            <a:ext cx="6387102" cy="1325563"/>
          </a:xfrm>
        </p:spPr>
        <p:txBody>
          <a:bodyPr vert="horz" lIns="91440" tIns="45720" rIns="91440" bIns="45720" rtlCol="0" anchor="ctr">
            <a:normAutofit/>
          </a:bodyPr>
          <a:lstStyle/>
          <a:p>
            <a:pPr defTabSz="914400"/>
            <a:r>
              <a:rPr lang="en-US" altLang="en-US" sz="4400" kern="1200">
                <a:solidFill>
                  <a:schemeClr val="tx1"/>
                </a:solidFill>
                <a:latin typeface="+mj-lt"/>
                <a:ea typeface="+mj-ea"/>
                <a:cs typeface="+mj-cs"/>
              </a:rPr>
              <a:t>Situation Sprawl: Dayton</a:t>
            </a:r>
            <a:br>
              <a:rPr lang="en-US" altLang="en-US" sz="4400" kern="1200">
                <a:solidFill>
                  <a:schemeClr val="tx1"/>
                </a:solidFill>
                <a:latin typeface="+mj-lt"/>
                <a:ea typeface="+mj-ea"/>
                <a:cs typeface="+mj-cs"/>
              </a:rPr>
            </a:br>
            <a:endParaRPr lang="en-US" altLang="en-US" sz="4400" kern="1200" dirty="0">
              <a:solidFill>
                <a:schemeClr val="tx1"/>
              </a:solidFill>
              <a:latin typeface="+mj-lt"/>
              <a:ea typeface="+mj-ea"/>
              <a:cs typeface="+mj-cs"/>
            </a:endParaRPr>
          </a:p>
        </p:txBody>
      </p:sp>
      <p:pic>
        <p:nvPicPr>
          <p:cNvPr id="3" name="Picture 2">
            <a:extLst>
              <a:ext uri="{FF2B5EF4-FFF2-40B4-BE49-F238E27FC236}">
                <a16:creationId xmlns:a16="http://schemas.microsoft.com/office/drawing/2014/main" id="{EAF742FF-E641-4518-914F-A022D546008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689829" y="10"/>
            <a:ext cx="4502173" cy="3448209"/>
          </a:xfrm>
          <a:custGeom>
            <a:avLst/>
            <a:gdLst>
              <a:gd name="connsiteX0" fmla="*/ 205627 w 4502173"/>
              <a:gd name="connsiteY0" fmla="*/ 0 h 3448219"/>
              <a:gd name="connsiteX1" fmla="*/ 4502173 w 4502173"/>
              <a:gd name="connsiteY1" fmla="*/ 0 h 3448219"/>
              <a:gd name="connsiteX2" fmla="*/ 4502173 w 4502173"/>
              <a:gd name="connsiteY2" fmla="*/ 2368934 h 3448219"/>
              <a:gd name="connsiteX3" fmla="*/ 4365663 w 4502173"/>
              <a:gd name="connsiteY3" fmla="*/ 2551486 h 3448219"/>
              <a:gd name="connsiteX4" fmla="*/ 2464181 w 4502173"/>
              <a:gd name="connsiteY4" fmla="*/ 3448219 h 3448219"/>
              <a:gd name="connsiteX5" fmla="*/ 0 w 4502173"/>
              <a:gd name="connsiteY5" fmla="*/ 984038 h 3448219"/>
              <a:gd name="connsiteX6" fmla="*/ 193648 w 4502173"/>
              <a:gd name="connsiteY6" fmla="*/ 24867 h 344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2173" h="3448219">
                <a:moveTo>
                  <a:pt x="205627" y="0"/>
                </a:moveTo>
                <a:lnTo>
                  <a:pt x="4502173" y="0"/>
                </a:lnTo>
                <a:lnTo>
                  <a:pt x="4502173" y="2368934"/>
                </a:lnTo>
                <a:lnTo>
                  <a:pt x="4365663" y="2551486"/>
                </a:lnTo>
                <a:cubicBezTo>
                  <a:pt x="3913696" y="3099144"/>
                  <a:pt x="3229704" y="3448219"/>
                  <a:pt x="2464181" y="3448219"/>
                </a:cubicBezTo>
                <a:cubicBezTo>
                  <a:pt x="1103251" y="3448219"/>
                  <a:pt x="0" y="2344968"/>
                  <a:pt x="0" y="984038"/>
                </a:cubicBezTo>
                <a:cubicBezTo>
                  <a:pt x="0" y="643806"/>
                  <a:pt x="68954" y="319678"/>
                  <a:pt x="193648" y="24867"/>
                </a:cubicBezTo>
                <a:close/>
              </a:path>
            </a:pathLst>
          </a:custGeom>
        </p:spPr>
      </p:pic>
      <p:pic>
        <p:nvPicPr>
          <p:cNvPr id="2" name="Picture 1">
            <a:extLst>
              <a:ext uri="{FF2B5EF4-FFF2-40B4-BE49-F238E27FC236}">
                <a16:creationId xmlns:a16="http://schemas.microsoft.com/office/drawing/2014/main" id="{81905467-D44A-4AA2-9DF7-56449BF7CF9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304551" y="3705651"/>
            <a:ext cx="3887449" cy="3152340"/>
          </a:xfrm>
          <a:custGeom>
            <a:avLst/>
            <a:gdLst>
              <a:gd name="connsiteX0" fmla="*/ 1906524 w 3423175"/>
              <a:gd name="connsiteY0" fmla="*/ 0 h 2775859"/>
              <a:gd name="connsiteX1" fmla="*/ 3377691 w 3423175"/>
              <a:gd name="connsiteY1" fmla="*/ 693798 h 2775859"/>
              <a:gd name="connsiteX2" fmla="*/ 3423175 w 3423175"/>
              <a:gd name="connsiteY2" fmla="*/ 754624 h 2775859"/>
              <a:gd name="connsiteX3" fmla="*/ 3423175 w 3423175"/>
              <a:gd name="connsiteY3" fmla="*/ 2775859 h 2775859"/>
              <a:gd name="connsiteX4" fmla="*/ 211114 w 3423175"/>
              <a:gd name="connsiteY4" fmla="*/ 2775859 h 2775859"/>
              <a:gd name="connsiteX5" fmla="*/ 149824 w 3423175"/>
              <a:gd name="connsiteY5" fmla="*/ 2648629 h 2775859"/>
              <a:gd name="connsiteX6" fmla="*/ 0 w 3423175"/>
              <a:gd name="connsiteY6" fmla="*/ 1906524 h 2775859"/>
              <a:gd name="connsiteX7" fmla="*/ 1906524 w 3423175"/>
              <a:gd name="connsiteY7" fmla="*/ 0 h 277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3175" h="2775859">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p:spPr>
      </p:pic>
      <p:pic>
        <p:nvPicPr>
          <p:cNvPr id="9" name="Picture 8">
            <a:extLst>
              <a:ext uri="{FF2B5EF4-FFF2-40B4-BE49-F238E27FC236}">
                <a16:creationId xmlns:a16="http://schemas.microsoft.com/office/drawing/2014/main" id="{7BA0015A-CF30-4527-8D1D-636433FEAB2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4443" y="757207"/>
            <a:ext cx="6533918" cy="5949641"/>
          </a:xfrm>
          <a:prstGeom prst="rect">
            <a:avLst/>
          </a:prstGeom>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99000"/>
                <a:satMod val="140000"/>
              </a:schemeClr>
            </a:gs>
            <a:gs pos="65000">
              <a:schemeClr val="bg2">
                <a:tint val="100000"/>
                <a:shade val="80000"/>
                <a:satMod val="130000"/>
              </a:schemeClr>
            </a:gs>
            <a:gs pos="100000">
              <a:schemeClr val="bg2">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DFE635C-C432-47DA-AEAB-A593345CBA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79FBF3D3-2448-4FF3-B57B-852CB3B851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6" name="Straight Connector 15">
            <a:extLst>
              <a:ext uri="{FF2B5EF4-FFF2-40B4-BE49-F238E27FC236}">
                <a16:creationId xmlns:a16="http://schemas.microsoft.com/office/drawing/2014/main" id="{E040C66D-4F1C-4AC9-9214-C9E6DA54AA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8" name="Rectangle 17">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1F3985C0-E548-44D2-B30E-F3E42DADE1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88952" cy="4970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Title 6">
            <a:extLst>
              <a:ext uri="{FF2B5EF4-FFF2-40B4-BE49-F238E27FC236}">
                <a16:creationId xmlns:a16="http://schemas.microsoft.com/office/drawing/2014/main" id="{F31EFA38-7D62-415E-A737-EA6AD94417CF}"/>
              </a:ext>
            </a:extLst>
          </p:cNvPr>
          <p:cNvSpPr>
            <a:spLocks noGrp="1"/>
          </p:cNvSpPr>
          <p:nvPr>
            <p:ph type="title"/>
          </p:nvPr>
        </p:nvSpPr>
        <p:spPr>
          <a:xfrm>
            <a:off x="1097279" y="758952"/>
            <a:ext cx="10918257" cy="3892168"/>
          </a:xfrm>
        </p:spPr>
        <p:txBody>
          <a:bodyPr vert="horz" lIns="91440" tIns="45720" rIns="91440" bIns="45720" rtlCol="0" anchor="b">
            <a:normAutofit/>
          </a:bodyPr>
          <a:lstStyle/>
          <a:p>
            <a:r>
              <a:rPr lang="en-US" sz="4400" b="1" i="1" dirty="0">
                <a:solidFill>
                  <a:srgbClr val="FFFFFF"/>
                </a:solidFill>
              </a:rPr>
              <a:t>“How can Dayton compete to retain and attract residents, jobs and investment with fewer citizens, high vacancy rates in housing and commercial spaces and a contracting tax base?”</a:t>
            </a:r>
            <a:br>
              <a:rPr lang="en-US" sz="4400" dirty="0">
                <a:solidFill>
                  <a:srgbClr val="FFFFFF"/>
                </a:solidFill>
              </a:rPr>
            </a:br>
            <a:endParaRPr lang="en-US" sz="4400" dirty="0">
              <a:solidFill>
                <a:srgbClr val="FFFFFF"/>
              </a:solidFill>
            </a:endParaRPr>
          </a:p>
        </p:txBody>
      </p:sp>
    </p:spTree>
    <p:extLst>
      <p:ext uri="{BB962C8B-B14F-4D97-AF65-F5344CB8AC3E}">
        <p14:creationId xmlns:p14="http://schemas.microsoft.com/office/powerpoint/2010/main" val="23937128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99000"/>
                <a:satMod val="140000"/>
              </a:schemeClr>
            </a:gs>
            <a:gs pos="65000">
              <a:schemeClr val="bg2">
                <a:tint val="100000"/>
                <a:shade val="80000"/>
                <a:satMod val="130000"/>
              </a:schemeClr>
            </a:gs>
            <a:gs pos="100000">
              <a:schemeClr val="bg2">
                <a:tint val="100000"/>
                <a:shade val="48000"/>
                <a:satMod val="120000"/>
              </a:schemeClr>
            </a:gs>
          </a:gsLst>
          <a:lin ang="16200000" scaled="0"/>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F89FD35-02D7-415C-B09C-1ED822D822FD}"/>
              </a:ext>
            </a:extLst>
          </p:cNvPr>
          <p:cNvPicPr>
            <a:picLocks noChangeAspect="1"/>
          </p:cNvPicPr>
          <p:nvPr/>
        </p:nvPicPr>
        <p:blipFill rotWithShape="1">
          <a:blip r:embed="rId3" cstate="email">
            <a:duotone>
              <a:prstClr val="black"/>
              <a:schemeClr val="tx2">
                <a:tint val="45000"/>
                <a:satMod val="400000"/>
              </a:schemeClr>
            </a:duotone>
            <a:alphaModFix amt="40000"/>
            <a:extLst>
              <a:ext uri="{28A0092B-C50C-407E-A947-70E740481C1C}">
                <a14:useLocalDpi xmlns:a14="http://schemas.microsoft.com/office/drawing/2010/main"/>
              </a:ext>
            </a:extLst>
          </a:blip>
          <a:srcRect b="-1"/>
          <a:stretch/>
        </p:blipFill>
        <p:spPr>
          <a:xfrm>
            <a:off x="-3155" y="-228591"/>
            <a:ext cx="12191980" cy="6857991"/>
          </a:xfrm>
          <a:prstGeom prst="rect">
            <a:avLst/>
          </a:prstGeom>
        </p:spPr>
      </p:pic>
      <p:sp>
        <p:nvSpPr>
          <p:cNvPr id="2" name="Title 1">
            <a:extLst>
              <a:ext uri="{FF2B5EF4-FFF2-40B4-BE49-F238E27FC236}">
                <a16:creationId xmlns:a16="http://schemas.microsoft.com/office/drawing/2014/main" id="{06292932-A133-4A1E-9930-5F5DD9B2F695}"/>
              </a:ext>
            </a:extLst>
          </p:cNvPr>
          <p:cNvSpPr>
            <a:spLocks noGrp="1"/>
          </p:cNvSpPr>
          <p:nvPr>
            <p:ph type="title"/>
          </p:nvPr>
        </p:nvSpPr>
        <p:spPr>
          <a:xfrm>
            <a:off x="1097280" y="758952"/>
            <a:ext cx="10058400" cy="3566160"/>
          </a:xfrm>
        </p:spPr>
        <p:txBody>
          <a:bodyPr vert="horz" lIns="91440" tIns="45720" rIns="91440" bIns="45720" rtlCol="0" anchor="b">
            <a:normAutofit/>
          </a:bodyPr>
          <a:lstStyle/>
          <a:p>
            <a:pPr algn="ctr"/>
            <a:r>
              <a:rPr lang="en-US" sz="6600" dirty="0">
                <a:solidFill>
                  <a:schemeClr val="tx1">
                    <a:lumMod val="85000"/>
                    <a:lumOff val="15000"/>
                  </a:schemeClr>
                </a:solidFill>
              </a:rPr>
              <a:t>Because our </a:t>
            </a:r>
            <a:r>
              <a:rPr lang="en-US" sz="6600" b="1" dirty="0">
                <a:solidFill>
                  <a:schemeClr val="tx1">
                    <a:lumMod val="85000"/>
                    <a:lumOff val="15000"/>
                  </a:schemeClr>
                </a:solidFill>
              </a:rPr>
              <a:t>PAST</a:t>
            </a:r>
            <a:r>
              <a:rPr lang="en-US" sz="6600" dirty="0">
                <a:solidFill>
                  <a:schemeClr val="tx1">
                    <a:lumMod val="85000"/>
                    <a:lumOff val="15000"/>
                  </a:schemeClr>
                </a:solidFill>
              </a:rPr>
              <a:t> is not as important as our </a:t>
            </a:r>
            <a:r>
              <a:rPr lang="en-US" sz="6600" b="1" dirty="0">
                <a:solidFill>
                  <a:schemeClr val="tx1"/>
                </a:solidFill>
              </a:rPr>
              <a:t>FUTURE</a:t>
            </a:r>
            <a:r>
              <a:rPr lang="en-US" sz="6600" dirty="0">
                <a:solidFill>
                  <a:schemeClr val="tx1"/>
                </a:solidFill>
              </a:rPr>
              <a:t>.  </a:t>
            </a:r>
            <a:r>
              <a:rPr lang="en-US" sz="6600" dirty="0">
                <a:solidFill>
                  <a:schemeClr val="tx1">
                    <a:lumMod val="85000"/>
                    <a:lumOff val="15000"/>
                  </a:schemeClr>
                </a:solidFill>
              </a:rPr>
              <a:t>Look ahead and move on…</a:t>
            </a:r>
          </a:p>
        </p:txBody>
      </p:sp>
    </p:spTree>
    <p:extLst>
      <p:ext uri="{BB962C8B-B14F-4D97-AF65-F5344CB8AC3E}">
        <p14:creationId xmlns:p14="http://schemas.microsoft.com/office/powerpoint/2010/main" val="19592039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C8C603FD-294D-4849-A373-BCBDF6DA23E8}"/>
              </a:ext>
            </a:extLst>
          </p:cNvPr>
          <p:cNvSpPr/>
          <p:nvPr/>
        </p:nvSpPr>
        <p:spPr>
          <a:xfrm>
            <a:off x="6238645" y="4572000"/>
            <a:ext cx="5384800" cy="814039"/>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63D685-1921-434D-99B4-5B8482E7C1C9}"/>
              </a:ext>
            </a:extLst>
          </p:cNvPr>
          <p:cNvSpPr>
            <a:spLocks noGrp="1"/>
          </p:cNvSpPr>
          <p:nvPr>
            <p:ph type="title"/>
          </p:nvPr>
        </p:nvSpPr>
        <p:spPr/>
        <p:txBody>
          <a:bodyPr/>
          <a:lstStyle/>
          <a:p>
            <a:r>
              <a:rPr lang="en-US" dirty="0"/>
              <a:t>The Adoption of Asset-based Development</a:t>
            </a:r>
          </a:p>
        </p:txBody>
      </p:sp>
      <p:pic>
        <p:nvPicPr>
          <p:cNvPr id="6" name="Content Placeholder 5">
            <a:extLst>
              <a:ext uri="{FF2B5EF4-FFF2-40B4-BE49-F238E27FC236}">
                <a16:creationId xmlns:a16="http://schemas.microsoft.com/office/drawing/2014/main" id="{1C7C8B83-AA09-4752-9AFE-707371E09D68}"/>
              </a:ext>
            </a:extLst>
          </p:cNvPr>
          <p:cNvPicPr>
            <a:picLocks noGrp="1" noChangeAspect="1"/>
          </p:cNvPicPr>
          <p:nvPr>
            <p:ph sz="quarter" idx="1"/>
          </p:nvPr>
        </p:nvPicPr>
        <p:blipFill>
          <a:blip r:embed="rId2" cstate="email">
            <a:extLst>
              <a:ext uri="{28A0092B-C50C-407E-A947-70E740481C1C}">
                <a14:useLocalDpi xmlns:a14="http://schemas.microsoft.com/office/drawing/2010/main"/>
              </a:ext>
            </a:extLst>
          </a:blip>
          <a:stretch>
            <a:fillRect/>
          </a:stretch>
        </p:blipFill>
        <p:spPr>
          <a:xfrm>
            <a:off x="747133" y="3486649"/>
            <a:ext cx="2003308" cy="2671077"/>
          </a:xfrm>
          <a:prstGeom prst="rect">
            <a:avLst/>
          </a:prstGeom>
        </p:spPr>
      </p:pic>
      <p:sp>
        <p:nvSpPr>
          <p:cNvPr id="5" name="Text Placeholder 4">
            <a:extLst>
              <a:ext uri="{FF2B5EF4-FFF2-40B4-BE49-F238E27FC236}">
                <a16:creationId xmlns:a16="http://schemas.microsoft.com/office/drawing/2014/main" id="{215DFB1D-35DD-4051-A5D3-6562C4F81DCA}"/>
              </a:ext>
            </a:extLst>
          </p:cNvPr>
          <p:cNvSpPr>
            <a:spLocks noGrp="1"/>
          </p:cNvSpPr>
          <p:nvPr>
            <p:ph type="body" sz="half" idx="3"/>
          </p:nvPr>
        </p:nvSpPr>
        <p:spPr>
          <a:xfrm>
            <a:off x="6238645" y="1957705"/>
            <a:ext cx="5573604" cy="3617906"/>
          </a:xfrm>
        </p:spPr>
        <p:txBody>
          <a:bodyPr>
            <a:normAutofit/>
          </a:bodyPr>
          <a:lstStyle/>
          <a:p>
            <a:r>
              <a:rPr lang="en-US" sz="2400" b="1" dirty="0"/>
              <a:t>Align Market, Vision, and Community Stakeholder’s Strategies </a:t>
            </a:r>
          </a:p>
          <a:p>
            <a:pPr>
              <a:buFont typeface="Wingdings" panose="05000000000000000000" pitchFamily="2" charset="2"/>
              <a:buChar char="v"/>
            </a:pPr>
            <a:r>
              <a:rPr lang="en-US" dirty="0"/>
              <a:t> Leverage investments</a:t>
            </a:r>
          </a:p>
          <a:p>
            <a:pPr>
              <a:buFont typeface="Wingdings" panose="05000000000000000000" pitchFamily="2" charset="2"/>
              <a:buChar char="v"/>
            </a:pPr>
            <a:r>
              <a:rPr lang="en-US" dirty="0"/>
              <a:t> Build on public assets</a:t>
            </a:r>
          </a:p>
          <a:p>
            <a:pPr>
              <a:buFont typeface="Wingdings" panose="05000000000000000000" pitchFamily="2" charset="2"/>
              <a:buChar char="v"/>
            </a:pPr>
            <a:r>
              <a:rPr lang="en-US" dirty="0"/>
              <a:t> Facilitates Wealth Building &amp; Strengthens Tax Base</a:t>
            </a:r>
          </a:p>
          <a:p>
            <a:r>
              <a:rPr lang="en-US" dirty="0"/>
              <a:t> </a:t>
            </a:r>
          </a:p>
          <a:p>
            <a:pPr marL="0" indent="0" algn="ctr">
              <a:buNone/>
            </a:pPr>
            <a:r>
              <a:rPr lang="en-US" sz="2400" b="1" dirty="0">
                <a:solidFill>
                  <a:schemeClr val="bg1"/>
                </a:solidFill>
              </a:rPr>
              <a:t>Strengthening the “community capital &amp;      confidence quotient”</a:t>
            </a:r>
          </a:p>
          <a:p>
            <a:endParaRPr lang="en-US" dirty="0"/>
          </a:p>
        </p:txBody>
      </p:sp>
      <p:pic>
        <p:nvPicPr>
          <p:cNvPr id="7" name="Picture 6">
            <a:extLst>
              <a:ext uri="{FF2B5EF4-FFF2-40B4-BE49-F238E27FC236}">
                <a16:creationId xmlns:a16="http://schemas.microsoft.com/office/drawing/2014/main" id="{AE0AF2F7-ADAD-4244-9758-38EB5232894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12067" y="1901534"/>
            <a:ext cx="2998803" cy="2131961"/>
          </a:xfrm>
          <a:prstGeom prst="rect">
            <a:avLst/>
          </a:prstGeom>
        </p:spPr>
      </p:pic>
      <p:pic>
        <p:nvPicPr>
          <p:cNvPr id="8" name="Picture 7">
            <a:extLst>
              <a:ext uri="{FF2B5EF4-FFF2-40B4-BE49-F238E27FC236}">
                <a16:creationId xmlns:a16="http://schemas.microsoft.com/office/drawing/2014/main" id="{6C6B1CC4-7BF8-47CB-8CCA-2F56D7C683F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935764" y="4134031"/>
            <a:ext cx="2975106" cy="2023695"/>
          </a:xfrm>
          <a:prstGeom prst="rect">
            <a:avLst/>
          </a:prstGeom>
        </p:spPr>
      </p:pic>
      <p:pic>
        <p:nvPicPr>
          <p:cNvPr id="9" name="Picture 8">
            <a:extLst>
              <a:ext uri="{FF2B5EF4-FFF2-40B4-BE49-F238E27FC236}">
                <a16:creationId xmlns:a16="http://schemas.microsoft.com/office/drawing/2014/main" id="{A2337F73-F106-409A-BC3B-C1771F0AC6A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47133" y="1899695"/>
            <a:ext cx="2003308" cy="1471656"/>
          </a:xfrm>
          <a:prstGeom prst="rect">
            <a:avLst/>
          </a:prstGeom>
        </p:spPr>
      </p:pic>
    </p:spTree>
    <p:extLst>
      <p:ext uri="{BB962C8B-B14F-4D97-AF65-F5344CB8AC3E}">
        <p14:creationId xmlns:p14="http://schemas.microsoft.com/office/powerpoint/2010/main" val="2726739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0EA883C-AB54-4320-94AC-C524CBCC6734}"/>
              </a:ext>
            </a:extLst>
          </p:cNvPr>
          <p:cNvSpPr/>
          <p:nvPr/>
        </p:nvSpPr>
        <p:spPr>
          <a:xfrm>
            <a:off x="2066306" y="2803161"/>
            <a:ext cx="7576458" cy="23974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C35B9B-DF64-4058-AF43-BE2A53292168}"/>
              </a:ext>
            </a:extLst>
          </p:cNvPr>
          <p:cNvSpPr>
            <a:spLocks noGrp="1"/>
          </p:cNvSpPr>
          <p:nvPr>
            <p:ph type="title" idx="4294967295"/>
          </p:nvPr>
        </p:nvSpPr>
        <p:spPr>
          <a:xfrm>
            <a:off x="211016" y="136282"/>
            <a:ext cx="10972800" cy="1143000"/>
          </a:xfrm>
        </p:spPr>
        <p:txBody>
          <a:bodyPr>
            <a:normAutofit fontScale="90000"/>
          </a:bodyPr>
          <a:lstStyle/>
          <a:p>
            <a:r>
              <a:rPr lang="en-US" b="1" i="1" dirty="0">
                <a:solidFill>
                  <a:srgbClr val="6BA42C"/>
                </a:solidFill>
                <a:latin typeface="Calibri" panose="020F0502020204030204" pitchFamily="34" charset="0"/>
                <a:cs typeface="Calibri" panose="020F0502020204030204" pitchFamily="34" charset="0"/>
              </a:rPr>
              <a:t>Dayton has been reinventing itself from the urban center outward since the late 1990’s…</a:t>
            </a:r>
          </a:p>
        </p:txBody>
      </p:sp>
      <p:sp>
        <p:nvSpPr>
          <p:cNvPr id="4" name="Content Placeholder 3">
            <a:extLst>
              <a:ext uri="{FF2B5EF4-FFF2-40B4-BE49-F238E27FC236}">
                <a16:creationId xmlns:a16="http://schemas.microsoft.com/office/drawing/2014/main" id="{943880C8-AF67-49BC-8185-0484BD3CD829}"/>
              </a:ext>
            </a:extLst>
          </p:cNvPr>
          <p:cNvSpPr>
            <a:spLocks noGrp="1"/>
          </p:cNvSpPr>
          <p:nvPr>
            <p:ph sz="quarter" idx="4294967295"/>
          </p:nvPr>
        </p:nvSpPr>
        <p:spPr>
          <a:xfrm>
            <a:off x="3215986" y="2961060"/>
            <a:ext cx="4962859" cy="2185987"/>
          </a:xfrm>
        </p:spPr>
        <p:txBody>
          <a:bodyPr>
            <a:normAutofit fontScale="85000" lnSpcReduction="20000"/>
          </a:bodyPr>
          <a:lstStyle/>
          <a:p>
            <a:pPr marL="0" indent="0" algn="ctr">
              <a:lnSpc>
                <a:spcPct val="100000"/>
              </a:lnSpc>
              <a:buNone/>
            </a:pPr>
            <a:r>
              <a:rPr lang="en-US" b="1" dirty="0">
                <a:solidFill>
                  <a:schemeClr val="bg1"/>
                </a:solidFill>
                <a:latin typeface="Calibri" panose="020F0502020204030204" pitchFamily="34" charset="0"/>
                <a:cs typeface="Calibri" panose="020F0502020204030204" pitchFamily="34" charset="0"/>
              </a:rPr>
              <a:t>Education Institutions</a:t>
            </a:r>
          </a:p>
          <a:p>
            <a:pPr marL="0" indent="0" algn="ctr">
              <a:lnSpc>
                <a:spcPct val="100000"/>
              </a:lnSpc>
              <a:buNone/>
            </a:pPr>
            <a:r>
              <a:rPr lang="en-US" b="1" dirty="0">
                <a:solidFill>
                  <a:schemeClr val="bg1"/>
                </a:solidFill>
                <a:latin typeface="Calibri" panose="020F0502020204030204" pitchFamily="34" charset="0"/>
                <a:cs typeface="Calibri" panose="020F0502020204030204" pitchFamily="34" charset="0"/>
              </a:rPr>
              <a:t>Healthcare Providers</a:t>
            </a:r>
          </a:p>
          <a:p>
            <a:pPr marL="0" indent="0" algn="ctr">
              <a:lnSpc>
                <a:spcPct val="100000"/>
              </a:lnSpc>
              <a:buNone/>
            </a:pPr>
            <a:r>
              <a:rPr lang="en-US" b="1" dirty="0">
                <a:solidFill>
                  <a:schemeClr val="bg1"/>
                </a:solidFill>
                <a:latin typeface="Calibri" panose="020F0502020204030204" pitchFamily="34" charset="0"/>
                <a:cs typeface="Calibri" panose="020F0502020204030204" pitchFamily="34" charset="0"/>
              </a:rPr>
              <a:t>Advanced Manufacturing Companies</a:t>
            </a:r>
          </a:p>
          <a:p>
            <a:pPr marL="0" indent="0" algn="ctr">
              <a:lnSpc>
                <a:spcPct val="100000"/>
              </a:lnSpc>
              <a:buNone/>
            </a:pPr>
            <a:r>
              <a:rPr lang="en-US" b="1" dirty="0">
                <a:solidFill>
                  <a:schemeClr val="bg1"/>
                </a:solidFill>
                <a:latin typeface="Calibri" panose="020F0502020204030204" pitchFamily="34" charset="0"/>
                <a:cs typeface="Calibri" panose="020F0502020204030204" pitchFamily="34" charset="0"/>
              </a:rPr>
              <a:t>Aerospace/WPAFB</a:t>
            </a:r>
            <a:endParaRPr lang="en-US" dirty="0"/>
          </a:p>
        </p:txBody>
      </p:sp>
      <p:sp>
        <p:nvSpPr>
          <p:cNvPr id="5" name="Text Placeholder 4">
            <a:extLst>
              <a:ext uri="{FF2B5EF4-FFF2-40B4-BE49-F238E27FC236}">
                <a16:creationId xmlns:a16="http://schemas.microsoft.com/office/drawing/2014/main" id="{276085A0-8787-4C8C-A67A-62290035C53B}"/>
              </a:ext>
            </a:extLst>
          </p:cNvPr>
          <p:cNvSpPr>
            <a:spLocks noGrp="1"/>
          </p:cNvSpPr>
          <p:nvPr>
            <p:ph type="body" sz="half" idx="4294967295"/>
          </p:nvPr>
        </p:nvSpPr>
        <p:spPr>
          <a:xfrm>
            <a:off x="403745" y="1657374"/>
            <a:ext cx="11756572" cy="1543050"/>
          </a:xfrm>
        </p:spPr>
        <p:txBody>
          <a:bodyPr>
            <a:normAutofit/>
          </a:bodyPr>
          <a:lstStyle/>
          <a:p>
            <a:pPr marL="0" indent="0" algn="ctr">
              <a:buNone/>
            </a:pPr>
            <a:r>
              <a:rPr lang="en-US" sz="2800" dirty="0">
                <a:latin typeface="Calibri" panose="020F0502020204030204" pitchFamily="34" charset="0"/>
                <a:cs typeface="Calibri" panose="020F0502020204030204" pitchFamily="34" charset="0"/>
              </a:rPr>
              <a:t>City leaders and partners crafted a strategy focused on attracting economic activity by leveraging existing market strengths centered around</a:t>
            </a:r>
            <a:r>
              <a:rPr lang="en-US" sz="2800" dirty="0"/>
              <a:t>:</a:t>
            </a:r>
          </a:p>
        </p:txBody>
      </p:sp>
      <p:sp>
        <p:nvSpPr>
          <p:cNvPr id="9" name="Content Placeholder 8">
            <a:extLst>
              <a:ext uri="{FF2B5EF4-FFF2-40B4-BE49-F238E27FC236}">
                <a16:creationId xmlns:a16="http://schemas.microsoft.com/office/drawing/2014/main" id="{E4D60B04-3A1C-4280-A8E8-04776D5571A3}"/>
              </a:ext>
            </a:extLst>
          </p:cNvPr>
          <p:cNvSpPr>
            <a:spLocks noGrp="1"/>
          </p:cNvSpPr>
          <p:nvPr>
            <p:ph sz="quarter" idx="4294967295"/>
          </p:nvPr>
        </p:nvSpPr>
        <p:spPr>
          <a:xfrm>
            <a:off x="602542" y="5628724"/>
            <a:ext cx="11358979" cy="2185987"/>
          </a:xfrm>
        </p:spPr>
        <p:txBody>
          <a:bodyPr>
            <a:normAutofit/>
          </a:bodyPr>
          <a:lstStyle/>
          <a:p>
            <a:pPr marL="0" indent="0" algn="ctr">
              <a:buNone/>
            </a:pPr>
            <a:r>
              <a:rPr lang="en-US" sz="2400" dirty="0">
                <a:latin typeface="Calibri" panose="020F0502020204030204" pitchFamily="34" charset="0"/>
                <a:cs typeface="Calibri" panose="020F0502020204030204" pitchFamily="34" charset="0"/>
              </a:rPr>
              <a:t>By building public-private partnerships between the City and anchor institutions, resources were directed in targeted areas and industries.</a:t>
            </a:r>
          </a:p>
        </p:txBody>
      </p:sp>
      <p:cxnSp>
        <p:nvCxnSpPr>
          <p:cNvPr id="14" name="Straight Connector 13">
            <a:extLst>
              <a:ext uri="{FF2B5EF4-FFF2-40B4-BE49-F238E27FC236}">
                <a16:creationId xmlns:a16="http://schemas.microsoft.com/office/drawing/2014/main" id="{01F79C81-15AF-49E9-A0C4-2C8661FFE1A7}"/>
              </a:ext>
            </a:extLst>
          </p:cNvPr>
          <p:cNvCxnSpPr/>
          <p:nvPr/>
        </p:nvCxnSpPr>
        <p:spPr>
          <a:xfrm>
            <a:off x="0" y="1384095"/>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48564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D73CD-A5FF-404C-8B27-EE93DD6EB8CD}"/>
              </a:ext>
            </a:extLst>
          </p:cNvPr>
          <p:cNvSpPr>
            <a:spLocks noGrp="1"/>
          </p:cNvSpPr>
          <p:nvPr>
            <p:ph type="title"/>
          </p:nvPr>
        </p:nvSpPr>
        <p:spPr/>
        <p:txBody>
          <a:bodyPr/>
          <a:lstStyle/>
          <a:p>
            <a:r>
              <a:rPr lang="en-US" dirty="0"/>
              <a:t>Expanding the Urban Core</a:t>
            </a:r>
          </a:p>
        </p:txBody>
      </p:sp>
      <p:sp>
        <p:nvSpPr>
          <p:cNvPr id="3" name="Content Placeholder 2">
            <a:extLst>
              <a:ext uri="{FF2B5EF4-FFF2-40B4-BE49-F238E27FC236}">
                <a16:creationId xmlns:a16="http://schemas.microsoft.com/office/drawing/2014/main" id="{A1BF494A-5D02-4852-8CCD-E3464758514E}"/>
              </a:ext>
            </a:extLst>
          </p:cNvPr>
          <p:cNvSpPr>
            <a:spLocks noGrp="1"/>
          </p:cNvSpPr>
          <p:nvPr>
            <p:ph idx="1"/>
          </p:nvPr>
        </p:nvSpPr>
        <p:spPr/>
        <p:txBody>
          <a:bodyPr/>
          <a:lstStyle/>
          <a:p>
            <a:r>
              <a:rPr lang="en-US" dirty="0"/>
              <a:t>With asset-based development proving successful, there was a deliberate effort to “reset” what was long-considered the Urban Core of Dayton</a:t>
            </a:r>
          </a:p>
          <a:p>
            <a:endParaRPr lang="en-US" sz="100" dirty="0"/>
          </a:p>
          <a:p>
            <a:r>
              <a:rPr lang="en-US" dirty="0"/>
              <a:t>The Greater Downtown Plan developed in 2010 with significant business leadership created a new “downtown geography” that was purposefully connected anchor intuitions and areas of economic success.  </a:t>
            </a:r>
          </a:p>
        </p:txBody>
      </p:sp>
      <p:pic>
        <p:nvPicPr>
          <p:cNvPr id="4" name="Picture 3">
            <a:extLst>
              <a:ext uri="{FF2B5EF4-FFF2-40B4-BE49-F238E27FC236}">
                <a16:creationId xmlns:a16="http://schemas.microsoft.com/office/drawing/2014/main" id="{493471DC-14BC-428B-9858-3EDC4E03CD0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00034" y="3941241"/>
            <a:ext cx="8391931" cy="2630154"/>
          </a:xfrm>
          <a:prstGeom prst="rect">
            <a:avLst/>
          </a:prstGeom>
        </p:spPr>
      </p:pic>
    </p:spTree>
    <p:extLst>
      <p:ext uri="{BB962C8B-B14F-4D97-AF65-F5344CB8AC3E}">
        <p14:creationId xmlns:p14="http://schemas.microsoft.com/office/powerpoint/2010/main" val="33395576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A8FFEA1-1B69-4F42-B552-0CCF725968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AA3C9226-5EC8-460B-82D7-72AA994DF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62A90A9D-33DF-408E-BF4C-F82588935C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E6AA15AE-DAFE-4E1E-B05F-F57962FD3A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677A416-D825-486E-A27F-96E213A779E6}"/>
              </a:ext>
            </a:extLst>
          </p:cNvPr>
          <p:cNvSpPr>
            <a:spLocks noGrp="1"/>
          </p:cNvSpPr>
          <p:nvPr>
            <p:ph type="title"/>
          </p:nvPr>
        </p:nvSpPr>
        <p:spPr>
          <a:xfrm>
            <a:off x="8141110" y="639097"/>
            <a:ext cx="3401961" cy="3686015"/>
          </a:xfrm>
        </p:spPr>
        <p:txBody>
          <a:bodyPr vert="horz" lIns="91440" tIns="45720" rIns="91440" bIns="45720" rtlCol="0" anchor="b">
            <a:normAutofit/>
          </a:bodyPr>
          <a:lstStyle/>
          <a:p>
            <a:r>
              <a:rPr lang="en-US" sz="5600">
                <a:solidFill>
                  <a:schemeClr val="tx1">
                    <a:lumMod val="85000"/>
                    <a:lumOff val="15000"/>
                  </a:schemeClr>
                </a:solidFill>
              </a:rPr>
              <a:t>Greater Downtown Geography</a:t>
            </a:r>
          </a:p>
        </p:txBody>
      </p:sp>
      <p:cxnSp>
        <p:nvCxnSpPr>
          <p:cNvPr id="17" name="Straight Connector 16">
            <a:extLst>
              <a:ext uri="{FF2B5EF4-FFF2-40B4-BE49-F238E27FC236}">
                <a16:creationId xmlns:a16="http://schemas.microsoft.com/office/drawing/2014/main" id="{D07141D5-A57C-43F5-A655-5BA2D0D2AF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D9DB1F97-BFF9-46CC-8EB4-BB63B98F13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88CAE6E3-39B4-4A16-97BC-9C376B9B7E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 name="Picture 2">
            <a:extLst>
              <a:ext uri="{FF2B5EF4-FFF2-40B4-BE49-F238E27FC236}">
                <a16:creationId xmlns:a16="http://schemas.microsoft.com/office/drawing/2014/main" id="{C633492B-B3FE-48BB-9DB9-95BA05BB0B86}"/>
              </a:ext>
            </a:extLst>
          </p:cNvPr>
          <p:cNvPicPr>
            <a:picLocks noChangeAspect="1"/>
          </p:cNvPicPr>
          <p:nvPr/>
        </p:nvPicPr>
        <p:blipFill>
          <a:blip r:embed="rId2"/>
          <a:stretch>
            <a:fillRect/>
          </a:stretch>
        </p:blipFill>
        <p:spPr>
          <a:xfrm>
            <a:off x="0" y="85821"/>
            <a:ext cx="8105775" cy="6162675"/>
          </a:xfrm>
          <a:prstGeom prst="rect">
            <a:avLst/>
          </a:prstGeom>
        </p:spPr>
      </p:pic>
    </p:spTree>
    <p:extLst>
      <p:ext uri="{BB962C8B-B14F-4D97-AF65-F5344CB8AC3E}">
        <p14:creationId xmlns:p14="http://schemas.microsoft.com/office/powerpoint/2010/main" val="9964776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038B8727-D318-4B70-B353-C390602FF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1B0C8367-28B6-4EF1-B182-01BEC9872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0B0A57A-B8F7-4422-A917-14EC2AF83721}"/>
              </a:ext>
            </a:extLst>
          </p:cNvPr>
          <p:cNvSpPr>
            <a:spLocks noGrp="1"/>
          </p:cNvSpPr>
          <p:nvPr>
            <p:ph type="title"/>
          </p:nvPr>
        </p:nvSpPr>
        <p:spPr>
          <a:xfrm>
            <a:off x="492370" y="516835"/>
            <a:ext cx="3084844" cy="2103875"/>
          </a:xfrm>
        </p:spPr>
        <p:txBody>
          <a:bodyPr vert="horz" lIns="91440" tIns="45720" rIns="91440" bIns="45720" rtlCol="0">
            <a:normAutofit/>
          </a:bodyPr>
          <a:lstStyle/>
          <a:p>
            <a:r>
              <a:rPr lang="en-US" sz="3600" b="1" dirty="0">
                <a:solidFill>
                  <a:srgbClr val="FFFFFF"/>
                </a:solidFill>
              </a:rPr>
              <a:t>The Downtown Dayton Renaissance </a:t>
            </a:r>
            <a:br>
              <a:rPr lang="en-US" sz="3600" b="1" dirty="0">
                <a:solidFill>
                  <a:srgbClr val="FFFFFF"/>
                </a:solidFill>
              </a:rPr>
            </a:br>
            <a:r>
              <a:rPr lang="en-US" sz="3600" b="1" i="1" dirty="0">
                <a:solidFill>
                  <a:srgbClr val="FFFFFF"/>
                </a:solidFill>
              </a:rPr>
              <a:t>TODAY</a:t>
            </a:r>
          </a:p>
        </p:txBody>
      </p:sp>
      <p:sp>
        <p:nvSpPr>
          <p:cNvPr id="3" name="Content Placeholder 2">
            <a:extLst>
              <a:ext uri="{FF2B5EF4-FFF2-40B4-BE49-F238E27FC236}">
                <a16:creationId xmlns:a16="http://schemas.microsoft.com/office/drawing/2014/main" id="{F4BE72E0-070D-478A-8308-E24BF6EDAF6B}"/>
              </a:ext>
            </a:extLst>
          </p:cNvPr>
          <p:cNvSpPr>
            <a:spLocks noGrp="1"/>
          </p:cNvSpPr>
          <p:nvPr>
            <p:ph idx="1"/>
          </p:nvPr>
        </p:nvSpPr>
        <p:spPr>
          <a:xfrm>
            <a:off x="472363" y="2882401"/>
            <a:ext cx="3084844" cy="3335519"/>
          </a:xfrm>
        </p:spPr>
        <p:txBody>
          <a:bodyPr vert="horz" lIns="91440" tIns="45720" rIns="91440" bIns="45720" rtlCol="0">
            <a:normAutofit/>
          </a:bodyPr>
          <a:lstStyle/>
          <a:p>
            <a:pPr marL="0" indent="0">
              <a:buNone/>
            </a:pPr>
            <a:r>
              <a:rPr lang="en-US" sz="2800" cap="all" spc="200" dirty="0">
                <a:solidFill>
                  <a:srgbClr val="FFFFFF"/>
                </a:solidFill>
                <a:latin typeface="+mj-lt"/>
              </a:rPr>
              <a:t>Core Urban Economic Development Strategy</a:t>
            </a:r>
          </a:p>
        </p:txBody>
      </p:sp>
      <p:sp>
        <p:nvSpPr>
          <p:cNvPr id="36" name="Rectangle 35">
            <a:extLst>
              <a:ext uri="{FF2B5EF4-FFF2-40B4-BE49-F238E27FC236}">
                <a16:creationId xmlns:a16="http://schemas.microsoft.com/office/drawing/2014/main" id="{649E3F4C-17F5-49E4-B05F-80C6B348A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a:extLst>
              <a:ext uri="{FF2B5EF4-FFF2-40B4-BE49-F238E27FC236}">
                <a16:creationId xmlns:a16="http://schemas.microsoft.com/office/drawing/2014/main" id="{3D3624D8-BB58-472C-A1E1-57D66BADCE4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069808" y="640080"/>
            <a:ext cx="6142500" cy="5577840"/>
          </a:xfrm>
          <a:prstGeom prst="rect">
            <a:avLst/>
          </a:prstGeom>
        </p:spPr>
      </p:pic>
    </p:spTree>
    <p:extLst>
      <p:ext uri="{BB962C8B-B14F-4D97-AF65-F5344CB8AC3E}">
        <p14:creationId xmlns:p14="http://schemas.microsoft.com/office/powerpoint/2010/main" val="40131499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47A7DCD-93CA-4707-A94A-A2B14AA1E488}"/>
              </a:ext>
            </a:extLst>
          </p:cNvPr>
          <p:cNvSpPr>
            <a:spLocks noGrp="1"/>
          </p:cNvSpPr>
          <p:nvPr>
            <p:ph type="title"/>
          </p:nvPr>
        </p:nvSpPr>
        <p:spPr>
          <a:xfrm>
            <a:off x="1219943" y="-159446"/>
            <a:ext cx="10767618" cy="1450757"/>
          </a:xfrm>
        </p:spPr>
        <p:txBody>
          <a:bodyPr>
            <a:normAutofit/>
          </a:bodyPr>
          <a:lstStyle/>
          <a:p>
            <a:r>
              <a:rPr lang="en-US" sz="4000" dirty="0">
                <a:latin typeface="+mn-lt"/>
              </a:rPr>
              <a:t>Expand &amp; Increase Density of Economic Activity </a:t>
            </a:r>
          </a:p>
        </p:txBody>
      </p:sp>
      <p:sp>
        <p:nvSpPr>
          <p:cNvPr id="4" name="Content Placeholder 3">
            <a:extLst>
              <a:ext uri="{FF2B5EF4-FFF2-40B4-BE49-F238E27FC236}">
                <a16:creationId xmlns:a16="http://schemas.microsoft.com/office/drawing/2014/main" id="{C2F14553-FE46-4E3E-AC74-73909C035442}"/>
              </a:ext>
            </a:extLst>
          </p:cNvPr>
          <p:cNvSpPr txBox="1">
            <a:spLocks noGrp="1"/>
          </p:cNvSpPr>
          <p:nvPr>
            <p:ph idx="1"/>
          </p:nvPr>
        </p:nvSpPr>
        <p:spPr>
          <a:xfrm>
            <a:off x="4639732" y="1845733"/>
            <a:ext cx="7437039" cy="4800393"/>
          </a:xfrm>
          <a:prstGeom prst="rect">
            <a:avLst/>
          </a:prstGeom>
        </p:spPr>
        <p:txBody>
          <a:bodyPr rtlCol="0">
            <a:normAutofit/>
          </a:bodyPr>
          <a:lstStyle/>
          <a:p>
            <a:pPr marL="0" indent="0" defTabSz="128611">
              <a:buNone/>
            </a:pPr>
            <a:r>
              <a:rPr lang="en-US" sz="2400" b="1" dirty="0"/>
              <a:t>What Do We Mean by Economic Activity?</a:t>
            </a:r>
            <a:endParaRPr lang="en-US" sz="2400" b="1" dirty="0">
              <a:latin typeface="Calibri" panose="020F0502020204030204"/>
            </a:endParaRPr>
          </a:p>
          <a:p>
            <a:pPr defTabSz="128611">
              <a:buFont typeface="Wingdings" panose="05000000000000000000" pitchFamily="2" charset="2"/>
              <a:buChar char="v"/>
            </a:pPr>
            <a:r>
              <a:rPr lang="en-US" sz="1800" dirty="0">
                <a:latin typeface="Calibri" panose="020F0502020204030204"/>
              </a:rPr>
              <a:t>Employment/Jobs</a:t>
            </a:r>
          </a:p>
          <a:p>
            <a:pPr defTabSz="128611">
              <a:buFont typeface="Wingdings" panose="05000000000000000000" pitchFamily="2" charset="2"/>
              <a:buChar char="v"/>
            </a:pPr>
            <a:r>
              <a:rPr lang="en-US" sz="1800" dirty="0">
                <a:latin typeface="Calibri" panose="020F0502020204030204"/>
              </a:rPr>
              <a:t>Commerce – Exchanges of Goods &amp; Services</a:t>
            </a:r>
          </a:p>
          <a:p>
            <a:pPr defTabSz="128611">
              <a:buFont typeface="Wingdings" panose="05000000000000000000" pitchFamily="2" charset="2"/>
              <a:buChar char="v"/>
            </a:pPr>
            <a:r>
              <a:rPr lang="en-US" sz="1800" dirty="0">
                <a:latin typeface="Calibri" panose="020F0502020204030204"/>
              </a:rPr>
              <a:t>Business Revenues</a:t>
            </a:r>
          </a:p>
          <a:p>
            <a:pPr defTabSz="128611">
              <a:buFont typeface="Wingdings" panose="05000000000000000000" pitchFamily="2" charset="2"/>
              <a:buChar char="v"/>
            </a:pPr>
            <a:r>
              <a:rPr lang="en-US" sz="1800" dirty="0">
                <a:latin typeface="Calibri" panose="020F0502020204030204"/>
              </a:rPr>
              <a:t>Capital Investment:</a:t>
            </a:r>
          </a:p>
          <a:p>
            <a:pPr marL="128611" lvl="1" indent="0" defTabSz="128611">
              <a:buNone/>
            </a:pPr>
            <a:r>
              <a:rPr lang="en-US" dirty="0">
                <a:latin typeface="Calibri" panose="020F0502020204030204"/>
              </a:rPr>
              <a:t>      Facilities, Buildings, Sites, Tenant Spaces</a:t>
            </a:r>
          </a:p>
          <a:p>
            <a:pPr marL="128611" lvl="1" indent="0" defTabSz="128611">
              <a:buNone/>
            </a:pPr>
            <a:r>
              <a:rPr lang="en-US" dirty="0">
                <a:latin typeface="Calibri" panose="020F0502020204030204"/>
              </a:rPr>
              <a:t>      Equipment, Furniture, Fixtures</a:t>
            </a:r>
          </a:p>
          <a:p>
            <a:pPr marL="128611" lvl="1" indent="0" defTabSz="128611">
              <a:buNone/>
            </a:pPr>
            <a:r>
              <a:rPr lang="en-US" dirty="0">
                <a:latin typeface="Calibri" panose="020F0502020204030204"/>
              </a:rPr>
              <a:t>      Public Corridors, Spaces &amp; Places, Infrastructure</a:t>
            </a:r>
          </a:p>
          <a:p>
            <a:pPr defTabSz="128611">
              <a:buFont typeface="Wingdings" panose="05000000000000000000" pitchFamily="2" charset="2"/>
              <a:buChar char="v"/>
            </a:pPr>
            <a:r>
              <a:rPr lang="en-US" sz="1800" dirty="0">
                <a:latin typeface="Calibri" panose="020F0502020204030204"/>
              </a:rPr>
              <a:t>Operational Investment:</a:t>
            </a:r>
          </a:p>
          <a:p>
            <a:pPr marL="128611" lvl="1" indent="0" defTabSz="128611">
              <a:buNone/>
            </a:pPr>
            <a:r>
              <a:rPr lang="en-US" dirty="0">
                <a:latin typeface="Calibri" panose="020F0502020204030204"/>
              </a:rPr>
              <a:t>      Investing in People, Workforce Development, Leveraging Social Capital</a:t>
            </a:r>
          </a:p>
          <a:p>
            <a:pPr defTabSz="128611">
              <a:buFont typeface="Wingdings" panose="05000000000000000000" pitchFamily="2" charset="2"/>
              <a:buChar char="v"/>
            </a:pPr>
            <a:r>
              <a:rPr lang="en-US" sz="1800" dirty="0">
                <a:latin typeface="Calibri" panose="020F0502020204030204"/>
              </a:rPr>
              <a:t>Growing Tax Base to Support Services throughout the City</a:t>
            </a:r>
          </a:p>
        </p:txBody>
      </p:sp>
      <p:pic>
        <p:nvPicPr>
          <p:cNvPr id="10" name="Graphic 9" descr="City">
            <a:extLst>
              <a:ext uri="{FF2B5EF4-FFF2-40B4-BE49-F238E27FC236}">
                <a16:creationId xmlns:a16="http://schemas.microsoft.com/office/drawing/2014/main" id="{1856DC14-07B7-4E26-9DBF-410CB0A7A83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6432" y="2104325"/>
            <a:ext cx="3094997" cy="3094997"/>
          </a:xfrm>
          <a:prstGeom prst="rect">
            <a:avLst/>
          </a:prstGeom>
        </p:spPr>
      </p:pic>
    </p:spTree>
    <p:extLst>
      <p:ext uri="{BB962C8B-B14F-4D97-AF65-F5344CB8AC3E}">
        <p14:creationId xmlns:p14="http://schemas.microsoft.com/office/powerpoint/2010/main" val="820405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fade">
                                      <p:cBhvr>
                                        <p:cTn id="47" dur="500"/>
                                        <p:tgtEl>
                                          <p:spTgt spid="4">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
                                            <p:txEl>
                                              <p:pRg st="9" end="9"/>
                                            </p:txEl>
                                          </p:spTgt>
                                        </p:tgtEl>
                                        <p:attrNameLst>
                                          <p:attrName>style.visibility</p:attrName>
                                        </p:attrNameLst>
                                      </p:cBhvr>
                                      <p:to>
                                        <p:strVal val="visible"/>
                                      </p:to>
                                    </p:set>
                                    <p:animEffect transition="in" filter="fade">
                                      <p:cBhvr>
                                        <p:cTn id="52" dur="500"/>
                                        <p:tgtEl>
                                          <p:spTgt spid="4">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
                                            <p:txEl>
                                              <p:pRg st="10" end="10"/>
                                            </p:txEl>
                                          </p:spTgt>
                                        </p:tgtEl>
                                        <p:attrNameLst>
                                          <p:attrName>style.visibility</p:attrName>
                                        </p:attrNameLst>
                                      </p:cBhvr>
                                      <p:to>
                                        <p:strVal val="visible"/>
                                      </p:to>
                                    </p:set>
                                    <p:animEffect transition="in" filter="fade">
                                      <p:cBhvr>
                                        <p:cTn id="57"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2B255-0CA7-4C90-BD2F-E9D01E533A95}"/>
              </a:ext>
            </a:extLst>
          </p:cNvPr>
          <p:cNvSpPr>
            <a:spLocks noGrp="1"/>
          </p:cNvSpPr>
          <p:nvPr>
            <p:ph type="title"/>
          </p:nvPr>
        </p:nvSpPr>
        <p:spPr/>
        <p:txBody>
          <a:bodyPr>
            <a:normAutofit/>
          </a:bodyPr>
          <a:lstStyle/>
          <a:p>
            <a:pPr algn="ctr"/>
            <a:r>
              <a:rPr lang="en-US" dirty="0"/>
              <a:t>Core Urban Economic Development Main Components</a:t>
            </a:r>
          </a:p>
        </p:txBody>
      </p:sp>
      <p:graphicFrame>
        <p:nvGraphicFramePr>
          <p:cNvPr id="5" name="Content Placeholder 2">
            <a:extLst>
              <a:ext uri="{FF2B5EF4-FFF2-40B4-BE49-F238E27FC236}">
                <a16:creationId xmlns:a16="http://schemas.microsoft.com/office/drawing/2014/main" id="{EEA6F3E5-74C2-4B35-916D-BEDE778201D1}"/>
              </a:ext>
            </a:extLst>
          </p:cNvPr>
          <p:cNvGraphicFramePr>
            <a:graphicFrameLocks noGrp="1"/>
          </p:cNvGraphicFramePr>
          <p:nvPr>
            <p:ph idx="1"/>
            <p:extLst>
              <p:ext uri="{D42A27DB-BD31-4B8C-83A1-F6EECF244321}">
                <p14:modId xmlns:p14="http://schemas.microsoft.com/office/powerpoint/2010/main" val="3529677650"/>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860187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8A2BD6-8AC0-4E82-B0B5-F7F0EE0224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4433987" cy="6858000"/>
          </a:xfrm>
          <a:prstGeom prst="rect">
            <a:avLst/>
          </a:prstGeom>
        </p:spPr>
      </p:pic>
      <p:pic>
        <p:nvPicPr>
          <p:cNvPr id="2" name="Picture 1">
            <a:extLst>
              <a:ext uri="{FF2B5EF4-FFF2-40B4-BE49-F238E27FC236}">
                <a16:creationId xmlns:a16="http://schemas.microsoft.com/office/drawing/2014/main" id="{3EA043E4-F264-483B-BAB5-151963BC337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687580" y="2343346"/>
            <a:ext cx="8504420" cy="3532798"/>
          </a:xfrm>
          <a:prstGeom prst="rect">
            <a:avLst/>
          </a:prstGeom>
        </p:spPr>
      </p:pic>
      <p:pic>
        <p:nvPicPr>
          <p:cNvPr id="4" name="Picture 3" descr="A picture containing clipart&#10;&#10;Description automatically generated">
            <a:extLst>
              <a:ext uri="{FF2B5EF4-FFF2-40B4-BE49-F238E27FC236}">
                <a16:creationId xmlns:a16="http://schemas.microsoft.com/office/drawing/2014/main" id="{C8428C2D-D1BA-47DB-93C8-4C1E096EEF5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51274" y="716638"/>
            <a:ext cx="6577031" cy="1289704"/>
          </a:xfrm>
          <a:prstGeom prst="rect">
            <a:avLst/>
          </a:prstGeom>
        </p:spPr>
      </p:pic>
    </p:spTree>
    <p:extLst>
      <p:ext uri="{BB962C8B-B14F-4D97-AF65-F5344CB8AC3E}">
        <p14:creationId xmlns:p14="http://schemas.microsoft.com/office/powerpoint/2010/main" val="28353565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67AB8B-F856-454B-8EE9-CC33534C24D5}"/>
              </a:ext>
            </a:extLst>
          </p:cNvPr>
          <p:cNvSpPr>
            <a:spLocks noGrp="1"/>
          </p:cNvSpPr>
          <p:nvPr>
            <p:ph type="title"/>
          </p:nvPr>
        </p:nvSpPr>
        <p:spPr>
          <a:xfrm>
            <a:off x="477078" y="516835"/>
            <a:ext cx="3100136" cy="2103875"/>
          </a:xfrm>
        </p:spPr>
        <p:txBody>
          <a:bodyPr>
            <a:normAutofit/>
          </a:bodyPr>
          <a:lstStyle/>
          <a:p>
            <a:r>
              <a:rPr lang="en-US" sz="3600" b="1">
                <a:latin typeface="+mn-lt"/>
              </a:rPr>
              <a:t>Advancing Dayton’s </a:t>
            </a:r>
            <a:br>
              <a:rPr lang="en-US" sz="3600" b="1">
                <a:latin typeface="+mn-lt"/>
              </a:rPr>
            </a:br>
            <a:r>
              <a:rPr lang="en-US" sz="3600" b="1">
                <a:latin typeface="+mn-lt"/>
              </a:rPr>
              <a:t>Core Urban ED Strategy </a:t>
            </a:r>
          </a:p>
        </p:txBody>
      </p:sp>
      <p:cxnSp>
        <p:nvCxnSpPr>
          <p:cNvPr id="12" name="Straight Connector 11">
            <a:extLst>
              <a:ext uri="{FF2B5EF4-FFF2-40B4-BE49-F238E27FC236}">
                <a16:creationId xmlns:a16="http://schemas.microsoft.com/office/drawing/2014/main" id="{5A0A5CF6-407C-4691-8122-49DF69D002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0927" y="2633962"/>
            <a:ext cx="274320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5" name="Subtitle 4">
            <a:extLst>
              <a:ext uri="{FF2B5EF4-FFF2-40B4-BE49-F238E27FC236}">
                <a16:creationId xmlns:a16="http://schemas.microsoft.com/office/drawing/2014/main" id="{0E5D36B3-9750-4401-BDDB-3EB78AC6B92F}"/>
              </a:ext>
            </a:extLst>
          </p:cNvPr>
          <p:cNvSpPr txBox="1">
            <a:spLocks noGrp="1"/>
          </p:cNvSpPr>
          <p:nvPr>
            <p:ph idx="1"/>
          </p:nvPr>
        </p:nvSpPr>
        <p:spPr>
          <a:xfrm>
            <a:off x="12636" y="2839444"/>
            <a:ext cx="3084844" cy="3366047"/>
          </a:xfrm>
          <a:prstGeom prst="rect">
            <a:avLst/>
          </a:prstGeom>
        </p:spPr>
        <p:txBody>
          <a:bodyPr vert="horz" lIns="25724" tIns="12862" rIns="25724" bIns="12862" rtlCol="0">
            <a:normAutofit/>
          </a:bodyPr>
          <a:lstStyle>
            <a:lvl1pPr marL="0" indent="0" algn="ctr" defTabSz="1371600" rtl="0" eaLnBrk="1" latinLnBrk="0" hangingPunct="1">
              <a:lnSpc>
                <a:spcPct val="90000"/>
              </a:lnSpc>
              <a:spcBef>
                <a:spcPts val="1500"/>
              </a:spcBef>
              <a:buFont typeface="Arial" panose="020B0604020202020204" pitchFamily="34" charset="0"/>
              <a:buNone/>
              <a:defRPr sz="3600" kern="1200">
                <a:solidFill>
                  <a:schemeClr val="tx1"/>
                </a:solidFill>
                <a:latin typeface="+mn-lt"/>
                <a:ea typeface="+mn-ea"/>
                <a:cs typeface="+mn-cs"/>
              </a:defRPr>
            </a:lvl1pPr>
            <a:lvl2pPr marL="685800" indent="0" algn="ctr" defTabSz="1371600" rtl="0" eaLnBrk="1" latinLnBrk="0" hangingPunct="1">
              <a:lnSpc>
                <a:spcPct val="90000"/>
              </a:lnSpc>
              <a:spcBef>
                <a:spcPts val="750"/>
              </a:spcBef>
              <a:buFont typeface="Arial" panose="020B0604020202020204" pitchFamily="34" charset="0"/>
              <a:buNone/>
              <a:defRPr sz="3000" kern="1200">
                <a:solidFill>
                  <a:schemeClr val="tx1"/>
                </a:solidFill>
                <a:latin typeface="+mn-lt"/>
                <a:ea typeface="+mn-ea"/>
                <a:cs typeface="+mn-cs"/>
              </a:defRPr>
            </a:lvl2pPr>
            <a:lvl3pPr marL="1371600" indent="0" algn="ctr" defTabSz="1371600" rtl="0" eaLnBrk="1" latinLnBrk="0" hangingPunct="1">
              <a:lnSpc>
                <a:spcPct val="90000"/>
              </a:lnSpc>
              <a:spcBef>
                <a:spcPts val="750"/>
              </a:spcBef>
              <a:buFont typeface="Arial" panose="020B0604020202020204" pitchFamily="34" charset="0"/>
              <a:buNone/>
              <a:defRPr sz="2700" kern="1200">
                <a:solidFill>
                  <a:schemeClr val="tx1"/>
                </a:solidFill>
                <a:latin typeface="+mn-lt"/>
                <a:ea typeface="+mn-ea"/>
                <a:cs typeface="+mn-cs"/>
              </a:defRPr>
            </a:lvl3pPr>
            <a:lvl4pPr marL="2057400"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4pPr>
            <a:lvl5pPr marL="2743200"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5pPr>
            <a:lvl6pPr marL="3429000"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6pPr>
            <a:lvl7pPr marL="4114800"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7pPr>
            <a:lvl8pPr marL="4800600"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8pPr>
            <a:lvl9pPr marL="5486400"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9pPr>
          </a:lstStyle>
          <a:p>
            <a:pPr defTabSz="385836">
              <a:spcBef>
                <a:spcPts val="421"/>
              </a:spcBef>
            </a:pPr>
            <a:r>
              <a:rPr lang="en-US" sz="2800" dirty="0">
                <a:latin typeface="Calibri" panose="020F0502020204030204"/>
              </a:rPr>
              <a:t>3 million </a:t>
            </a:r>
            <a:r>
              <a:rPr lang="en-US" sz="2800" dirty="0" err="1">
                <a:latin typeface="Calibri" panose="020F0502020204030204"/>
              </a:rPr>
              <a:t>s.f.</a:t>
            </a:r>
            <a:endParaRPr lang="en-US" sz="2800" dirty="0">
              <a:latin typeface="Calibri" panose="020F0502020204030204"/>
            </a:endParaRPr>
          </a:p>
          <a:p>
            <a:pPr defTabSz="385836">
              <a:spcBef>
                <a:spcPts val="421"/>
              </a:spcBef>
            </a:pPr>
            <a:r>
              <a:rPr lang="en-US" sz="2800" dirty="0">
                <a:latin typeface="Calibri" panose="020F0502020204030204"/>
              </a:rPr>
              <a:t>Reactivation Challenge </a:t>
            </a:r>
          </a:p>
          <a:p>
            <a:pPr defTabSz="385836">
              <a:spcBef>
                <a:spcPts val="421"/>
              </a:spcBef>
            </a:pPr>
            <a:endParaRPr lang="en-US" sz="2800" dirty="0">
              <a:latin typeface="Calibri" panose="020F0502020204030204"/>
            </a:endParaRPr>
          </a:p>
          <a:p>
            <a:pPr defTabSz="385836">
              <a:spcBef>
                <a:spcPts val="421"/>
              </a:spcBef>
            </a:pPr>
            <a:r>
              <a:rPr lang="en-US" sz="2800" dirty="0">
                <a:latin typeface="Calibri" panose="020F0502020204030204"/>
              </a:rPr>
              <a:t>Central Economic Opportunity at its Center</a:t>
            </a:r>
          </a:p>
        </p:txBody>
      </p:sp>
      <p:pic>
        <p:nvPicPr>
          <p:cNvPr id="3" name="Picture 2">
            <a:extLst>
              <a:ext uri="{FF2B5EF4-FFF2-40B4-BE49-F238E27FC236}">
                <a16:creationId xmlns:a16="http://schemas.microsoft.com/office/drawing/2014/main" id="{844501E1-70B5-4CEA-943D-2D2CC5EC34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62402" y="0"/>
            <a:ext cx="9081813" cy="6858000"/>
          </a:xfrm>
          <a:prstGeom prst="rect">
            <a:avLst/>
          </a:prstGeom>
        </p:spPr>
      </p:pic>
    </p:spTree>
    <p:extLst>
      <p:ext uri="{BB962C8B-B14F-4D97-AF65-F5344CB8AC3E}">
        <p14:creationId xmlns:p14="http://schemas.microsoft.com/office/powerpoint/2010/main" val="38349956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anim calcmode="lin" valueType="num">
                                      <p:cBhvr>
                                        <p:cTn id="8" dur="2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2000"/>
                                        <p:tgtEl>
                                          <p:spTgt spid="5">
                                            <p:txEl>
                                              <p:pRg st="1" end="1"/>
                                            </p:txEl>
                                          </p:spTgt>
                                        </p:tgtEl>
                                      </p:cBhvr>
                                    </p:animEffect>
                                    <p:anim calcmode="lin" valueType="num">
                                      <p:cBhvr>
                                        <p:cTn id="13" dur="2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2000" fill="hold"/>
                                        <p:tgtEl>
                                          <p:spTgt spid="5">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2000"/>
                                        <p:tgtEl>
                                          <p:spTgt spid="5">
                                            <p:txEl>
                                              <p:pRg st="3" end="3"/>
                                            </p:txEl>
                                          </p:spTgt>
                                        </p:tgtEl>
                                      </p:cBhvr>
                                    </p:animEffect>
                                    <p:anim calcmode="lin" valueType="num">
                                      <p:cBhvr>
                                        <p:cTn id="18" dur="2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19" dur="2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605A42EF-68E6-4808-81CD-E5ABD0ED92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CF9F8F-E09C-4C18-8A4C-7D9509AECE62}"/>
              </a:ext>
            </a:extLst>
          </p:cNvPr>
          <p:cNvSpPr>
            <a:spLocks noGrp="1"/>
          </p:cNvSpPr>
          <p:nvPr>
            <p:ph type="title"/>
          </p:nvPr>
        </p:nvSpPr>
        <p:spPr>
          <a:xfrm>
            <a:off x="6663144" y="813144"/>
            <a:ext cx="5127171" cy="1450757"/>
          </a:xfrm>
        </p:spPr>
        <p:txBody>
          <a:bodyPr>
            <a:normAutofit/>
          </a:bodyPr>
          <a:lstStyle/>
          <a:p>
            <a:br>
              <a:rPr lang="en-US" sz="2600" dirty="0"/>
            </a:br>
            <a:r>
              <a:rPr lang="en-US" sz="2600" dirty="0"/>
              <a:t>The Downtown Story – </a:t>
            </a:r>
            <a:br>
              <a:rPr lang="en-US" sz="2600" dirty="0"/>
            </a:br>
            <a:r>
              <a:rPr lang="en-US" sz="2600" b="1" dirty="0"/>
              <a:t>After the Great Recession (2008)</a:t>
            </a:r>
            <a:br>
              <a:rPr lang="en-US" sz="2600" dirty="0"/>
            </a:br>
            <a:endParaRPr lang="en-US" sz="2600" dirty="0"/>
          </a:p>
        </p:txBody>
      </p:sp>
      <p:pic>
        <p:nvPicPr>
          <p:cNvPr id="4" name="Picture 3">
            <a:extLst>
              <a:ext uri="{FF2B5EF4-FFF2-40B4-BE49-F238E27FC236}">
                <a16:creationId xmlns:a16="http://schemas.microsoft.com/office/drawing/2014/main" id="{FB61219D-B6EE-4EB1-8153-AAA48916F18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2004" y="523684"/>
            <a:ext cx="6322288" cy="5345409"/>
          </a:xfrm>
          <a:prstGeom prst="rect">
            <a:avLst/>
          </a:prstGeom>
        </p:spPr>
      </p:pic>
      <p:cxnSp>
        <p:nvCxnSpPr>
          <p:cNvPr id="20" name="Straight Connector 19">
            <a:extLst>
              <a:ext uri="{FF2B5EF4-FFF2-40B4-BE49-F238E27FC236}">
                <a16:creationId xmlns:a16="http://schemas.microsoft.com/office/drawing/2014/main" id="{3C4A154E-1950-4755-A5FC-5998EE0CC1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20F840B-C4F7-4E8F-BBC6-BEACB41704A4}"/>
              </a:ext>
            </a:extLst>
          </p:cNvPr>
          <p:cNvSpPr>
            <a:spLocks noGrp="1"/>
          </p:cNvSpPr>
          <p:nvPr>
            <p:ph idx="1"/>
          </p:nvPr>
        </p:nvSpPr>
        <p:spPr>
          <a:xfrm>
            <a:off x="6663144" y="2374676"/>
            <a:ext cx="5224056" cy="3670180"/>
          </a:xfrm>
        </p:spPr>
        <p:txBody>
          <a:bodyPr>
            <a:normAutofit/>
          </a:bodyPr>
          <a:lstStyle/>
          <a:p>
            <a:r>
              <a:rPr lang="en-US" sz="1500" dirty="0"/>
              <a:t>Webster Station District of Downtown demonstrates market momentum and vibrancy – </a:t>
            </a:r>
            <a:r>
              <a:rPr lang="en-US" sz="1500" i="1" dirty="0"/>
              <a:t>Something to build on!</a:t>
            </a:r>
          </a:p>
          <a:p>
            <a:r>
              <a:rPr lang="en-US" sz="1500" dirty="0"/>
              <a:t>West downtown anchored by Government and Education</a:t>
            </a:r>
          </a:p>
          <a:p>
            <a:r>
              <a:rPr lang="en-US" sz="1500" dirty="0"/>
              <a:t>Center City (Main Street) has about half of its 6M square feet of commercial space in varying stages of vacancy and abandonment</a:t>
            </a:r>
          </a:p>
          <a:p>
            <a:endParaRPr lang="en-US" sz="1500" dirty="0"/>
          </a:p>
          <a:p>
            <a:r>
              <a:rPr lang="en-US" b="1" i="1" dirty="0">
                <a:solidFill>
                  <a:schemeClr val="accent6">
                    <a:lumMod val="75000"/>
                  </a:schemeClr>
                </a:solidFill>
              </a:rPr>
              <a:t>The question became… do we demolish or save? </a:t>
            </a:r>
          </a:p>
          <a:p>
            <a:pPr lvl="1"/>
            <a:r>
              <a:rPr lang="en-US" sz="1500" dirty="0"/>
              <a:t>$25M to demolish with another $45 to $60M in tax credit equity potentially lost to landfills</a:t>
            </a:r>
          </a:p>
        </p:txBody>
      </p:sp>
      <p:sp>
        <p:nvSpPr>
          <p:cNvPr id="22" name="Rectangle 21">
            <a:extLst>
              <a:ext uri="{FF2B5EF4-FFF2-40B4-BE49-F238E27FC236}">
                <a16:creationId xmlns:a16="http://schemas.microsoft.com/office/drawing/2014/main" id="{3FE9C285-56FB-4B36-8ECA-C2D6596AA9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23">
            <a:extLst>
              <a:ext uri="{FF2B5EF4-FFF2-40B4-BE49-F238E27FC236}">
                <a16:creationId xmlns:a16="http://schemas.microsoft.com/office/drawing/2014/main" id="{937C076B-00B1-4629-B27F-A86F9885F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251128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83BAE65-D215-4292-9498-D9610AC2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D9FAF9-9FA8-4AE8-8A11-686C19382298}"/>
              </a:ext>
            </a:extLst>
          </p:cNvPr>
          <p:cNvSpPr>
            <a:spLocks noGrp="1"/>
          </p:cNvSpPr>
          <p:nvPr>
            <p:ph type="title"/>
          </p:nvPr>
        </p:nvSpPr>
        <p:spPr>
          <a:xfrm>
            <a:off x="7892143" y="412017"/>
            <a:ext cx="3690257" cy="1450757"/>
          </a:xfrm>
        </p:spPr>
        <p:txBody>
          <a:bodyPr>
            <a:normAutofit/>
          </a:bodyPr>
          <a:lstStyle/>
          <a:p>
            <a:r>
              <a:rPr lang="en-US" sz="3400" dirty="0"/>
              <a:t>The Transformation of Webster Station</a:t>
            </a:r>
          </a:p>
        </p:txBody>
      </p:sp>
      <p:pic>
        <p:nvPicPr>
          <p:cNvPr id="4" name="Picture 3">
            <a:extLst>
              <a:ext uri="{FF2B5EF4-FFF2-40B4-BE49-F238E27FC236}">
                <a16:creationId xmlns:a16="http://schemas.microsoft.com/office/drawing/2014/main" id="{51557E2E-EB22-4F1F-9F2C-AB2E71762EB6}"/>
              </a:ext>
            </a:extLst>
          </p:cNvPr>
          <p:cNvPicPr>
            <a:picLocks noChangeAspect="1"/>
          </p:cNvPicPr>
          <p:nvPr/>
        </p:nvPicPr>
        <p:blipFill>
          <a:blip r:embed="rId2"/>
          <a:stretch>
            <a:fillRect/>
          </a:stretch>
        </p:blipFill>
        <p:spPr>
          <a:xfrm>
            <a:off x="633999" y="706109"/>
            <a:ext cx="7225486" cy="5419114"/>
          </a:xfrm>
          <a:prstGeom prst="rect">
            <a:avLst/>
          </a:prstGeom>
        </p:spPr>
      </p:pic>
      <p:cxnSp>
        <p:nvCxnSpPr>
          <p:cNvPr id="11" name="Straight Connector 10">
            <a:extLst>
              <a:ext uri="{FF2B5EF4-FFF2-40B4-BE49-F238E27FC236}">
                <a16:creationId xmlns:a16="http://schemas.microsoft.com/office/drawing/2014/main" id="{5C99ACED-3F9B-471D-97BC-E5D2D2319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26DCB96-F482-467B-82E4-DAFFFEAABC92}"/>
              </a:ext>
            </a:extLst>
          </p:cNvPr>
          <p:cNvSpPr>
            <a:spLocks noGrp="1"/>
          </p:cNvSpPr>
          <p:nvPr>
            <p:ph idx="1"/>
          </p:nvPr>
        </p:nvSpPr>
        <p:spPr>
          <a:xfrm>
            <a:off x="7859485" y="2198913"/>
            <a:ext cx="4140010" cy="3912451"/>
          </a:xfrm>
        </p:spPr>
        <p:txBody>
          <a:bodyPr>
            <a:normAutofit/>
          </a:bodyPr>
          <a:lstStyle/>
          <a:p>
            <a:r>
              <a:rPr lang="en-US" sz="2400" dirty="0"/>
              <a:t>The area that today is know as Webster Station, was once home to the emerging industrial backbone of Dayton. From the time that the Canal and Railroads roared through Dayton, this nexus of industrial might was home to such names as DELCO, Frigidaire, Barney Car Works and the Stoddard Dayton Automobile Company.</a:t>
            </a:r>
          </a:p>
          <a:p>
            <a:endParaRPr lang="en-US" dirty="0"/>
          </a:p>
        </p:txBody>
      </p:sp>
      <p:sp>
        <p:nvSpPr>
          <p:cNvPr id="13" name="Rectangle 12">
            <a:extLst>
              <a:ext uri="{FF2B5EF4-FFF2-40B4-BE49-F238E27FC236}">
                <a16:creationId xmlns:a16="http://schemas.microsoft.com/office/drawing/2014/main" id="{86C05757-249C-4F2B-B326-B940FDD9C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EE922679-5189-4C5C-9FBB-6839F89C66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030523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view of a city street&#10;&#10;Description automatically generated">
            <a:extLst>
              <a:ext uri="{FF2B5EF4-FFF2-40B4-BE49-F238E27FC236}">
                <a16:creationId xmlns:a16="http://schemas.microsoft.com/office/drawing/2014/main" id="{385BA330-E478-487B-8F4C-AF24F4F8D23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3"/>
          <a:stretch/>
        </p:blipFill>
        <p:spPr>
          <a:xfrm>
            <a:off x="321731" y="321731"/>
            <a:ext cx="5728548" cy="3079194"/>
          </a:xfrm>
          <a:prstGeom prst="rect">
            <a:avLst/>
          </a:prstGeom>
        </p:spPr>
      </p:pic>
      <p:pic>
        <p:nvPicPr>
          <p:cNvPr id="4" name="Picture 3" descr="An aerial view of a city&#10;&#10;Description automatically generated">
            <a:extLst>
              <a:ext uri="{FF2B5EF4-FFF2-40B4-BE49-F238E27FC236}">
                <a16:creationId xmlns:a16="http://schemas.microsoft.com/office/drawing/2014/main" id="{9233455F-F4DF-44E6-9790-0D4A9BFBC09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3"/>
          <a:stretch/>
        </p:blipFill>
        <p:spPr>
          <a:xfrm>
            <a:off x="6141719" y="321731"/>
            <a:ext cx="5728547" cy="3079194"/>
          </a:xfrm>
          <a:prstGeom prst="rect">
            <a:avLst/>
          </a:prstGeom>
        </p:spPr>
      </p:pic>
      <p:pic>
        <p:nvPicPr>
          <p:cNvPr id="7" name="Picture 6" descr="A view of a city street&#10;&#10;Description automatically generated">
            <a:extLst>
              <a:ext uri="{FF2B5EF4-FFF2-40B4-BE49-F238E27FC236}">
                <a16:creationId xmlns:a16="http://schemas.microsoft.com/office/drawing/2014/main" id="{4468EEF8-A648-46D7-8361-76C1315E36E9}"/>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a:ext>
            </a:extLst>
          </a:blip>
          <a:srcRect r="-3"/>
          <a:stretch/>
        </p:blipFill>
        <p:spPr>
          <a:xfrm>
            <a:off x="321730" y="3489159"/>
            <a:ext cx="5728548" cy="3047107"/>
          </a:xfrm>
          <a:prstGeom prst="rect">
            <a:avLst/>
          </a:prstGeom>
        </p:spPr>
      </p:pic>
      <p:pic>
        <p:nvPicPr>
          <p:cNvPr id="5" name="Picture 4">
            <a:extLst>
              <a:ext uri="{FF2B5EF4-FFF2-40B4-BE49-F238E27FC236}">
                <a16:creationId xmlns:a16="http://schemas.microsoft.com/office/drawing/2014/main" id="{896B0575-1211-4E03-A9EF-61DBE54BFABB}"/>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a:ext>
            </a:extLst>
          </a:blip>
          <a:srcRect r="-3"/>
          <a:stretch/>
        </p:blipFill>
        <p:spPr>
          <a:xfrm>
            <a:off x="6141718" y="3489159"/>
            <a:ext cx="5728547" cy="3047107"/>
          </a:xfrm>
          <a:prstGeom prst="rect">
            <a:avLst/>
          </a:prstGeom>
        </p:spPr>
      </p:pic>
    </p:spTree>
    <p:extLst>
      <p:ext uri="{BB962C8B-B14F-4D97-AF65-F5344CB8AC3E}">
        <p14:creationId xmlns:p14="http://schemas.microsoft.com/office/powerpoint/2010/main" val="42873504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ar stopped at a traffic light on a city street&#10;&#10;Description automatically generated">
            <a:extLst>
              <a:ext uri="{FF2B5EF4-FFF2-40B4-BE49-F238E27FC236}">
                <a16:creationId xmlns:a16="http://schemas.microsoft.com/office/drawing/2014/main" id="{081A4D2A-5105-4335-88B0-151F00FCDA0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9048" y="186493"/>
            <a:ext cx="6099048" cy="3428990"/>
          </a:xfrm>
          <a:prstGeom prst="rect">
            <a:avLst/>
          </a:prstGeom>
        </p:spPr>
      </p:pic>
      <p:pic>
        <p:nvPicPr>
          <p:cNvPr id="5" name="Picture 4" descr="A close up of a street&#10;&#10;Description automatically generated">
            <a:extLst>
              <a:ext uri="{FF2B5EF4-FFF2-40B4-BE49-F238E27FC236}">
                <a16:creationId xmlns:a16="http://schemas.microsoft.com/office/drawing/2014/main" id="{1D4710ED-F5E0-4040-904E-2D6897A3998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092952" y="3428990"/>
            <a:ext cx="6099048" cy="3428990"/>
          </a:xfrm>
          <a:prstGeom prst="rect">
            <a:avLst/>
          </a:prstGeom>
        </p:spPr>
      </p:pic>
      <p:pic>
        <p:nvPicPr>
          <p:cNvPr id="6" name="Picture 5" descr="Several tall buildings in a city&#10;&#10;Description automatically generated">
            <a:extLst>
              <a:ext uri="{FF2B5EF4-FFF2-40B4-BE49-F238E27FC236}">
                <a16:creationId xmlns:a16="http://schemas.microsoft.com/office/drawing/2014/main" id="{DD533E08-8FC1-4BD5-B978-6866E65F018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096" y="5"/>
            <a:ext cx="6099048" cy="3429000"/>
          </a:xfrm>
          <a:prstGeom prst="rect">
            <a:avLst/>
          </a:prstGeom>
        </p:spPr>
      </p:pic>
      <p:pic>
        <p:nvPicPr>
          <p:cNvPr id="7" name="Picture 6" descr="A city street&#10;&#10;Description automatically generated">
            <a:extLst>
              <a:ext uri="{FF2B5EF4-FFF2-40B4-BE49-F238E27FC236}">
                <a16:creationId xmlns:a16="http://schemas.microsoft.com/office/drawing/2014/main" id="{78CBB331-F01C-4116-82B9-5FC61229B51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3428990"/>
            <a:ext cx="6099048" cy="3429000"/>
          </a:xfrm>
          <a:prstGeom prst="rect">
            <a:avLst/>
          </a:prstGeom>
        </p:spPr>
      </p:pic>
      <p:cxnSp>
        <p:nvCxnSpPr>
          <p:cNvPr id="9" name="Straight Connector 8">
            <a:extLst>
              <a:ext uri="{FF2B5EF4-FFF2-40B4-BE49-F238E27FC236}">
                <a16:creationId xmlns:a16="http://schemas.microsoft.com/office/drawing/2014/main" id="{EFA4CDA3-6C43-408D-8274-8B76073CC8BA}"/>
              </a:ext>
            </a:extLst>
          </p:cNvPr>
          <p:cNvCxnSpPr/>
          <p:nvPr/>
        </p:nvCxnSpPr>
        <p:spPr>
          <a:xfrm>
            <a:off x="-16040" y="3429000"/>
            <a:ext cx="12192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69A1B75-E286-4140-9CF9-79966FF37AC5}"/>
              </a:ext>
            </a:extLst>
          </p:cNvPr>
          <p:cNvCxnSpPr>
            <a:cxnSpLocks/>
          </p:cNvCxnSpPr>
          <p:nvPr/>
        </p:nvCxnSpPr>
        <p:spPr>
          <a:xfrm>
            <a:off x="6092952" y="0"/>
            <a:ext cx="0" cy="68580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28793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6D75EE5-57FF-4D1E-B105-A6036B0FE6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C913828F-06C6-4172-B0DE-BAB0120201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0CB2A3A6-962C-4D7A-8272-EDEDD881F0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21348D5E-A2F9-4457-85D6-EF33B01C1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4FDEC02-1D98-4525-B28C-D5CFA4DFF095}"/>
              </a:ext>
            </a:extLst>
          </p:cNvPr>
          <p:cNvSpPr>
            <a:spLocks noGrp="1"/>
          </p:cNvSpPr>
          <p:nvPr>
            <p:ph type="title"/>
          </p:nvPr>
        </p:nvSpPr>
        <p:spPr>
          <a:xfrm>
            <a:off x="633999" y="4550229"/>
            <a:ext cx="10909073" cy="1057655"/>
          </a:xfrm>
        </p:spPr>
        <p:txBody>
          <a:bodyPr vert="horz" lIns="91440" tIns="45720" rIns="91440" bIns="45720" rtlCol="0" anchor="b">
            <a:normAutofit/>
          </a:bodyPr>
          <a:lstStyle/>
          <a:p>
            <a:r>
              <a:rPr lang="en-US" sz="5400" dirty="0">
                <a:solidFill>
                  <a:schemeClr val="tx1">
                    <a:lumMod val="85000"/>
                    <a:lumOff val="15000"/>
                  </a:schemeClr>
                </a:solidFill>
                <a:latin typeface="+mn-lt"/>
              </a:rPr>
              <a:t>Tech Town Site Before…</a:t>
            </a:r>
          </a:p>
        </p:txBody>
      </p:sp>
      <p:pic>
        <p:nvPicPr>
          <p:cNvPr id="3" name="Picture 2">
            <a:extLst>
              <a:ext uri="{FF2B5EF4-FFF2-40B4-BE49-F238E27FC236}">
                <a16:creationId xmlns:a16="http://schemas.microsoft.com/office/drawing/2014/main" id="{6910B263-0DB7-48B8-B2CA-7CD04D1B43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1086" y="640079"/>
            <a:ext cx="5046023" cy="4095799"/>
          </a:xfrm>
          <a:prstGeom prst="rect">
            <a:avLst/>
          </a:prstGeom>
        </p:spPr>
      </p:pic>
      <p:sp>
        <p:nvSpPr>
          <p:cNvPr id="17" name="Rectangle 16">
            <a:extLst>
              <a:ext uri="{FF2B5EF4-FFF2-40B4-BE49-F238E27FC236}">
                <a16:creationId xmlns:a16="http://schemas.microsoft.com/office/drawing/2014/main" id="{62E5679E-AF9A-4675-8EB9-82F877C47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3996"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CA19FF4-1421-4756-8266-56BD8BE47E2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24891" y="640079"/>
            <a:ext cx="4951713" cy="4048027"/>
          </a:xfrm>
          <a:prstGeom prst="rect">
            <a:avLst/>
          </a:prstGeom>
        </p:spPr>
      </p:pic>
      <p:cxnSp>
        <p:nvCxnSpPr>
          <p:cNvPr id="19" name="Straight Connector 18">
            <a:extLst>
              <a:ext uri="{FF2B5EF4-FFF2-40B4-BE49-F238E27FC236}">
                <a16:creationId xmlns:a16="http://schemas.microsoft.com/office/drawing/2014/main" id="{A4193D27-0DF9-4485-90D7-D8E69A3F445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7EF5A4DD-17B0-415A-8F3A-0DEE3FF8F8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4AA73B4A-2570-4D18-9566-12E68828C4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134060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92D2C5-A3A0-4A93-875B-AEC518236FE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3440" y="1123030"/>
            <a:ext cx="6887708" cy="3382304"/>
          </a:xfrm>
          <a:prstGeom prst="rect">
            <a:avLst/>
          </a:prstGeom>
        </p:spPr>
      </p:pic>
      <p:pic>
        <p:nvPicPr>
          <p:cNvPr id="3" name="Picture 2">
            <a:extLst>
              <a:ext uri="{FF2B5EF4-FFF2-40B4-BE49-F238E27FC236}">
                <a16:creationId xmlns:a16="http://schemas.microsoft.com/office/drawing/2014/main" id="{9995FE34-5AE7-4C73-91A2-BBCC32744FB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25693" y="1088572"/>
            <a:ext cx="3575551" cy="5145857"/>
          </a:xfrm>
          <a:prstGeom prst="rect">
            <a:avLst/>
          </a:prstGeom>
        </p:spPr>
      </p:pic>
      <p:sp>
        <p:nvSpPr>
          <p:cNvPr id="7" name="Title 6">
            <a:extLst>
              <a:ext uri="{FF2B5EF4-FFF2-40B4-BE49-F238E27FC236}">
                <a16:creationId xmlns:a16="http://schemas.microsoft.com/office/drawing/2014/main" id="{8B302932-98B6-40EE-B5DA-A7AD402766F9}"/>
              </a:ext>
            </a:extLst>
          </p:cNvPr>
          <p:cNvSpPr>
            <a:spLocks noGrp="1"/>
          </p:cNvSpPr>
          <p:nvPr>
            <p:ph type="title"/>
          </p:nvPr>
        </p:nvSpPr>
        <p:spPr>
          <a:xfrm>
            <a:off x="1097280" y="286604"/>
            <a:ext cx="10058400" cy="801968"/>
          </a:xfrm>
        </p:spPr>
        <p:txBody>
          <a:bodyPr/>
          <a:lstStyle/>
          <a:p>
            <a:r>
              <a:rPr lang="en-US" dirty="0">
                <a:latin typeface="+mn-lt"/>
              </a:rPr>
              <a:t>Tech Town Today…</a:t>
            </a:r>
          </a:p>
        </p:txBody>
      </p:sp>
      <p:pic>
        <p:nvPicPr>
          <p:cNvPr id="8" name="Picture 7">
            <a:extLst>
              <a:ext uri="{FF2B5EF4-FFF2-40B4-BE49-F238E27FC236}">
                <a16:creationId xmlns:a16="http://schemas.microsoft.com/office/drawing/2014/main" id="{3FBB330B-C891-4F7A-B684-EA484F0CD73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3440" y="4630680"/>
            <a:ext cx="3312869" cy="2208579"/>
          </a:xfrm>
          <a:prstGeom prst="rect">
            <a:avLst/>
          </a:prstGeom>
        </p:spPr>
      </p:pic>
      <p:pic>
        <p:nvPicPr>
          <p:cNvPr id="9" name="Picture 8">
            <a:extLst>
              <a:ext uri="{FF2B5EF4-FFF2-40B4-BE49-F238E27FC236}">
                <a16:creationId xmlns:a16="http://schemas.microsoft.com/office/drawing/2014/main" id="{ED6D1337-9211-4D99-88F7-1BBE9854B4D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297294" y="4630680"/>
            <a:ext cx="2265146" cy="2193978"/>
          </a:xfrm>
          <a:prstGeom prst="rect">
            <a:avLst/>
          </a:prstGeom>
        </p:spPr>
      </p:pic>
      <p:sp>
        <p:nvSpPr>
          <p:cNvPr id="10" name="Rectangle 9">
            <a:extLst>
              <a:ext uri="{FF2B5EF4-FFF2-40B4-BE49-F238E27FC236}">
                <a16:creationId xmlns:a16="http://schemas.microsoft.com/office/drawing/2014/main" id="{5E9EE8D4-5211-4D27-A78A-85BE3D4B803B}"/>
              </a:ext>
            </a:extLst>
          </p:cNvPr>
          <p:cNvSpPr/>
          <p:nvPr/>
        </p:nvSpPr>
        <p:spPr>
          <a:xfrm>
            <a:off x="6750848" y="4630680"/>
            <a:ext cx="990300" cy="16037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57064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53A92B-1F33-4235-BB36-0EA195E9D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3FA49F11-60E5-4C96-8909-026C86B4F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4B58670E-10F5-482E-9198-9852444E99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8EB0C817-6AD3-4367-9F4A-35114B536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50BC716-CAFE-41D8-8B8A-69A8826CE9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5235D4C-69C8-49E3-B10E-B77D56599184}"/>
              </a:ext>
            </a:extLst>
          </p:cNvPr>
          <p:cNvSpPr>
            <a:spLocks noGrp="1"/>
          </p:cNvSpPr>
          <p:nvPr>
            <p:ph type="title"/>
          </p:nvPr>
        </p:nvSpPr>
        <p:spPr>
          <a:xfrm>
            <a:off x="1065197" y="5120640"/>
            <a:ext cx="10058400" cy="822960"/>
          </a:xfrm>
        </p:spPr>
        <p:txBody>
          <a:bodyPr vert="horz" lIns="91440" tIns="45720" rIns="91440" bIns="45720" rtlCol="0" anchor="b">
            <a:normAutofit/>
          </a:bodyPr>
          <a:lstStyle/>
          <a:p>
            <a:r>
              <a:rPr lang="en-US" sz="3600" dirty="0">
                <a:solidFill>
                  <a:srgbClr val="FFFFFF"/>
                </a:solidFill>
              </a:rPr>
              <a:t>Webster Station Momentum Continues Today</a:t>
            </a:r>
          </a:p>
        </p:txBody>
      </p:sp>
      <p:pic>
        <p:nvPicPr>
          <p:cNvPr id="4" name="Picture 3">
            <a:extLst>
              <a:ext uri="{FF2B5EF4-FFF2-40B4-BE49-F238E27FC236}">
                <a16:creationId xmlns:a16="http://schemas.microsoft.com/office/drawing/2014/main" id="{9313DD03-06CD-4258-91C8-03891F4E07A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0"/>
            <a:ext cx="3954681" cy="4744794"/>
          </a:xfrm>
          <a:prstGeom prst="rect">
            <a:avLst/>
          </a:prstGeom>
        </p:spPr>
      </p:pic>
      <p:pic>
        <p:nvPicPr>
          <p:cNvPr id="5" name="Picture 4">
            <a:extLst>
              <a:ext uri="{FF2B5EF4-FFF2-40B4-BE49-F238E27FC236}">
                <a16:creationId xmlns:a16="http://schemas.microsoft.com/office/drawing/2014/main" id="{7497E45D-9B66-49A1-8722-A785CDC0055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
          <a:stretch/>
        </p:blipFill>
        <p:spPr>
          <a:xfrm>
            <a:off x="4115568" y="-509"/>
            <a:ext cx="3956242" cy="4756229"/>
          </a:xfrm>
          <a:prstGeom prst="rect">
            <a:avLst/>
          </a:prstGeom>
        </p:spPr>
      </p:pic>
      <p:pic>
        <p:nvPicPr>
          <p:cNvPr id="6" name="Picture 5">
            <a:extLst>
              <a:ext uri="{FF2B5EF4-FFF2-40B4-BE49-F238E27FC236}">
                <a16:creationId xmlns:a16="http://schemas.microsoft.com/office/drawing/2014/main" id="{8FD44E3F-C2C9-49E3-A7FA-597E0E20C7B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234218" y="1965"/>
            <a:ext cx="3957782" cy="4747788"/>
          </a:xfrm>
          <a:prstGeom prst="rect">
            <a:avLst/>
          </a:prstGeom>
        </p:spPr>
      </p:pic>
      <p:sp>
        <p:nvSpPr>
          <p:cNvPr id="21" name="Rectangle 20">
            <a:extLst>
              <a:ext uri="{FF2B5EF4-FFF2-40B4-BE49-F238E27FC236}">
                <a16:creationId xmlns:a16="http://schemas.microsoft.com/office/drawing/2014/main" id="{4DAC3D69-8B6B-41DA-B493-3AB50D0D68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314672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58E0AE-E4C8-4BC5-A234-16124FFEA360}"/>
              </a:ext>
            </a:extLst>
          </p:cNvPr>
          <p:cNvSpPr>
            <a:spLocks noGrp="1"/>
          </p:cNvSpPr>
          <p:nvPr>
            <p:ph type="title"/>
          </p:nvPr>
        </p:nvSpPr>
        <p:spPr>
          <a:xfrm>
            <a:off x="1097280" y="286603"/>
            <a:ext cx="10058400" cy="1450757"/>
          </a:xfrm>
        </p:spPr>
        <p:txBody>
          <a:bodyPr>
            <a:normAutofit/>
          </a:bodyPr>
          <a:lstStyle/>
          <a:p>
            <a:r>
              <a:rPr lang="en-US" dirty="0">
                <a:latin typeface="+mn-lt"/>
              </a:rPr>
              <a:t>The Downtown Intervention – </a:t>
            </a:r>
            <a:br>
              <a:rPr lang="en-US" dirty="0">
                <a:latin typeface="+mn-lt"/>
              </a:rPr>
            </a:br>
            <a:endParaRPr lang="en-US" dirty="0">
              <a:latin typeface="+mn-lt"/>
            </a:endParaRPr>
          </a:p>
        </p:txBody>
      </p:sp>
      <p:graphicFrame>
        <p:nvGraphicFramePr>
          <p:cNvPr id="7" name="Content Placeholder 4">
            <a:extLst>
              <a:ext uri="{FF2B5EF4-FFF2-40B4-BE49-F238E27FC236}">
                <a16:creationId xmlns:a16="http://schemas.microsoft.com/office/drawing/2014/main" id="{884361E2-62A6-4F80-A063-D66E86201BA2}"/>
              </a:ext>
            </a:extLst>
          </p:cNvPr>
          <p:cNvGraphicFramePr>
            <a:graphicFrameLocks noGrp="1"/>
          </p:cNvGraphicFramePr>
          <p:nvPr>
            <p:ph idx="1"/>
            <p:extLst>
              <p:ext uri="{D42A27DB-BD31-4B8C-83A1-F6EECF244321}">
                <p14:modId xmlns:p14="http://schemas.microsoft.com/office/powerpoint/2010/main" val="2452181672"/>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a:extLst>
              <a:ext uri="{FF2B5EF4-FFF2-40B4-BE49-F238E27FC236}">
                <a16:creationId xmlns:a16="http://schemas.microsoft.com/office/drawing/2014/main" id="{A8FDE77F-D23D-4E93-B4A4-9FC7801ECE4F}"/>
              </a:ext>
            </a:extLst>
          </p:cNvPr>
          <p:cNvSpPr/>
          <p:nvPr/>
        </p:nvSpPr>
        <p:spPr>
          <a:xfrm>
            <a:off x="1200149" y="1243429"/>
            <a:ext cx="9629775" cy="461665"/>
          </a:xfrm>
          <a:prstGeom prst="rect">
            <a:avLst/>
          </a:prstGeom>
        </p:spPr>
        <p:txBody>
          <a:bodyPr wrap="square">
            <a:spAutoFit/>
          </a:bodyPr>
          <a:lstStyle/>
          <a:p>
            <a:r>
              <a:rPr lang="en-US" sz="2400" dirty="0"/>
              <a:t>City Manager directs </a:t>
            </a:r>
            <a:r>
              <a:rPr lang="en-US" sz="2400" dirty="0" err="1"/>
              <a:t>CityWide</a:t>
            </a:r>
            <a:r>
              <a:rPr lang="en-US" sz="2400" dirty="0"/>
              <a:t> Development to take the lead in the CBD to:</a:t>
            </a:r>
          </a:p>
        </p:txBody>
      </p:sp>
    </p:spTree>
    <p:extLst>
      <p:ext uri="{BB962C8B-B14F-4D97-AF65-F5344CB8AC3E}">
        <p14:creationId xmlns:p14="http://schemas.microsoft.com/office/powerpoint/2010/main" val="3338710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5306D-6FA7-43BD-A614-92E81941D71A}"/>
              </a:ext>
            </a:extLst>
          </p:cNvPr>
          <p:cNvSpPr>
            <a:spLocks noGrp="1"/>
          </p:cNvSpPr>
          <p:nvPr>
            <p:ph type="title"/>
          </p:nvPr>
        </p:nvSpPr>
        <p:spPr/>
        <p:txBody>
          <a:bodyPr/>
          <a:lstStyle/>
          <a:p>
            <a:r>
              <a:rPr lang="en-US" dirty="0"/>
              <a:t>Downtown Intervention Continues</a:t>
            </a:r>
          </a:p>
        </p:txBody>
      </p:sp>
      <p:sp>
        <p:nvSpPr>
          <p:cNvPr id="3" name="Content Placeholder 2">
            <a:extLst>
              <a:ext uri="{FF2B5EF4-FFF2-40B4-BE49-F238E27FC236}">
                <a16:creationId xmlns:a16="http://schemas.microsoft.com/office/drawing/2014/main" id="{52F5576A-C2D2-45AD-9787-972AA6B846E0}"/>
              </a:ext>
            </a:extLst>
          </p:cNvPr>
          <p:cNvSpPr>
            <a:spLocks noGrp="1"/>
          </p:cNvSpPr>
          <p:nvPr>
            <p:ph idx="1"/>
          </p:nvPr>
        </p:nvSpPr>
        <p:spPr/>
        <p:txBody>
          <a:bodyPr/>
          <a:lstStyle/>
          <a:p>
            <a:endParaRPr lang="en-US" dirty="0"/>
          </a:p>
          <a:p>
            <a:r>
              <a:rPr lang="en-US" sz="3200" b="1" dirty="0">
                <a:solidFill>
                  <a:schemeClr val="accent6">
                    <a:lumMod val="75000"/>
                  </a:schemeClr>
                </a:solidFill>
              </a:rPr>
              <a:t>‘The Nine’ Strategy’</a:t>
            </a:r>
          </a:p>
          <a:p>
            <a:r>
              <a:rPr lang="en-US" dirty="0"/>
              <a:t>–Reposition Dave Hall Plaza to a Levitt Pavilion to activate the center of the nine blocks</a:t>
            </a:r>
          </a:p>
          <a:p>
            <a:r>
              <a:rPr lang="en-US" dirty="0"/>
              <a:t>–Dayton Metro Library expands and transforms downtown library</a:t>
            </a:r>
          </a:p>
          <a:p>
            <a:r>
              <a:rPr lang="en-US" dirty="0"/>
              <a:t>–The long dormant historic Arcade:</a:t>
            </a:r>
          </a:p>
          <a:p>
            <a:r>
              <a:rPr lang="en-US" dirty="0"/>
              <a:t>•Vacant for 29 years, deteriorated, 400,000+ square feet, iconic Dayton landmark</a:t>
            </a:r>
          </a:p>
          <a:p>
            <a:r>
              <a:rPr lang="en-US" dirty="0"/>
              <a:t>•Gets new leave as a mixed-use innovation hub</a:t>
            </a:r>
          </a:p>
          <a:p>
            <a:r>
              <a:rPr lang="en-US" dirty="0"/>
              <a:t>•Another 400,000 square feet of historic buildings purchased for mixed-use reactivation – Fire Blocks</a:t>
            </a:r>
          </a:p>
        </p:txBody>
      </p:sp>
    </p:spTree>
    <p:extLst>
      <p:ext uri="{BB962C8B-B14F-4D97-AF65-F5344CB8AC3E}">
        <p14:creationId xmlns:p14="http://schemas.microsoft.com/office/powerpoint/2010/main" val="9057259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1D53CA0-FDE7-4B62-AE74-A671E6B82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06FA22A8-DAD2-4DBF-BCF6-AA00E9D83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38CF2381-9166-48DC-8859-93B6A58939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9C5F1CC-81CF-4FB4-9977-391DF5B090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90E3597-4A5B-4862-9BF3-F5921B27BC4A}"/>
              </a:ext>
            </a:extLst>
          </p:cNvPr>
          <p:cNvSpPr>
            <a:spLocks noGrp="1"/>
          </p:cNvSpPr>
          <p:nvPr>
            <p:ph type="title"/>
          </p:nvPr>
        </p:nvSpPr>
        <p:spPr>
          <a:xfrm>
            <a:off x="457200" y="640080"/>
            <a:ext cx="3659246" cy="2926080"/>
          </a:xfrm>
        </p:spPr>
        <p:txBody>
          <a:bodyPr vert="horz" lIns="91440" tIns="45720" rIns="91440" bIns="45720" rtlCol="0" anchor="b">
            <a:normAutofit fontScale="90000"/>
          </a:bodyPr>
          <a:lstStyle/>
          <a:p>
            <a:r>
              <a:rPr lang="it-IT" sz="4400" dirty="0">
                <a:solidFill>
                  <a:srgbClr val="FFFFFF"/>
                </a:solidFill>
              </a:rPr>
              <a:t>Dayton, Ohio</a:t>
            </a:r>
            <a:br>
              <a:rPr lang="it-IT" sz="4400" dirty="0">
                <a:solidFill>
                  <a:srgbClr val="FFFFFF"/>
                </a:solidFill>
              </a:rPr>
            </a:br>
            <a:br>
              <a:rPr lang="it-IT" sz="4400" dirty="0">
                <a:solidFill>
                  <a:srgbClr val="FFFFFF"/>
                </a:solidFill>
              </a:rPr>
            </a:br>
            <a:r>
              <a:rPr lang="it-IT" sz="4400" dirty="0">
                <a:solidFill>
                  <a:srgbClr val="FFFFFF"/>
                </a:solidFill>
              </a:rPr>
              <a:t>Cincinnati 55mi.</a:t>
            </a:r>
            <a:br>
              <a:rPr lang="it-IT" sz="4400" dirty="0">
                <a:solidFill>
                  <a:srgbClr val="FFFFFF"/>
                </a:solidFill>
              </a:rPr>
            </a:br>
            <a:r>
              <a:rPr lang="it-IT" sz="4400" dirty="0">
                <a:solidFill>
                  <a:srgbClr val="FFFFFF"/>
                </a:solidFill>
              </a:rPr>
              <a:t>Columbus 71mi.</a:t>
            </a:r>
            <a:endParaRPr lang="en-US" sz="4400" dirty="0">
              <a:solidFill>
                <a:srgbClr val="FFFFFF"/>
              </a:solidFill>
            </a:endParaRPr>
          </a:p>
        </p:txBody>
      </p:sp>
      <p:pic>
        <p:nvPicPr>
          <p:cNvPr id="7" name="Content Placeholder 3">
            <a:extLst>
              <a:ext uri="{FF2B5EF4-FFF2-40B4-BE49-F238E27FC236}">
                <a16:creationId xmlns:a16="http://schemas.microsoft.com/office/drawing/2014/main" id="{B7D5E963-E7CC-452E-AA1C-77B23837EFDE}"/>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4639733" y="10"/>
            <a:ext cx="7552266" cy="6857990"/>
          </a:xfrm>
          <a:prstGeom prst="rect">
            <a:avLst/>
          </a:prstGeom>
        </p:spPr>
      </p:pic>
      <p:sp>
        <p:nvSpPr>
          <p:cNvPr id="18" name="Rectangle 17">
            <a:extLst>
              <a:ext uri="{FF2B5EF4-FFF2-40B4-BE49-F238E27FC236}">
                <a16:creationId xmlns:a16="http://schemas.microsoft.com/office/drawing/2014/main" id="{AFDD4421-3DEC-4941-9625-756F8B5C6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5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a:extLst>
              <a:ext uri="{FF2B5EF4-FFF2-40B4-BE49-F238E27FC236}">
                <a16:creationId xmlns:a16="http://schemas.microsoft.com/office/drawing/2014/main" id="{2D834016-B679-4840-B5D3-D002D6161C2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65385" y="4182980"/>
            <a:ext cx="463336" cy="390178"/>
          </a:xfrm>
          <a:prstGeom prst="rect">
            <a:avLst/>
          </a:prstGeom>
        </p:spPr>
      </p:pic>
    </p:spTree>
    <p:extLst>
      <p:ext uri="{BB962C8B-B14F-4D97-AF65-F5344CB8AC3E}">
        <p14:creationId xmlns:p14="http://schemas.microsoft.com/office/powerpoint/2010/main" val="30253576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1D53CA0-FDE7-4B62-AE74-A671E6B82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06FA22A8-DAD2-4DBF-BCF6-AA00E9D83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38CF2381-9166-48DC-8859-93B6A58939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7" name="Content Placeholder 3">
            <a:extLst>
              <a:ext uri="{FF2B5EF4-FFF2-40B4-BE49-F238E27FC236}">
                <a16:creationId xmlns:a16="http://schemas.microsoft.com/office/drawing/2014/main" id="{4DD60A2E-7BAA-4F07-A2B0-14F2D750AE50}"/>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32" y="10"/>
            <a:ext cx="12192031" cy="4915066"/>
          </a:xfrm>
          <a:prstGeom prst="rect">
            <a:avLst/>
          </a:prstGeom>
        </p:spPr>
      </p:pic>
      <p:sp>
        <p:nvSpPr>
          <p:cNvPr id="16" name="Rectangle 15">
            <a:extLst>
              <a:ext uri="{FF2B5EF4-FFF2-40B4-BE49-F238E27FC236}">
                <a16:creationId xmlns:a16="http://schemas.microsoft.com/office/drawing/2014/main" id="{278593E4-9F18-4133-8E6D-49F2BD5E1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A7DD1EE-D607-489C-A220-2843AB542FED}"/>
              </a:ext>
            </a:extLst>
          </p:cNvPr>
          <p:cNvSpPr>
            <a:spLocks noGrp="1"/>
          </p:cNvSpPr>
          <p:nvPr>
            <p:ph type="title"/>
          </p:nvPr>
        </p:nvSpPr>
        <p:spPr>
          <a:xfrm>
            <a:off x="1065197" y="5120640"/>
            <a:ext cx="10058400" cy="822960"/>
          </a:xfrm>
        </p:spPr>
        <p:txBody>
          <a:bodyPr vert="horz" lIns="91440" tIns="45720" rIns="91440" bIns="45720" rtlCol="0" anchor="b">
            <a:normAutofit/>
          </a:bodyPr>
          <a:lstStyle/>
          <a:p>
            <a:r>
              <a:rPr lang="en-US" sz="4400" dirty="0">
                <a:solidFill>
                  <a:srgbClr val="FFFFFF"/>
                </a:solidFill>
              </a:rPr>
              <a:t>The Nine Geography</a:t>
            </a:r>
          </a:p>
        </p:txBody>
      </p:sp>
      <p:sp>
        <p:nvSpPr>
          <p:cNvPr id="18" name="Rectangle 17">
            <a:extLst>
              <a:ext uri="{FF2B5EF4-FFF2-40B4-BE49-F238E27FC236}">
                <a16:creationId xmlns:a16="http://schemas.microsoft.com/office/drawing/2014/main" id="{482D7CB0-CBA7-460E-824A-FAAA7D333C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138837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98FFDA8-C469-4467-9416-A235C998B9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00DC2034-6617-4024-BA52-EFE051FAA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6" name="Straight Connector 15">
            <a:extLst>
              <a:ext uri="{FF2B5EF4-FFF2-40B4-BE49-F238E27FC236}">
                <a16:creationId xmlns:a16="http://schemas.microsoft.com/office/drawing/2014/main" id="{E7B112A1-1D91-4B6F-95DC-590AC8E054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8" name="Rectangle 17">
            <a:extLst>
              <a:ext uri="{FF2B5EF4-FFF2-40B4-BE49-F238E27FC236}">
                <a16:creationId xmlns:a16="http://schemas.microsoft.com/office/drawing/2014/main" id="{A7DB0964-DA0F-41DD-8138-3264C728E6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41"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DFF4E2F-3674-4B4A-8F07-28D612AC9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315886B-3D33-4C2D-AB16-4FA8547CFA09}"/>
              </a:ext>
            </a:extLst>
          </p:cNvPr>
          <p:cNvSpPr>
            <a:spLocks noGrp="1"/>
          </p:cNvSpPr>
          <p:nvPr>
            <p:ph type="title"/>
          </p:nvPr>
        </p:nvSpPr>
        <p:spPr>
          <a:xfrm>
            <a:off x="89806" y="5459262"/>
            <a:ext cx="6506677" cy="822960"/>
          </a:xfrm>
        </p:spPr>
        <p:txBody>
          <a:bodyPr vert="horz" lIns="91440" tIns="45720" rIns="91440" bIns="45720" rtlCol="0" anchor="b">
            <a:normAutofit fontScale="90000"/>
          </a:bodyPr>
          <a:lstStyle/>
          <a:p>
            <a:r>
              <a:rPr lang="en-US" sz="3600" dirty="0">
                <a:solidFill>
                  <a:srgbClr val="FFFFFF"/>
                </a:solidFill>
              </a:rPr>
              <a:t>The Transformation of Levitt Pavilion – Music to our Ears</a:t>
            </a:r>
          </a:p>
        </p:txBody>
      </p:sp>
      <p:pic>
        <p:nvPicPr>
          <p:cNvPr id="5" name="Picture 4">
            <a:extLst>
              <a:ext uri="{FF2B5EF4-FFF2-40B4-BE49-F238E27FC236}">
                <a16:creationId xmlns:a16="http://schemas.microsoft.com/office/drawing/2014/main" id="{F0F0E735-0884-4209-A3D6-775620327CD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390449" y="137905"/>
            <a:ext cx="2926400" cy="4679610"/>
          </a:xfrm>
          <a:prstGeom prst="rect">
            <a:avLst/>
          </a:prstGeom>
        </p:spPr>
      </p:pic>
      <p:pic>
        <p:nvPicPr>
          <p:cNvPr id="4" name="Picture 3">
            <a:extLst>
              <a:ext uri="{FF2B5EF4-FFF2-40B4-BE49-F238E27FC236}">
                <a16:creationId xmlns:a16="http://schemas.microsoft.com/office/drawing/2014/main" id="{821CD1D3-504F-4CF5-B447-A3CA220303A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88214" y="104853"/>
            <a:ext cx="2922602" cy="4749229"/>
          </a:xfrm>
          <a:prstGeom prst="rect">
            <a:avLst/>
          </a:prstGeom>
        </p:spPr>
      </p:pic>
      <p:sp>
        <p:nvSpPr>
          <p:cNvPr id="22" name="Rectangle 21">
            <a:extLst>
              <a:ext uri="{FF2B5EF4-FFF2-40B4-BE49-F238E27FC236}">
                <a16:creationId xmlns:a16="http://schemas.microsoft.com/office/drawing/2014/main" id="{FEDB2789-ABC7-41C9-BADC-C3D3A037CF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8" name="Picture 7">
            <a:extLst>
              <a:ext uri="{FF2B5EF4-FFF2-40B4-BE49-F238E27FC236}">
                <a16:creationId xmlns:a16="http://schemas.microsoft.com/office/drawing/2014/main" id="{BB07CE01-24B7-484E-A7B2-D8C02B0141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96483" y="137904"/>
            <a:ext cx="4328191" cy="2841364"/>
          </a:xfrm>
          <a:prstGeom prst="rect">
            <a:avLst/>
          </a:prstGeom>
        </p:spPr>
      </p:pic>
      <p:pic>
        <p:nvPicPr>
          <p:cNvPr id="9" name="Picture 8">
            <a:extLst>
              <a:ext uri="{FF2B5EF4-FFF2-40B4-BE49-F238E27FC236}">
                <a16:creationId xmlns:a16="http://schemas.microsoft.com/office/drawing/2014/main" id="{5BC57865-72E7-4855-A0FD-A78E8835078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96483" y="3181884"/>
            <a:ext cx="4287645" cy="3216440"/>
          </a:xfrm>
          <a:prstGeom prst="rect">
            <a:avLst/>
          </a:prstGeom>
        </p:spPr>
      </p:pic>
    </p:spTree>
    <p:extLst>
      <p:ext uri="{BB962C8B-B14F-4D97-AF65-F5344CB8AC3E}">
        <p14:creationId xmlns:p14="http://schemas.microsoft.com/office/powerpoint/2010/main" val="12002071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0">
            <a:extLst>
              <a:ext uri="{FF2B5EF4-FFF2-40B4-BE49-F238E27FC236}">
                <a16:creationId xmlns:a16="http://schemas.microsoft.com/office/drawing/2014/main" id="{6A0A1DEB-D8B2-4267-B1E3-DF9903353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2">
            <a:extLst>
              <a:ext uri="{FF2B5EF4-FFF2-40B4-BE49-F238E27FC236}">
                <a16:creationId xmlns:a16="http://schemas.microsoft.com/office/drawing/2014/main" id="{BD039821-71E6-4D14-A6A3-00E3400406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343B04F-B5E0-41BD-BEEA-A4E6B79F2C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view of a city&#10;&#10;Description automatically generated">
            <a:extLst>
              <a:ext uri="{FF2B5EF4-FFF2-40B4-BE49-F238E27FC236}">
                <a16:creationId xmlns:a16="http://schemas.microsoft.com/office/drawing/2014/main" id="{7B0FA6A5-9BD7-43B7-B9AB-AFB8B496AEA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42772" y="841248"/>
            <a:ext cx="5092361" cy="5175504"/>
          </a:xfrm>
          <a:prstGeom prst="rect">
            <a:avLst/>
          </a:prstGeom>
        </p:spPr>
      </p:pic>
      <p:pic>
        <p:nvPicPr>
          <p:cNvPr id="4" name="Picture 3">
            <a:extLst>
              <a:ext uri="{FF2B5EF4-FFF2-40B4-BE49-F238E27FC236}">
                <a16:creationId xmlns:a16="http://schemas.microsoft.com/office/drawing/2014/main" id="{80C7320F-14CA-4293-8502-5FF59DAAC80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55173" y="841248"/>
            <a:ext cx="5092361" cy="5175504"/>
          </a:xfrm>
          <a:prstGeom prst="rect">
            <a:avLst/>
          </a:prstGeom>
        </p:spPr>
      </p:pic>
    </p:spTree>
    <p:extLst>
      <p:ext uri="{BB962C8B-B14F-4D97-AF65-F5344CB8AC3E}">
        <p14:creationId xmlns:p14="http://schemas.microsoft.com/office/powerpoint/2010/main" val="8041039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96B3EB-2119-4418-878C-02C6DE7F0D5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12281410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8247643-37AB-47DE-B7BD-7A64FEB13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AEBC3119-F8E7-4266-91B8-7A1E808B48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57D15890-6502-4FAA-AB03-AFAC88EE29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B80045BC-58DB-469C-8997-6C0C16B173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CC53F4-5B0E-4CFF-B1CF-14368DA20D60}"/>
              </a:ext>
            </a:extLst>
          </p:cNvPr>
          <p:cNvSpPr>
            <a:spLocks noGrp="1"/>
          </p:cNvSpPr>
          <p:nvPr>
            <p:ph type="title"/>
          </p:nvPr>
        </p:nvSpPr>
        <p:spPr>
          <a:xfrm>
            <a:off x="7235380" y="267682"/>
            <a:ext cx="4963886" cy="1450757"/>
          </a:xfrm>
        </p:spPr>
        <p:txBody>
          <a:bodyPr vert="horz" lIns="91440" tIns="45720" rIns="91440" bIns="45720" rtlCol="0" anchor="b">
            <a:normAutofit/>
          </a:bodyPr>
          <a:lstStyle/>
          <a:p>
            <a:r>
              <a:rPr lang="en-US" dirty="0"/>
              <a:t>Saving the Arcade</a:t>
            </a:r>
          </a:p>
        </p:txBody>
      </p:sp>
      <p:pic>
        <p:nvPicPr>
          <p:cNvPr id="4" name="Picture 3">
            <a:extLst>
              <a:ext uri="{FF2B5EF4-FFF2-40B4-BE49-F238E27FC236}">
                <a16:creationId xmlns:a16="http://schemas.microsoft.com/office/drawing/2014/main" id="{C37FF7C3-CCBA-4608-8364-F10DA95F662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42765" y="706565"/>
            <a:ext cx="6549850" cy="5037564"/>
          </a:xfrm>
          <a:prstGeom prst="rect">
            <a:avLst/>
          </a:prstGeom>
        </p:spPr>
      </p:pic>
      <p:cxnSp>
        <p:nvCxnSpPr>
          <p:cNvPr id="17" name="Straight Connector 16">
            <a:extLst>
              <a:ext uri="{FF2B5EF4-FFF2-40B4-BE49-F238E27FC236}">
                <a16:creationId xmlns:a16="http://schemas.microsoft.com/office/drawing/2014/main" id="{83EF6BB5-A95D-4C59-808C-3B64F444F2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F45F1E9-808E-44A5-9B68-07EC3A57435D}"/>
              </a:ext>
            </a:extLst>
          </p:cNvPr>
          <p:cNvSpPr>
            <a:spLocks noGrp="1"/>
          </p:cNvSpPr>
          <p:nvPr>
            <p:ph sz="half" idx="1"/>
          </p:nvPr>
        </p:nvSpPr>
        <p:spPr>
          <a:xfrm>
            <a:off x="7053943" y="2198913"/>
            <a:ext cx="4963886" cy="4024137"/>
          </a:xfrm>
        </p:spPr>
        <p:txBody>
          <a:bodyPr vert="horz" lIns="0" tIns="45720" rIns="0" bIns="45720" rtlCol="0">
            <a:normAutofit/>
          </a:bodyPr>
          <a:lstStyle/>
          <a:p>
            <a:r>
              <a:rPr lang="en-US" sz="2400" dirty="0">
                <a:highlight>
                  <a:srgbClr val="FFFFFF"/>
                </a:highlight>
              </a:rPr>
              <a:t>$95M Phase I (7 buildings) Underway</a:t>
            </a:r>
          </a:p>
          <a:p>
            <a:endParaRPr lang="en-US" sz="2400" dirty="0">
              <a:highlight>
                <a:srgbClr val="FFFFFF"/>
              </a:highlight>
            </a:endParaRPr>
          </a:p>
          <a:p>
            <a:r>
              <a:rPr lang="en-US" sz="2400" dirty="0">
                <a:highlight>
                  <a:srgbClr val="FFFFFF"/>
                </a:highlight>
              </a:rPr>
              <a:t>Iconic Rotunda will house community event space and offer daily programing </a:t>
            </a:r>
          </a:p>
          <a:p>
            <a:endParaRPr lang="en-US" sz="2400" dirty="0">
              <a:highlight>
                <a:srgbClr val="FFFFFF"/>
              </a:highlight>
            </a:endParaRPr>
          </a:p>
          <a:p>
            <a:pPr marL="0" indent="0">
              <a:buFont typeface="Calibri" panose="020F0502020204030204" pitchFamily="34" charset="0"/>
              <a:buNone/>
            </a:pPr>
            <a:r>
              <a:rPr lang="en-US" sz="2400" dirty="0">
                <a:highlight>
                  <a:srgbClr val="FFFFFF"/>
                </a:highlight>
              </a:rPr>
              <a:t>90,000 sf Innovation Hub with lead anchor tenants University of Dayton and Entrepreneurs Center </a:t>
            </a:r>
          </a:p>
          <a:p>
            <a:pPr marL="0" indent="0">
              <a:buFont typeface="Calibri" panose="020F0502020204030204" pitchFamily="34" charset="0"/>
              <a:buNone/>
            </a:pPr>
            <a:endParaRPr lang="en-US" dirty="0">
              <a:highlight>
                <a:srgbClr val="FFFFFF"/>
              </a:highlight>
            </a:endParaRPr>
          </a:p>
        </p:txBody>
      </p:sp>
      <p:sp>
        <p:nvSpPr>
          <p:cNvPr id="19" name="Rectangle 18">
            <a:extLst>
              <a:ext uri="{FF2B5EF4-FFF2-40B4-BE49-F238E27FC236}">
                <a16:creationId xmlns:a16="http://schemas.microsoft.com/office/drawing/2014/main" id="{150BDA68-EBDD-443C-9B6B-03CA14AFFB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00C07DB3-666C-4A9D-81CE-83B435F95B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901617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580D-85BE-4011-80C6-E9DE38496C6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1"/>
          <a:stretch/>
        </p:blipFill>
        <p:spPr>
          <a:xfrm>
            <a:off x="-1" y="10"/>
            <a:ext cx="7370057" cy="6857990"/>
          </a:xfrm>
          <a:prstGeom prst="rect">
            <a:avLst/>
          </a:prstGeom>
        </p:spPr>
      </p:pic>
      <p:pic>
        <p:nvPicPr>
          <p:cNvPr id="6" name="Picture 5">
            <a:extLst>
              <a:ext uri="{FF2B5EF4-FFF2-40B4-BE49-F238E27FC236}">
                <a16:creationId xmlns:a16="http://schemas.microsoft.com/office/drawing/2014/main" id="{5EF2B1E4-2837-40F2-B942-B578F82F7799}"/>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a:ext>
            </a:extLst>
          </a:blip>
          <a:srcRect/>
          <a:stretch/>
        </p:blipFill>
        <p:spPr>
          <a:xfrm>
            <a:off x="7534656" y="1"/>
            <a:ext cx="4657344" cy="3346704"/>
          </a:xfrm>
          <a:prstGeom prst="rect">
            <a:avLst/>
          </a:prstGeom>
        </p:spPr>
      </p:pic>
      <p:pic>
        <p:nvPicPr>
          <p:cNvPr id="7" name="Picture 6">
            <a:extLst>
              <a:ext uri="{FF2B5EF4-FFF2-40B4-BE49-F238E27FC236}">
                <a16:creationId xmlns:a16="http://schemas.microsoft.com/office/drawing/2014/main" id="{A2EB4AA4-46B5-4661-942D-0F370243517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4"/>
          <a:stretch/>
        </p:blipFill>
        <p:spPr>
          <a:xfrm>
            <a:off x="7534654" y="3511296"/>
            <a:ext cx="4657346" cy="3346704"/>
          </a:xfrm>
          <a:prstGeom prst="rect">
            <a:avLst/>
          </a:prstGeom>
        </p:spPr>
      </p:pic>
    </p:spTree>
    <p:extLst>
      <p:ext uri="{BB962C8B-B14F-4D97-AF65-F5344CB8AC3E}">
        <p14:creationId xmlns:p14="http://schemas.microsoft.com/office/powerpoint/2010/main" val="13316829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map of a building&#10;&#10;Description automatically generated">
            <a:extLst>
              <a:ext uri="{FF2B5EF4-FFF2-40B4-BE49-F238E27FC236}">
                <a16:creationId xmlns:a16="http://schemas.microsoft.com/office/drawing/2014/main" id="{96C3FF46-5A35-4BAB-884F-8152B3179392}"/>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30493454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AB9FA1FB-6A8A-478F-BF3D-BF1548FFBB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C3FAEF-C8D7-4C89-98AA-18736CD36E7B}"/>
              </a:ext>
            </a:extLst>
          </p:cNvPr>
          <p:cNvSpPr>
            <a:spLocks noGrp="1"/>
          </p:cNvSpPr>
          <p:nvPr>
            <p:ph type="title"/>
          </p:nvPr>
        </p:nvSpPr>
        <p:spPr>
          <a:xfrm>
            <a:off x="7431397" y="353501"/>
            <a:ext cx="4716967" cy="1450757"/>
          </a:xfrm>
        </p:spPr>
        <p:txBody>
          <a:bodyPr>
            <a:normAutofit fontScale="90000"/>
          </a:bodyPr>
          <a:lstStyle/>
          <a:p>
            <a:pPr algn="ctr"/>
            <a:r>
              <a:rPr lang="en-US" sz="4400" b="1" dirty="0">
                <a:solidFill>
                  <a:schemeClr val="accent6">
                    <a:lumMod val="50000"/>
                  </a:schemeClr>
                </a:solidFill>
                <a:latin typeface="+mn-lt"/>
              </a:rPr>
              <a:t>Connectivity is KEY!</a:t>
            </a:r>
            <a:br>
              <a:rPr lang="en-US" sz="4400" dirty="0"/>
            </a:br>
            <a:r>
              <a:rPr lang="en-US" sz="2400" dirty="0"/>
              <a:t>A Focus on how connecting and circulating through our greater downtown. </a:t>
            </a:r>
          </a:p>
        </p:txBody>
      </p:sp>
      <p:cxnSp>
        <p:nvCxnSpPr>
          <p:cNvPr id="22" name="Straight Connector 21">
            <a:extLst>
              <a:ext uri="{FF2B5EF4-FFF2-40B4-BE49-F238E27FC236}">
                <a16:creationId xmlns:a16="http://schemas.microsoft.com/office/drawing/2014/main" id="{EBE8CDEA-1C88-4BD3-A490-003378EB10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85671"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89BC2BBB-A83A-4DC5-9A95-27F9BAD96F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39251" y="3722753"/>
            <a:ext cx="1233119" cy="17944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4C820CA5-EA20-4CAE-9474-F320AFE2D4AE}"/>
              </a:ext>
            </a:extLst>
          </p:cNvPr>
          <p:cNvGrpSpPr/>
          <p:nvPr/>
        </p:nvGrpSpPr>
        <p:grpSpPr>
          <a:xfrm>
            <a:off x="130630" y="201891"/>
            <a:ext cx="7257130" cy="5510131"/>
            <a:chOff x="804670" y="795786"/>
            <a:chExt cx="6212865" cy="4723025"/>
          </a:xfrm>
        </p:grpSpPr>
        <p:pic>
          <p:nvPicPr>
            <p:cNvPr id="4" name="Picture 3" descr="A car parked on a city street&#10;&#10;Description automatically generated">
              <a:extLst>
                <a:ext uri="{FF2B5EF4-FFF2-40B4-BE49-F238E27FC236}">
                  <a16:creationId xmlns:a16="http://schemas.microsoft.com/office/drawing/2014/main" id="{B295E4A5-52BC-4EED-B9BB-A50313A7F72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04670" y="798507"/>
              <a:ext cx="2370646" cy="4720304"/>
            </a:xfrm>
            <a:prstGeom prst="rect">
              <a:avLst/>
            </a:prstGeom>
          </p:spPr>
        </p:pic>
        <p:pic>
          <p:nvPicPr>
            <p:cNvPr id="6" name="Picture 5" descr="A close up of a map&#10;&#10;Description automatically generated">
              <a:extLst>
                <a:ext uri="{FF2B5EF4-FFF2-40B4-BE49-F238E27FC236}">
                  <a16:creationId xmlns:a16="http://schemas.microsoft.com/office/drawing/2014/main" id="{B5119F48-13E8-45C1-8480-916D3619C75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339251" y="795786"/>
              <a:ext cx="3678284" cy="2778069"/>
            </a:xfrm>
            <a:prstGeom prst="rect">
              <a:avLst/>
            </a:prstGeom>
          </p:spPr>
        </p:pic>
        <p:pic>
          <p:nvPicPr>
            <p:cNvPr id="5" name="Picture 4" descr="A blue double decker bus parked on the side of a road&#10;&#10;Description automatically generated">
              <a:extLst>
                <a:ext uri="{FF2B5EF4-FFF2-40B4-BE49-F238E27FC236}">
                  <a16:creationId xmlns:a16="http://schemas.microsoft.com/office/drawing/2014/main" id="{E42C6F70-BCD9-44A7-A86B-1DEACEC626B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2"/>
            <a:stretch/>
          </p:blipFill>
          <p:spPr>
            <a:xfrm>
              <a:off x="4736305" y="3722753"/>
              <a:ext cx="2273529" cy="1791320"/>
            </a:xfrm>
            <a:prstGeom prst="rect">
              <a:avLst/>
            </a:prstGeom>
          </p:spPr>
        </p:pic>
      </p:grpSp>
      <p:sp>
        <p:nvSpPr>
          <p:cNvPr id="3" name="Content Placeholder 2">
            <a:extLst>
              <a:ext uri="{FF2B5EF4-FFF2-40B4-BE49-F238E27FC236}">
                <a16:creationId xmlns:a16="http://schemas.microsoft.com/office/drawing/2014/main" id="{08676BCA-EA06-44A3-93B7-867D110306E1}"/>
              </a:ext>
            </a:extLst>
          </p:cNvPr>
          <p:cNvSpPr>
            <a:spLocks noGrp="1"/>
          </p:cNvSpPr>
          <p:nvPr>
            <p:ph idx="1"/>
          </p:nvPr>
        </p:nvSpPr>
        <p:spPr>
          <a:xfrm>
            <a:off x="7534655" y="2198914"/>
            <a:ext cx="4296534" cy="3670180"/>
          </a:xfrm>
        </p:spPr>
        <p:txBody>
          <a:bodyPr>
            <a:normAutofit/>
          </a:bodyPr>
          <a:lstStyle/>
          <a:p>
            <a:pPr algn="ctr"/>
            <a:r>
              <a:rPr lang="en-US" sz="2400" dirty="0"/>
              <a:t>Connecting Corridor Redevelopment</a:t>
            </a:r>
          </a:p>
          <a:p>
            <a:pPr algn="ctr"/>
            <a:r>
              <a:rPr lang="en-US" sz="2400" dirty="0"/>
              <a:t>Create a sense of Place </a:t>
            </a:r>
          </a:p>
          <a:p>
            <a:pPr algn="ctr"/>
            <a:r>
              <a:rPr lang="en-US" sz="2400" dirty="0"/>
              <a:t>Signage and Wayfinding </a:t>
            </a:r>
          </a:p>
          <a:p>
            <a:pPr algn="ctr"/>
            <a:r>
              <a:rPr lang="en-US" sz="2400" dirty="0"/>
              <a:t>Riverfront Master Plan</a:t>
            </a:r>
          </a:p>
          <a:p>
            <a:pPr algn="ctr"/>
            <a:r>
              <a:rPr lang="en-US" sz="2400" dirty="0">
                <a:highlight>
                  <a:srgbClr val="FFFFFF"/>
                </a:highlight>
              </a:rPr>
              <a:t>RTA Flyer Circulator</a:t>
            </a:r>
          </a:p>
          <a:p>
            <a:pPr algn="ctr"/>
            <a:r>
              <a:rPr lang="en-US" sz="2400" dirty="0">
                <a:highlight>
                  <a:srgbClr val="FFFFFF"/>
                </a:highlight>
              </a:rPr>
              <a:t>330 mi. Connected Trail System</a:t>
            </a:r>
          </a:p>
          <a:p>
            <a:endParaRPr lang="en-US" sz="1800" dirty="0"/>
          </a:p>
        </p:txBody>
      </p:sp>
      <p:sp>
        <p:nvSpPr>
          <p:cNvPr id="26" name="Rectangle 25">
            <a:extLst>
              <a:ext uri="{FF2B5EF4-FFF2-40B4-BE49-F238E27FC236}">
                <a16:creationId xmlns:a16="http://schemas.microsoft.com/office/drawing/2014/main" id="{CE39F981-63F0-4CCD-9A82-CD7C9A0404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27">
            <a:extLst>
              <a:ext uri="{FF2B5EF4-FFF2-40B4-BE49-F238E27FC236}">
                <a16:creationId xmlns:a16="http://schemas.microsoft.com/office/drawing/2014/main" id="{4C4510C0-4020-40AF-AD17-AA54DD358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955192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1D53CA0-FDE7-4B62-AE74-A671E6B82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06FA22A8-DAD2-4DBF-BCF6-AA00E9D83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7" name="Straight Connector 26">
            <a:extLst>
              <a:ext uri="{FF2B5EF4-FFF2-40B4-BE49-F238E27FC236}">
                <a16:creationId xmlns:a16="http://schemas.microsoft.com/office/drawing/2014/main" id="{38CF2381-9166-48DC-8859-93B6A58939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F40D4C35-8D12-4EA1-892E-D49503D2243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2" y="10"/>
            <a:ext cx="12192031" cy="4915066"/>
          </a:xfrm>
          <a:prstGeom prst="rect">
            <a:avLst/>
          </a:prstGeom>
        </p:spPr>
      </p:pic>
      <p:sp>
        <p:nvSpPr>
          <p:cNvPr id="29" name="Rectangle 28">
            <a:extLst>
              <a:ext uri="{FF2B5EF4-FFF2-40B4-BE49-F238E27FC236}">
                <a16:creationId xmlns:a16="http://schemas.microsoft.com/office/drawing/2014/main" id="{278593E4-9F18-4133-8E6D-49F2BD5E1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380E12E-5D58-4FF6-B609-729736BAABB2}"/>
              </a:ext>
            </a:extLst>
          </p:cNvPr>
          <p:cNvSpPr>
            <a:spLocks noGrp="1"/>
          </p:cNvSpPr>
          <p:nvPr>
            <p:ph type="title"/>
          </p:nvPr>
        </p:nvSpPr>
        <p:spPr>
          <a:xfrm>
            <a:off x="1065197" y="5120640"/>
            <a:ext cx="10058400" cy="822960"/>
          </a:xfrm>
        </p:spPr>
        <p:txBody>
          <a:bodyPr vert="horz" lIns="91440" tIns="45720" rIns="91440" bIns="45720" rtlCol="0" anchor="b">
            <a:normAutofit/>
          </a:bodyPr>
          <a:lstStyle/>
          <a:p>
            <a:r>
              <a:rPr lang="en-US" dirty="0">
                <a:solidFill>
                  <a:srgbClr val="FFFFFF"/>
                </a:solidFill>
                <a:latin typeface="+mn-lt"/>
              </a:rPr>
              <a:t>Development Financing</a:t>
            </a:r>
          </a:p>
        </p:txBody>
      </p:sp>
      <p:sp>
        <p:nvSpPr>
          <p:cNvPr id="31" name="Rectangle 30">
            <a:extLst>
              <a:ext uri="{FF2B5EF4-FFF2-40B4-BE49-F238E27FC236}">
                <a16:creationId xmlns:a16="http://schemas.microsoft.com/office/drawing/2014/main" id="{482D7CB0-CBA7-460E-824A-FAAA7D333C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240690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D00D2B-802C-4700-8CBC-32D6D6BF4B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3640" y="0"/>
            <a:ext cx="9984719" cy="6858000"/>
          </a:xfrm>
          <a:prstGeom prst="rect">
            <a:avLst/>
          </a:prstGeom>
        </p:spPr>
      </p:pic>
    </p:spTree>
    <p:extLst>
      <p:ext uri="{BB962C8B-B14F-4D97-AF65-F5344CB8AC3E}">
        <p14:creationId xmlns:p14="http://schemas.microsoft.com/office/powerpoint/2010/main" val="34841140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view of a city&#10;&#10;Description automatically generated">
            <a:extLst>
              <a:ext uri="{FF2B5EF4-FFF2-40B4-BE49-F238E27FC236}">
                <a16:creationId xmlns:a16="http://schemas.microsoft.com/office/drawing/2014/main" id="{C2805F41-1913-4FBF-930E-546AC8F13BD0}"/>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7" name="TextBox 6">
            <a:extLst>
              <a:ext uri="{FF2B5EF4-FFF2-40B4-BE49-F238E27FC236}">
                <a16:creationId xmlns:a16="http://schemas.microsoft.com/office/drawing/2014/main" id="{F32A36B6-FF8E-4273-9157-C8586F1A805B}"/>
              </a:ext>
            </a:extLst>
          </p:cNvPr>
          <p:cNvSpPr txBox="1"/>
          <p:nvPr/>
        </p:nvSpPr>
        <p:spPr>
          <a:xfrm>
            <a:off x="9713626" y="355268"/>
            <a:ext cx="2058310" cy="1968208"/>
          </a:xfrm>
          <a:prstGeom prst="ellipse">
            <a:avLst/>
          </a:prstGeom>
          <a:solidFill>
            <a:srgbClr val="231815"/>
          </a:solidFill>
          <a:ln w="174625" cmpd="thinThick">
            <a:solidFill>
              <a:srgbClr val="231815"/>
            </a:solidFill>
          </a:ln>
        </p:spPr>
        <p:txBody>
          <a:bodyPr vert="horz" lIns="91440" tIns="45720" rIns="91440" bIns="45720" rtlCol="0" anchor="ctr">
            <a:normAutofit/>
          </a:bodyPr>
          <a:lstStyle/>
          <a:p>
            <a:pPr algn="ctr">
              <a:lnSpc>
                <a:spcPct val="90000"/>
              </a:lnSpc>
              <a:spcBef>
                <a:spcPct val="0"/>
              </a:spcBef>
              <a:spcAft>
                <a:spcPts val="600"/>
              </a:spcAft>
            </a:pPr>
            <a:r>
              <a:rPr lang="en-US" sz="2400" dirty="0">
                <a:solidFill>
                  <a:srgbClr val="FFFFFF"/>
                </a:solidFill>
                <a:latin typeface="+mj-lt"/>
                <a:ea typeface="+mj-ea"/>
                <a:cs typeface="+mj-cs"/>
              </a:rPr>
              <a:t>DAYTONOHIO</a:t>
            </a:r>
          </a:p>
        </p:txBody>
      </p:sp>
    </p:spTree>
    <p:extLst>
      <p:ext uri="{BB962C8B-B14F-4D97-AF65-F5344CB8AC3E}">
        <p14:creationId xmlns:p14="http://schemas.microsoft.com/office/powerpoint/2010/main" val="36814457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925BC-D902-4CBF-955D-47DFAC296B4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F2ED607-0E3C-4E11-8EA5-84698971F78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D16F059-A832-4072-94B0-4E8566F6C1A5}"/>
              </a:ext>
            </a:extLst>
          </p:cNvPr>
          <p:cNvPicPr>
            <a:picLocks noChangeAspect="1"/>
          </p:cNvPicPr>
          <p:nvPr/>
        </p:nvPicPr>
        <p:blipFill>
          <a:blip r:embed="rId2"/>
          <a:stretch>
            <a:fillRect/>
          </a:stretch>
        </p:blipFill>
        <p:spPr>
          <a:xfrm>
            <a:off x="1144905" y="89535"/>
            <a:ext cx="10010775" cy="6153150"/>
          </a:xfrm>
          <a:prstGeom prst="rect">
            <a:avLst/>
          </a:prstGeom>
        </p:spPr>
      </p:pic>
    </p:spTree>
    <p:extLst>
      <p:ext uri="{BB962C8B-B14F-4D97-AF65-F5344CB8AC3E}">
        <p14:creationId xmlns:p14="http://schemas.microsoft.com/office/powerpoint/2010/main" val="35952084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61E9E8E6-B400-42FC-9EE5-882DF8FDE464}"/>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3E9109AA-A609-4510-B0AF-02B86E27C95E}"/>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1A047550-DFF4-4E31-9871-881039796E1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5999" b="2001"/>
          <a:stretch/>
        </p:blipFill>
        <p:spPr>
          <a:xfrm>
            <a:off x="1184063" y="0"/>
            <a:ext cx="9823874" cy="6309360"/>
          </a:xfrm>
          <a:prstGeom prst="rect">
            <a:avLst/>
          </a:prstGeom>
        </p:spPr>
      </p:pic>
    </p:spTree>
    <p:extLst>
      <p:ext uri="{BB962C8B-B14F-4D97-AF65-F5344CB8AC3E}">
        <p14:creationId xmlns:p14="http://schemas.microsoft.com/office/powerpoint/2010/main" val="16541935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Z Dayton_preview">
            <a:hlinkClick r:id="" action="ppaction://media"/>
            <a:extLst>
              <a:ext uri="{FF2B5EF4-FFF2-40B4-BE49-F238E27FC236}">
                <a16:creationId xmlns:a16="http://schemas.microsoft.com/office/drawing/2014/main" id="{AB5C953D-D3AE-4B32-8410-9BFFD4DDBDC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75495" y="320038"/>
            <a:ext cx="8818235" cy="4973857"/>
          </a:xfrm>
          <a:prstGeom prst="rect">
            <a:avLst/>
          </a:prstGeom>
        </p:spPr>
      </p:pic>
      <p:sp>
        <p:nvSpPr>
          <p:cNvPr id="10" name="Title 9">
            <a:extLst>
              <a:ext uri="{FF2B5EF4-FFF2-40B4-BE49-F238E27FC236}">
                <a16:creationId xmlns:a16="http://schemas.microsoft.com/office/drawing/2014/main" id="{5CC17C46-F65D-42B6-B328-817BFC0B560D}"/>
              </a:ext>
            </a:extLst>
          </p:cNvPr>
          <p:cNvSpPr>
            <a:spLocks noGrp="1"/>
          </p:cNvSpPr>
          <p:nvPr>
            <p:ph type="title"/>
          </p:nvPr>
        </p:nvSpPr>
        <p:spPr/>
        <p:txBody>
          <a:bodyPr/>
          <a:lstStyle/>
          <a:p>
            <a:r>
              <a:rPr lang="en-US" dirty="0"/>
              <a:t>Dayton Opportunity </a:t>
            </a:r>
            <a:br>
              <a:rPr lang="en-US" dirty="0"/>
            </a:br>
            <a:r>
              <a:rPr lang="en-US" dirty="0"/>
              <a:t>Zones</a:t>
            </a:r>
          </a:p>
        </p:txBody>
      </p:sp>
    </p:spTree>
    <p:extLst>
      <p:ext uri="{BB962C8B-B14F-4D97-AF65-F5344CB8AC3E}">
        <p14:creationId xmlns:p14="http://schemas.microsoft.com/office/powerpoint/2010/main" val="13095074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3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9697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7829D-8CF4-45E1-BB11-4D963E47F782}"/>
              </a:ext>
            </a:extLst>
          </p:cNvPr>
          <p:cNvSpPr>
            <a:spLocks noGrp="1"/>
          </p:cNvSpPr>
          <p:nvPr>
            <p:ph type="title"/>
          </p:nvPr>
        </p:nvSpPr>
        <p:spPr>
          <a:xfrm>
            <a:off x="609601" y="4385066"/>
            <a:ext cx="10923638" cy="1317643"/>
          </a:xfrm>
        </p:spPr>
        <p:txBody>
          <a:bodyPr vert="horz" lIns="91440" tIns="45720" rIns="91440" bIns="45720" rtlCol="0" anchor="b">
            <a:normAutofit/>
          </a:bodyPr>
          <a:lstStyle/>
          <a:p>
            <a:pPr defTabSz="914400"/>
            <a:r>
              <a:rPr lang="en-US" sz="5600" kern="1200" dirty="0">
                <a:solidFill>
                  <a:schemeClr val="tx1"/>
                </a:solidFill>
                <a:latin typeface="+mj-lt"/>
                <a:ea typeface="+mj-ea"/>
                <a:cs typeface="+mj-cs"/>
              </a:rPr>
              <a:t>How does it work in neighborhoods? </a:t>
            </a:r>
          </a:p>
        </p:txBody>
      </p:sp>
      <p:pic>
        <p:nvPicPr>
          <p:cNvPr id="8" name="Picture 7" descr="A group of young children sitting on a table&#10;&#10;Description automatically generated">
            <a:extLst>
              <a:ext uri="{FF2B5EF4-FFF2-40B4-BE49-F238E27FC236}">
                <a16:creationId xmlns:a16="http://schemas.microsoft.com/office/drawing/2014/main" id="{F6FD0DBE-8EFD-4009-9B75-E7F79907467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0"/>
            <a:ext cx="6095974" cy="4252522"/>
          </a:xfrm>
          <a:prstGeom prst="rect">
            <a:avLst/>
          </a:prstGeom>
          <a:ln w="76200">
            <a:solidFill>
              <a:schemeClr val="tx1"/>
            </a:solidFill>
          </a:ln>
        </p:spPr>
      </p:pic>
      <p:pic>
        <p:nvPicPr>
          <p:cNvPr id="6" name="Picture 5" descr="A house with trees in the background&#10;&#10;Description automatically generated">
            <a:extLst>
              <a:ext uri="{FF2B5EF4-FFF2-40B4-BE49-F238E27FC236}">
                <a16:creationId xmlns:a16="http://schemas.microsoft.com/office/drawing/2014/main" id="{8E592A65-2328-47A1-95E8-1253DF4C935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5999" y="-681"/>
            <a:ext cx="6096001" cy="4253215"/>
          </a:xfrm>
          <a:prstGeom prst="rect">
            <a:avLst/>
          </a:prstGeom>
          <a:ln w="76200">
            <a:solidFill>
              <a:schemeClr val="tx1"/>
            </a:solidFill>
          </a:ln>
        </p:spPr>
      </p:pic>
    </p:spTree>
    <p:extLst>
      <p:ext uri="{BB962C8B-B14F-4D97-AF65-F5344CB8AC3E}">
        <p14:creationId xmlns:p14="http://schemas.microsoft.com/office/powerpoint/2010/main" val="19040783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0560E-331D-4EA9-A025-7D284F62D07E}"/>
              </a:ext>
            </a:extLst>
          </p:cNvPr>
          <p:cNvSpPr>
            <a:spLocks noGrp="1"/>
          </p:cNvSpPr>
          <p:nvPr>
            <p:ph type="title"/>
          </p:nvPr>
        </p:nvSpPr>
        <p:spPr>
          <a:xfrm>
            <a:off x="3352800" y="304801"/>
            <a:ext cx="5486400" cy="1450757"/>
          </a:xfrm>
        </p:spPr>
        <p:txBody>
          <a:bodyPr>
            <a:normAutofit/>
          </a:bodyPr>
          <a:lstStyle/>
          <a:p>
            <a:pPr algn="ctr"/>
            <a:r>
              <a:rPr lang="en-US" sz="4000" dirty="0"/>
              <a:t>Principals of Asset Based </a:t>
            </a:r>
            <a:br>
              <a:rPr lang="en-US" sz="4000" dirty="0"/>
            </a:br>
            <a:r>
              <a:rPr lang="en-US" sz="4000" dirty="0"/>
              <a:t>Community Development</a:t>
            </a:r>
          </a:p>
        </p:txBody>
      </p:sp>
      <p:graphicFrame>
        <p:nvGraphicFramePr>
          <p:cNvPr id="7" name="Content Placeholder 2">
            <a:extLst>
              <a:ext uri="{FF2B5EF4-FFF2-40B4-BE49-F238E27FC236}">
                <a16:creationId xmlns:a16="http://schemas.microsoft.com/office/drawing/2014/main" id="{50CC3B85-B56E-4233-A9CA-B9EA5779377C}"/>
              </a:ext>
            </a:extLst>
          </p:cNvPr>
          <p:cNvGraphicFramePr>
            <a:graphicFrameLocks noGrp="1"/>
          </p:cNvGraphicFramePr>
          <p:nvPr>
            <p:ph idx="1"/>
            <p:extLst>
              <p:ext uri="{D42A27DB-BD31-4B8C-83A1-F6EECF244321}">
                <p14:modId xmlns:p14="http://schemas.microsoft.com/office/powerpoint/2010/main" val="2240391240"/>
              </p:ext>
            </p:extLst>
          </p:nvPr>
        </p:nvGraphicFramePr>
        <p:xfrm>
          <a:off x="1451112" y="1695598"/>
          <a:ext cx="9551668" cy="45259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90641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72B5D66-505D-4087-9F74-807156FD9615}"/>
              </a:ext>
            </a:extLst>
          </p:cNvPr>
          <p:cNvGrpSpPr/>
          <p:nvPr/>
        </p:nvGrpSpPr>
        <p:grpSpPr>
          <a:xfrm>
            <a:off x="5429898" y="166237"/>
            <a:ext cx="5841841" cy="5841841"/>
            <a:chOff x="3987960" y="939960"/>
            <a:chExt cx="5841841" cy="5841841"/>
          </a:xfrm>
        </p:grpSpPr>
        <p:grpSp>
          <p:nvGrpSpPr>
            <p:cNvPr id="5" name="Group 4"/>
            <p:cNvGrpSpPr/>
            <p:nvPr/>
          </p:nvGrpSpPr>
          <p:grpSpPr>
            <a:xfrm>
              <a:off x="3987960" y="939960"/>
              <a:ext cx="5841841" cy="5841841"/>
              <a:chOff x="2412285" y="516810"/>
              <a:chExt cx="5841842" cy="5841841"/>
            </a:xfrm>
          </p:grpSpPr>
          <p:sp>
            <p:nvSpPr>
              <p:cNvPr id="7" name="Freeform 6"/>
              <p:cNvSpPr/>
              <p:nvPr/>
            </p:nvSpPr>
            <p:spPr>
              <a:xfrm>
                <a:off x="3783330" y="516810"/>
                <a:ext cx="3099752" cy="3099752"/>
              </a:xfrm>
              <a:custGeom>
                <a:avLst/>
                <a:gdLst>
                  <a:gd name="connsiteX0" fmla="*/ 0 w 3099752"/>
                  <a:gd name="connsiteY0" fmla="*/ 1549876 h 3099752"/>
                  <a:gd name="connsiteX1" fmla="*/ 1549876 w 3099752"/>
                  <a:gd name="connsiteY1" fmla="*/ 0 h 3099752"/>
                  <a:gd name="connsiteX2" fmla="*/ 3099752 w 3099752"/>
                  <a:gd name="connsiteY2" fmla="*/ 1549876 h 3099752"/>
                  <a:gd name="connsiteX3" fmla="*/ 1549876 w 3099752"/>
                  <a:gd name="connsiteY3" fmla="*/ 3099752 h 3099752"/>
                  <a:gd name="connsiteX4" fmla="*/ 0 w 3099752"/>
                  <a:gd name="connsiteY4" fmla="*/ 1549876 h 3099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9752" h="3099752">
                    <a:moveTo>
                      <a:pt x="0" y="1549876"/>
                    </a:moveTo>
                    <a:cubicBezTo>
                      <a:pt x="0" y="693903"/>
                      <a:pt x="693903" y="0"/>
                      <a:pt x="1549876" y="0"/>
                    </a:cubicBezTo>
                    <a:cubicBezTo>
                      <a:pt x="2405849" y="0"/>
                      <a:pt x="3099752" y="693903"/>
                      <a:pt x="3099752" y="1549876"/>
                    </a:cubicBezTo>
                    <a:cubicBezTo>
                      <a:pt x="3099752" y="2405849"/>
                      <a:pt x="2405849" y="3099752"/>
                      <a:pt x="1549876" y="3099752"/>
                    </a:cubicBezTo>
                    <a:cubicBezTo>
                      <a:pt x="693903" y="3099752"/>
                      <a:pt x="0" y="2405849"/>
                      <a:pt x="0" y="1549876"/>
                    </a:cubicBezTo>
                    <a:close/>
                  </a:path>
                </a:pathLst>
              </a:custGeom>
            </p:spPr>
            <p:style>
              <a:lnRef idx="2">
                <a:schemeClr val="lt1">
                  <a:hueOff val="0"/>
                  <a:satOff val="0"/>
                  <a:lumOff val="0"/>
                  <a:alphaOff val="0"/>
                </a:schemeClr>
              </a:lnRef>
              <a:fillRef idx="1">
                <a:schemeClr val="accent2">
                  <a:alpha val="50000"/>
                  <a:hueOff val="0"/>
                  <a:satOff val="0"/>
                  <a:lumOff val="0"/>
                  <a:alphaOff val="0"/>
                </a:schemeClr>
              </a:fillRef>
              <a:effectRef idx="0">
                <a:schemeClr val="accent2">
                  <a:alpha val="50000"/>
                  <a:hueOff val="0"/>
                  <a:satOff val="0"/>
                  <a:lumOff val="0"/>
                  <a:alphaOff val="0"/>
                </a:schemeClr>
              </a:effectRef>
              <a:fontRef idx="minor">
                <a:schemeClr val="tx1"/>
              </a:fontRef>
            </p:style>
            <p:txBody>
              <a:bodyPr spcFirstLastPara="0" vert="horz" wrap="square" lIns="357663" tIns="417275" rIns="357664" bIns="1698902" numCol="1" spcCol="1270" anchor="ctr" anchorCtr="0">
                <a:noAutofit/>
              </a:bodyPr>
              <a:lstStyle/>
              <a:p>
                <a:pPr algn="ctr" fontAlgn="base">
                  <a:spcBef>
                    <a:spcPct val="0"/>
                  </a:spcBef>
                  <a:spcAft>
                    <a:spcPct val="0"/>
                  </a:spcAft>
                </a:pPr>
                <a:r>
                  <a:rPr lang="en-US" altLang="en-US" sz="2000" spc="600" dirty="0">
                    <a:ln/>
                    <a:solidFill>
                      <a:prstClr val="black"/>
                    </a:solidFill>
                    <a:latin typeface="Arial" charset="0"/>
                  </a:rPr>
                  <a:t>Civic</a:t>
                </a:r>
              </a:p>
            </p:txBody>
          </p:sp>
          <p:sp>
            <p:nvSpPr>
              <p:cNvPr id="8" name="Freeform 7"/>
              <p:cNvSpPr/>
              <p:nvPr/>
            </p:nvSpPr>
            <p:spPr>
              <a:xfrm>
                <a:off x="5154374" y="1887855"/>
                <a:ext cx="3099753" cy="3099752"/>
              </a:xfrm>
              <a:custGeom>
                <a:avLst/>
                <a:gdLst>
                  <a:gd name="connsiteX0" fmla="*/ 0 w 3099752"/>
                  <a:gd name="connsiteY0" fmla="*/ 1549876 h 3099752"/>
                  <a:gd name="connsiteX1" fmla="*/ 1549876 w 3099752"/>
                  <a:gd name="connsiteY1" fmla="*/ 0 h 3099752"/>
                  <a:gd name="connsiteX2" fmla="*/ 3099752 w 3099752"/>
                  <a:gd name="connsiteY2" fmla="*/ 1549876 h 3099752"/>
                  <a:gd name="connsiteX3" fmla="*/ 1549876 w 3099752"/>
                  <a:gd name="connsiteY3" fmla="*/ 3099752 h 3099752"/>
                  <a:gd name="connsiteX4" fmla="*/ 0 w 3099752"/>
                  <a:gd name="connsiteY4" fmla="*/ 1549876 h 3099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9752" h="3099752">
                    <a:moveTo>
                      <a:pt x="0" y="1549876"/>
                    </a:moveTo>
                    <a:cubicBezTo>
                      <a:pt x="0" y="693903"/>
                      <a:pt x="693903" y="0"/>
                      <a:pt x="1549876" y="0"/>
                    </a:cubicBezTo>
                    <a:cubicBezTo>
                      <a:pt x="2405849" y="0"/>
                      <a:pt x="3099752" y="693903"/>
                      <a:pt x="3099752" y="1549876"/>
                    </a:cubicBezTo>
                    <a:cubicBezTo>
                      <a:pt x="3099752" y="2405849"/>
                      <a:pt x="2405849" y="3099752"/>
                      <a:pt x="1549876" y="3099752"/>
                    </a:cubicBezTo>
                    <a:cubicBezTo>
                      <a:pt x="693903" y="3099752"/>
                      <a:pt x="0" y="2405849"/>
                      <a:pt x="0" y="1549876"/>
                    </a:cubicBezTo>
                    <a:close/>
                  </a:path>
                </a:pathLst>
              </a:custGeom>
              <a:solidFill>
                <a:srgbClr val="FFC000">
                  <a:alpha val="50000"/>
                </a:srgbClr>
              </a:solidFill>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txBody>
              <a:bodyPr spcFirstLastPara="0" vert="horz" wrap="square" lIns="1097280" tIns="357663" rIns="0" bIns="357664" numCol="1" spcCol="1270" anchor="ctr" anchorCtr="0">
                <a:noAutofit/>
              </a:bodyPr>
              <a:lstStyle/>
              <a:p>
                <a:pPr algn="ctr" fontAlgn="base">
                  <a:spcBef>
                    <a:spcPct val="0"/>
                  </a:spcBef>
                  <a:spcAft>
                    <a:spcPct val="0"/>
                  </a:spcAft>
                </a:pPr>
                <a:r>
                  <a:rPr lang="en-US" altLang="en-US" sz="2000" spc="600" dirty="0">
                    <a:ln/>
                    <a:solidFill>
                      <a:prstClr val="black"/>
                    </a:solidFill>
                    <a:latin typeface="Arial" charset="0"/>
                  </a:rPr>
                  <a:t>Economic</a:t>
                </a:r>
              </a:p>
            </p:txBody>
          </p:sp>
          <p:sp>
            <p:nvSpPr>
              <p:cNvPr id="9" name="Freeform 8"/>
              <p:cNvSpPr/>
              <p:nvPr/>
            </p:nvSpPr>
            <p:spPr>
              <a:xfrm>
                <a:off x="3783330" y="3258899"/>
                <a:ext cx="3099752" cy="3099752"/>
              </a:xfrm>
              <a:custGeom>
                <a:avLst/>
                <a:gdLst>
                  <a:gd name="connsiteX0" fmla="*/ 0 w 3099752"/>
                  <a:gd name="connsiteY0" fmla="*/ 1549876 h 3099752"/>
                  <a:gd name="connsiteX1" fmla="*/ 1549876 w 3099752"/>
                  <a:gd name="connsiteY1" fmla="*/ 0 h 3099752"/>
                  <a:gd name="connsiteX2" fmla="*/ 3099752 w 3099752"/>
                  <a:gd name="connsiteY2" fmla="*/ 1549876 h 3099752"/>
                  <a:gd name="connsiteX3" fmla="*/ 1549876 w 3099752"/>
                  <a:gd name="connsiteY3" fmla="*/ 3099752 h 3099752"/>
                  <a:gd name="connsiteX4" fmla="*/ 0 w 3099752"/>
                  <a:gd name="connsiteY4" fmla="*/ 1549876 h 3099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9752" h="3099752">
                    <a:moveTo>
                      <a:pt x="0" y="1549876"/>
                    </a:moveTo>
                    <a:cubicBezTo>
                      <a:pt x="0" y="693903"/>
                      <a:pt x="693903" y="0"/>
                      <a:pt x="1549876" y="0"/>
                    </a:cubicBezTo>
                    <a:cubicBezTo>
                      <a:pt x="2405849" y="0"/>
                      <a:pt x="3099752" y="693903"/>
                      <a:pt x="3099752" y="1549876"/>
                    </a:cubicBezTo>
                    <a:cubicBezTo>
                      <a:pt x="3099752" y="2405849"/>
                      <a:pt x="2405849" y="3099752"/>
                      <a:pt x="1549876" y="3099752"/>
                    </a:cubicBezTo>
                    <a:cubicBezTo>
                      <a:pt x="693903" y="3099752"/>
                      <a:pt x="0" y="2405849"/>
                      <a:pt x="0" y="1549876"/>
                    </a:cubicBezTo>
                    <a:close/>
                  </a:path>
                </a:pathLst>
              </a:custGeom>
              <a:solidFill>
                <a:schemeClr val="accent6">
                  <a:lumMod val="50000"/>
                  <a:alpha val="50000"/>
                </a:schemeClr>
              </a:solidFill>
            </p:spPr>
            <p:style>
              <a:lnRef idx="2">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txBody>
              <a:bodyPr spcFirstLastPara="0" vert="horz" wrap="square" lIns="357663" tIns="1698903" rIns="357664" bIns="417274" numCol="1" spcCol="1270" anchor="ctr" anchorCtr="0">
                <a:noAutofit/>
              </a:bodyPr>
              <a:lstStyle/>
              <a:p>
                <a:pPr algn="ctr" fontAlgn="base">
                  <a:spcBef>
                    <a:spcPct val="0"/>
                  </a:spcBef>
                  <a:spcAft>
                    <a:spcPct val="0"/>
                  </a:spcAft>
                </a:pPr>
                <a:r>
                  <a:rPr lang="en-US" altLang="en-US" sz="2000" spc="600" dirty="0">
                    <a:ln/>
                    <a:solidFill>
                      <a:prstClr val="black"/>
                    </a:solidFill>
                    <a:latin typeface="Arial" charset="0"/>
                  </a:rPr>
                  <a:t>Physical</a:t>
                </a:r>
              </a:p>
            </p:txBody>
          </p:sp>
          <p:sp>
            <p:nvSpPr>
              <p:cNvPr id="10" name="Freeform 9"/>
              <p:cNvSpPr/>
              <p:nvPr/>
            </p:nvSpPr>
            <p:spPr>
              <a:xfrm>
                <a:off x="2412285" y="1887855"/>
                <a:ext cx="3099752" cy="3099752"/>
              </a:xfrm>
              <a:custGeom>
                <a:avLst/>
                <a:gdLst>
                  <a:gd name="connsiteX0" fmla="*/ 0 w 3099752"/>
                  <a:gd name="connsiteY0" fmla="*/ 1549876 h 3099752"/>
                  <a:gd name="connsiteX1" fmla="*/ 1549876 w 3099752"/>
                  <a:gd name="connsiteY1" fmla="*/ 0 h 3099752"/>
                  <a:gd name="connsiteX2" fmla="*/ 3099752 w 3099752"/>
                  <a:gd name="connsiteY2" fmla="*/ 1549876 h 3099752"/>
                  <a:gd name="connsiteX3" fmla="*/ 1549876 w 3099752"/>
                  <a:gd name="connsiteY3" fmla="*/ 3099752 h 3099752"/>
                  <a:gd name="connsiteX4" fmla="*/ 0 w 3099752"/>
                  <a:gd name="connsiteY4" fmla="*/ 1549876 h 3099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9752" h="3099752">
                    <a:moveTo>
                      <a:pt x="0" y="1549876"/>
                    </a:moveTo>
                    <a:cubicBezTo>
                      <a:pt x="0" y="693903"/>
                      <a:pt x="693903" y="0"/>
                      <a:pt x="1549876" y="0"/>
                    </a:cubicBezTo>
                    <a:cubicBezTo>
                      <a:pt x="2405849" y="0"/>
                      <a:pt x="3099752" y="693903"/>
                      <a:pt x="3099752" y="1549876"/>
                    </a:cubicBezTo>
                    <a:cubicBezTo>
                      <a:pt x="3099752" y="2405849"/>
                      <a:pt x="2405849" y="3099752"/>
                      <a:pt x="1549876" y="3099752"/>
                    </a:cubicBezTo>
                    <a:cubicBezTo>
                      <a:pt x="693903" y="3099752"/>
                      <a:pt x="0" y="2405849"/>
                      <a:pt x="0" y="1549876"/>
                    </a:cubicBezTo>
                    <a:close/>
                  </a:path>
                </a:pathLst>
              </a:custGeom>
              <a:solidFill>
                <a:schemeClr val="accent5">
                  <a:lumMod val="60000"/>
                  <a:lumOff val="40000"/>
                  <a:alpha val="50000"/>
                </a:schemeClr>
              </a:solidFill>
            </p:spPr>
            <p:style>
              <a:lnRef idx="2">
                <a:schemeClr val="lt1">
                  <a:hueOff val="0"/>
                  <a:satOff val="0"/>
                  <a:lumOff val="0"/>
                  <a:alphaOff val="0"/>
                </a:schemeClr>
              </a:lnRef>
              <a:fillRef idx="1">
                <a:schemeClr val="accent5">
                  <a:alpha val="50000"/>
                  <a:hueOff val="0"/>
                  <a:satOff val="0"/>
                  <a:lumOff val="0"/>
                  <a:alphaOff val="0"/>
                </a:schemeClr>
              </a:fillRef>
              <a:effectRef idx="0">
                <a:schemeClr val="accent5">
                  <a:alpha val="50000"/>
                  <a:hueOff val="0"/>
                  <a:satOff val="0"/>
                  <a:lumOff val="0"/>
                  <a:alphaOff val="0"/>
                </a:schemeClr>
              </a:effectRef>
              <a:fontRef idx="minor">
                <a:schemeClr val="tx1"/>
              </a:fontRef>
            </p:style>
            <p:txBody>
              <a:bodyPr spcFirstLastPara="0" vert="horz" wrap="square" lIns="238443" tIns="357663" rIns="1097280" bIns="357664" numCol="1" spcCol="1270" anchor="ctr" anchorCtr="0">
                <a:noAutofit/>
              </a:bodyPr>
              <a:lstStyle/>
              <a:p>
                <a:pPr algn="ctr" fontAlgn="base">
                  <a:spcBef>
                    <a:spcPct val="0"/>
                  </a:spcBef>
                  <a:spcAft>
                    <a:spcPct val="0"/>
                  </a:spcAft>
                </a:pPr>
                <a:r>
                  <a:rPr lang="en-US" altLang="en-US" sz="2000" spc="600" dirty="0">
                    <a:ln/>
                    <a:solidFill>
                      <a:prstClr val="black"/>
                    </a:solidFill>
                    <a:latin typeface="Arial" charset="0"/>
                  </a:rPr>
                  <a:t>Social</a:t>
                </a:r>
              </a:p>
            </p:txBody>
          </p:sp>
        </p:grpSp>
        <p:sp>
          <p:nvSpPr>
            <p:cNvPr id="11" name="Freeform 10"/>
            <p:cNvSpPr/>
            <p:nvPr/>
          </p:nvSpPr>
          <p:spPr>
            <a:xfrm>
              <a:off x="6718584" y="3339408"/>
              <a:ext cx="383188" cy="383850"/>
            </a:xfrm>
            <a:custGeom>
              <a:avLst/>
              <a:gdLst>
                <a:gd name="connsiteX0" fmla="*/ 0 w 346510"/>
                <a:gd name="connsiteY0" fmla="*/ 0 h 336885"/>
                <a:gd name="connsiteX1" fmla="*/ 0 w 346510"/>
                <a:gd name="connsiteY1" fmla="*/ 336885 h 336885"/>
                <a:gd name="connsiteX2" fmla="*/ 346510 w 346510"/>
                <a:gd name="connsiteY2" fmla="*/ 336885 h 336885"/>
                <a:gd name="connsiteX3" fmla="*/ 346510 w 346510"/>
                <a:gd name="connsiteY3" fmla="*/ 9626 h 336885"/>
                <a:gd name="connsiteX4" fmla="*/ 0 w 346510"/>
                <a:gd name="connsiteY4" fmla="*/ 0 h 336885"/>
                <a:gd name="connsiteX0" fmla="*/ 0 w 346510"/>
                <a:gd name="connsiteY0" fmla="*/ 0 h 336885"/>
                <a:gd name="connsiteX1" fmla="*/ 0 w 346510"/>
                <a:gd name="connsiteY1" fmla="*/ 336885 h 336885"/>
                <a:gd name="connsiteX2" fmla="*/ 346510 w 346510"/>
                <a:gd name="connsiteY2" fmla="*/ 336885 h 336885"/>
                <a:gd name="connsiteX3" fmla="*/ 344107 w 346510"/>
                <a:gd name="connsiteY3" fmla="*/ 101 h 336885"/>
                <a:gd name="connsiteX4" fmla="*/ 0 w 346510"/>
                <a:gd name="connsiteY4" fmla="*/ 0 h 336885"/>
                <a:gd name="connsiteX0" fmla="*/ 43163 w 389673"/>
                <a:gd name="connsiteY0" fmla="*/ 42053 h 378938"/>
                <a:gd name="connsiteX1" fmla="*/ 43163 w 389673"/>
                <a:gd name="connsiteY1" fmla="*/ 378938 h 378938"/>
                <a:gd name="connsiteX2" fmla="*/ 389673 w 389673"/>
                <a:gd name="connsiteY2" fmla="*/ 378938 h 378938"/>
                <a:gd name="connsiteX3" fmla="*/ 387270 w 389673"/>
                <a:gd name="connsiteY3" fmla="*/ 42154 h 378938"/>
                <a:gd name="connsiteX4" fmla="*/ 43163 w 389673"/>
                <a:gd name="connsiteY4" fmla="*/ 42053 h 378938"/>
                <a:gd name="connsiteX0" fmla="*/ 43163 w 389673"/>
                <a:gd name="connsiteY0" fmla="*/ 42053 h 395871"/>
                <a:gd name="connsiteX1" fmla="*/ 43163 w 389673"/>
                <a:gd name="connsiteY1" fmla="*/ 378938 h 395871"/>
                <a:gd name="connsiteX2" fmla="*/ 389673 w 389673"/>
                <a:gd name="connsiteY2" fmla="*/ 378938 h 395871"/>
                <a:gd name="connsiteX3" fmla="*/ 387270 w 389673"/>
                <a:gd name="connsiteY3" fmla="*/ 42154 h 395871"/>
                <a:gd name="connsiteX4" fmla="*/ 43163 w 389673"/>
                <a:gd name="connsiteY4" fmla="*/ 42053 h 395871"/>
                <a:gd name="connsiteX0" fmla="*/ 43163 w 389673"/>
                <a:gd name="connsiteY0" fmla="*/ 42053 h 406627"/>
                <a:gd name="connsiteX1" fmla="*/ 43163 w 389673"/>
                <a:gd name="connsiteY1" fmla="*/ 378938 h 406627"/>
                <a:gd name="connsiteX2" fmla="*/ 389673 w 389673"/>
                <a:gd name="connsiteY2" fmla="*/ 378938 h 406627"/>
                <a:gd name="connsiteX3" fmla="*/ 387270 w 389673"/>
                <a:gd name="connsiteY3" fmla="*/ 42154 h 406627"/>
                <a:gd name="connsiteX4" fmla="*/ 43163 w 389673"/>
                <a:gd name="connsiteY4" fmla="*/ 42053 h 406627"/>
                <a:gd name="connsiteX0" fmla="*/ 43163 w 398508"/>
                <a:gd name="connsiteY0" fmla="*/ 42053 h 406627"/>
                <a:gd name="connsiteX1" fmla="*/ 43163 w 398508"/>
                <a:gd name="connsiteY1" fmla="*/ 378938 h 406627"/>
                <a:gd name="connsiteX2" fmla="*/ 389673 w 398508"/>
                <a:gd name="connsiteY2" fmla="*/ 378938 h 406627"/>
                <a:gd name="connsiteX3" fmla="*/ 387270 w 398508"/>
                <a:gd name="connsiteY3" fmla="*/ 42154 h 406627"/>
                <a:gd name="connsiteX4" fmla="*/ 43163 w 398508"/>
                <a:gd name="connsiteY4" fmla="*/ 42053 h 406627"/>
                <a:gd name="connsiteX0" fmla="*/ 43163 w 403866"/>
                <a:gd name="connsiteY0" fmla="*/ 42053 h 406627"/>
                <a:gd name="connsiteX1" fmla="*/ 43163 w 403866"/>
                <a:gd name="connsiteY1" fmla="*/ 378938 h 406627"/>
                <a:gd name="connsiteX2" fmla="*/ 389673 w 403866"/>
                <a:gd name="connsiteY2" fmla="*/ 378938 h 406627"/>
                <a:gd name="connsiteX3" fmla="*/ 387270 w 403866"/>
                <a:gd name="connsiteY3" fmla="*/ 42154 h 406627"/>
                <a:gd name="connsiteX4" fmla="*/ 43163 w 403866"/>
                <a:gd name="connsiteY4" fmla="*/ 42053 h 406627"/>
                <a:gd name="connsiteX0" fmla="*/ 43163 w 403866"/>
                <a:gd name="connsiteY0" fmla="*/ 42053 h 406627"/>
                <a:gd name="connsiteX1" fmla="*/ 43163 w 403866"/>
                <a:gd name="connsiteY1" fmla="*/ 378938 h 406627"/>
                <a:gd name="connsiteX2" fmla="*/ 389673 w 403866"/>
                <a:gd name="connsiteY2" fmla="*/ 378938 h 406627"/>
                <a:gd name="connsiteX3" fmla="*/ 387270 w 403866"/>
                <a:gd name="connsiteY3" fmla="*/ 42154 h 406627"/>
                <a:gd name="connsiteX4" fmla="*/ 43163 w 403866"/>
                <a:gd name="connsiteY4" fmla="*/ 42053 h 406627"/>
                <a:gd name="connsiteX0" fmla="*/ 43163 w 403866"/>
                <a:gd name="connsiteY0" fmla="*/ 32938 h 397512"/>
                <a:gd name="connsiteX1" fmla="*/ 43163 w 403866"/>
                <a:gd name="connsiteY1" fmla="*/ 369823 h 397512"/>
                <a:gd name="connsiteX2" fmla="*/ 389673 w 403866"/>
                <a:gd name="connsiteY2" fmla="*/ 369823 h 397512"/>
                <a:gd name="connsiteX3" fmla="*/ 387270 w 403866"/>
                <a:gd name="connsiteY3" fmla="*/ 33039 h 397512"/>
                <a:gd name="connsiteX4" fmla="*/ 43163 w 403866"/>
                <a:gd name="connsiteY4" fmla="*/ 32938 h 397512"/>
                <a:gd name="connsiteX0" fmla="*/ 36322 w 397025"/>
                <a:gd name="connsiteY0" fmla="*/ 32938 h 397512"/>
                <a:gd name="connsiteX1" fmla="*/ 36322 w 397025"/>
                <a:gd name="connsiteY1" fmla="*/ 369823 h 397512"/>
                <a:gd name="connsiteX2" fmla="*/ 382832 w 397025"/>
                <a:gd name="connsiteY2" fmla="*/ 369823 h 397512"/>
                <a:gd name="connsiteX3" fmla="*/ 380429 w 397025"/>
                <a:gd name="connsiteY3" fmla="*/ 33039 h 397512"/>
                <a:gd name="connsiteX4" fmla="*/ 36322 w 397025"/>
                <a:gd name="connsiteY4" fmla="*/ 32938 h 397512"/>
                <a:gd name="connsiteX0" fmla="*/ 36322 w 397025"/>
                <a:gd name="connsiteY0" fmla="*/ 30070 h 394644"/>
                <a:gd name="connsiteX1" fmla="*/ 36322 w 397025"/>
                <a:gd name="connsiteY1" fmla="*/ 366955 h 394644"/>
                <a:gd name="connsiteX2" fmla="*/ 382832 w 397025"/>
                <a:gd name="connsiteY2" fmla="*/ 366955 h 394644"/>
                <a:gd name="connsiteX3" fmla="*/ 380429 w 397025"/>
                <a:gd name="connsiteY3" fmla="*/ 30171 h 394644"/>
                <a:gd name="connsiteX4" fmla="*/ 36322 w 397025"/>
                <a:gd name="connsiteY4" fmla="*/ 30070 h 394644"/>
                <a:gd name="connsiteX0" fmla="*/ 26100 w 386803"/>
                <a:gd name="connsiteY0" fmla="*/ 30070 h 394644"/>
                <a:gd name="connsiteX1" fmla="*/ 26100 w 386803"/>
                <a:gd name="connsiteY1" fmla="*/ 366955 h 394644"/>
                <a:gd name="connsiteX2" fmla="*/ 372610 w 386803"/>
                <a:gd name="connsiteY2" fmla="*/ 366955 h 394644"/>
                <a:gd name="connsiteX3" fmla="*/ 370207 w 386803"/>
                <a:gd name="connsiteY3" fmla="*/ 30171 h 394644"/>
                <a:gd name="connsiteX4" fmla="*/ 26100 w 386803"/>
                <a:gd name="connsiteY4" fmla="*/ 30070 h 394644"/>
                <a:gd name="connsiteX0" fmla="*/ 26100 w 386803"/>
                <a:gd name="connsiteY0" fmla="*/ 30070 h 387948"/>
                <a:gd name="connsiteX1" fmla="*/ 26100 w 386803"/>
                <a:gd name="connsiteY1" fmla="*/ 366955 h 387948"/>
                <a:gd name="connsiteX2" fmla="*/ 372610 w 386803"/>
                <a:gd name="connsiteY2" fmla="*/ 366955 h 387948"/>
                <a:gd name="connsiteX3" fmla="*/ 370207 w 386803"/>
                <a:gd name="connsiteY3" fmla="*/ 30171 h 387948"/>
                <a:gd name="connsiteX4" fmla="*/ 26100 w 386803"/>
                <a:gd name="connsiteY4" fmla="*/ 30070 h 387948"/>
                <a:gd name="connsiteX0" fmla="*/ 26100 w 386803"/>
                <a:gd name="connsiteY0" fmla="*/ 25972 h 383850"/>
                <a:gd name="connsiteX1" fmla="*/ 26100 w 386803"/>
                <a:gd name="connsiteY1" fmla="*/ 362857 h 383850"/>
                <a:gd name="connsiteX2" fmla="*/ 372610 w 386803"/>
                <a:gd name="connsiteY2" fmla="*/ 362857 h 383850"/>
                <a:gd name="connsiteX3" fmla="*/ 370207 w 386803"/>
                <a:gd name="connsiteY3" fmla="*/ 26073 h 383850"/>
                <a:gd name="connsiteX4" fmla="*/ 26100 w 386803"/>
                <a:gd name="connsiteY4" fmla="*/ 25972 h 383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803" h="383850">
                  <a:moveTo>
                    <a:pt x="26100" y="25972"/>
                  </a:moveTo>
                  <a:cubicBezTo>
                    <a:pt x="-12021" y="96391"/>
                    <a:pt x="-5211" y="282898"/>
                    <a:pt x="26100" y="362857"/>
                  </a:cubicBezTo>
                  <a:cubicBezTo>
                    <a:pt x="105547" y="381907"/>
                    <a:pt x="259512" y="398576"/>
                    <a:pt x="372610" y="362857"/>
                  </a:cubicBezTo>
                  <a:cubicBezTo>
                    <a:pt x="393442" y="252977"/>
                    <a:pt x="390238" y="140716"/>
                    <a:pt x="370207" y="26073"/>
                  </a:cubicBezTo>
                  <a:cubicBezTo>
                    <a:pt x="273996" y="-20549"/>
                    <a:pt x="57010" y="5559"/>
                    <a:pt x="26100" y="25972"/>
                  </a:cubicBezTo>
                  <a:close/>
                </a:path>
              </a:pathLst>
            </a:custGeom>
            <a:solidFill>
              <a:srgbClr val="FFC000"/>
            </a:solidFill>
            <a:ln>
              <a:solidFill>
                <a:schemeClr val="accent6"/>
              </a:solidFill>
            </a:ln>
            <a:effectLst>
              <a:glow rad="1079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w Cen MT"/>
              </a:endParaRPr>
            </a:p>
          </p:txBody>
        </p:sp>
        <p:sp>
          <p:nvSpPr>
            <p:cNvPr id="12" name="Rectangle 13"/>
            <p:cNvSpPr>
              <a:spLocks noChangeArrowheads="1"/>
            </p:cNvSpPr>
            <p:nvPr/>
          </p:nvSpPr>
          <p:spPr bwMode="auto">
            <a:xfrm>
              <a:off x="5537835" y="3077899"/>
              <a:ext cx="26670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b="1" i="1" dirty="0">
                  <a:solidFill>
                    <a:prstClr val="black"/>
                  </a:solidFill>
                </a:rPr>
                <a:t>Comprehensive</a:t>
              </a:r>
            </a:p>
            <a:p>
              <a:pPr algn="ctr" eaLnBrk="1" hangingPunct="1"/>
              <a:r>
                <a:rPr lang="en-US" altLang="en-US" b="1" i="1" dirty="0">
                  <a:solidFill>
                    <a:prstClr val="black"/>
                  </a:solidFill>
                </a:rPr>
                <a:t>Community Development</a:t>
              </a:r>
            </a:p>
          </p:txBody>
        </p:sp>
      </p:grpSp>
      <p:sp>
        <p:nvSpPr>
          <p:cNvPr id="20" name="TextBox 19">
            <a:extLst>
              <a:ext uri="{FF2B5EF4-FFF2-40B4-BE49-F238E27FC236}">
                <a16:creationId xmlns:a16="http://schemas.microsoft.com/office/drawing/2014/main" id="{D5B3B9BE-59A3-4F89-8E01-4A2C448B097D}"/>
              </a:ext>
            </a:extLst>
          </p:cNvPr>
          <p:cNvSpPr txBox="1"/>
          <p:nvPr/>
        </p:nvSpPr>
        <p:spPr>
          <a:xfrm>
            <a:off x="411754" y="1167950"/>
            <a:ext cx="4145256" cy="3416320"/>
          </a:xfrm>
          <a:prstGeom prst="rect">
            <a:avLst/>
          </a:prstGeom>
          <a:noFill/>
        </p:spPr>
        <p:txBody>
          <a:bodyPr wrap="square" rtlCol="0">
            <a:spAutoFit/>
          </a:bodyPr>
          <a:lstStyle/>
          <a:p>
            <a:r>
              <a:rPr lang="en-US" sz="5400" dirty="0"/>
              <a:t>CityWide’s </a:t>
            </a:r>
            <a:r>
              <a:rPr lang="en-US" sz="5400" b="1" dirty="0">
                <a:solidFill>
                  <a:schemeClr val="accent5">
                    <a:lumMod val="75000"/>
                  </a:schemeClr>
                </a:solidFill>
              </a:rPr>
              <a:t>Community </a:t>
            </a:r>
          </a:p>
          <a:p>
            <a:r>
              <a:rPr lang="en-US" sz="5400" b="1" dirty="0">
                <a:solidFill>
                  <a:schemeClr val="accent5">
                    <a:lumMod val="75000"/>
                  </a:schemeClr>
                </a:solidFill>
              </a:rPr>
              <a:t>Development </a:t>
            </a:r>
            <a:r>
              <a:rPr lang="en-US" sz="5400" dirty="0"/>
              <a:t>Approach </a:t>
            </a:r>
          </a:p>
        </p:txBody>
      </p:sp>
    </p:spTree>
    <p:extLst>
      <p:ext uri="{BB962C8B-B14F-4D97-AF65-F5344CB8AC3E}">
        <p14:creationId xmlns:p14="http://schemas.microsoft.com/office/powerpoint/2010/main" val="1264103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D9442-C000-4FB0-A4CA-8D04E7F0465B}"/>
              </a:ext>
            </a:extLst>
          </p:cNvPr>
          <p:cNvSpPr>
            <a:spLocks noGrp="1"/>
          </p:cNvSpPr>
          <p:nvPr>
            <p:ph type="title"/>
          </p:nvPr>
        </p:nvSpPr>
        <p:spPr>
          <a:xfrm>
            <a:off x="638423" y="3766457"/>
            <a:ext cx="10909073" cy="1654629"/>
          </a:xfrm>
        </p:spPr>
        <p:txBody>
          <a:bodyPr vert="horz" lIns="91440" tIns="45720" rIns="91440" bIns="45720" rtlCol="0" anchor="b">
            <a:normAutofit/>
          </a:bodyPr>
          <a:lstStyle/>
          <a:p>
            <a:pPr algn="ctr"/>
            <a:r>
              <a:rPr lang="en-US" sz="6000">
                <a:solidFill>
                  <a:schemeClr val="tx1">
                    <a:lumMod val="85000"/>
                    <a:lumOff val="15000"/>
                  </a:schemeClr>
                </a:solidFill>
              </a:rPr>
              <a:t>A Case Study in Asset-based </a:t>
            </a:r>
            <a:br>
              <a:rPr lang="en-US" sz="6000">
                <a:solidFill>
                  <a:schemeClr val="tx1">
                    <a:lumMod val="85000"/>
                    <a:lumOff val="15000"/>
                  </a:schemeClr>
                </a:solidFill>
              </a:rPr>
            </a:br>
            <a:r>
              <a:rPr lang="en-US" sz="6000">
                <a:solidFill>
                  <a:schemeClr val="tx1">
                    <a:lumMod val="85000"/>
                    <a:lumOff val="15000"/>
                  </a:schemeClr>
                </a:solidFill>
              </a:rPr>
              <a:t>Community Development</a:t>
            </a:r>
          </a:p>
        </p:txBody>
      </p:sp>
      <p:sp>
        <p:nvSpPr>
          <p:cNvPr id="3" name="Content Placeholder 2">
            <a:extLst>
              <a:ext uri="{FF2B5EF4-FFF2-40B4-BE49-F238E27FC236}">
                <a16:creationId xmlns:a16="http://schemas.microsoft.com/office/drawing/2014/main" id="{53E1145E-116E-4F90-A169-A6B075FE19E1}"/>
              </a:ext>
            </a:extLst>
          </p:cNvPr>
          <p:cNvSpPr>
            <a:spLocks noGrp="1"/>
          </p:cNvSpPr>
          <p:nvPr>
            <p:ph idx="1"/>
          </p:nvPr>
        </p:nvSpPr>
        <p:spPr>
          <a:xfrm>
            <a:off x="1281474" y="5496089"/>
            <a:ext cx="9622971" cy="771743"/>
          </a:xfrm>
        </p:spPr>
        <p:txBody>
          <a:bodyPr vert="horz" lIns="91440" tIns="45720" rIns="91440" bIns="45720" rtlCol="0">
            <a:normAutofit/>
          </a:bodyPr>
          <a:lstStyle/>
          <a:p>
            <a:pPr marL="0" indent="0" algn="ctr">
              <a:buNone/>
            </a:pPr>
            <a:r>
              <a:rPr lang="en-US" cap="all" spc="200">
                <a:solidFill>
                  <a:schemeClr val="tx1">
                    <a:lumMod val="85000"/>
                    <a:lumOff val="15000"/>
                  </a:schemeClr>
                </a:solidFill>
                <a:latin typeface="+mj-lt"/>
              </a:rPr>
              <a:t> </a:t>
            </a:r>
          </a:p>
        </p:txBody>
      </p:sp>
      <p:pic>
        <p:nvPicPr>
          <p:cNvPr id="4" name="Picture 3" descr="A picture containing object&#10;&#10;Description automatically generated">
            <a:extLst>
              <a:ext uri="{FF2B5EF4-FFF2-40B4-BE49-F238E27FC236}">
                <a16:creationId xmlns:a16="http://schemas.microsoft.com/office/drawing/2014/main" id="{E0119937-488E-44EB-95E2-4DD344E761C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03604" y="932016"/>
            <a:ext cx="7772127" cy="2506511"/>
          </a:xfrm>
          <a:prstGeom prst="rect">
            <a:avLst/>
          </a:prstGeom>
        </p:spPr>
      </p:pic>
      <p:sp>
        <p:nvSpPr>
          <p:cNvPr id="5" name="TextBox 4">
            <a:extLst>
              <a:ext uri="{FF2B5EF4-FFF2-40B4-BE49-F238E27FC236}">
                <a16:creationId xmlns:a16="http://schemas.microsoft.com/office/drawing/2014/main" id="{424CBB66-85E6-4B0C-A7B8-5E4ACA799A45}"/>
              </a:ext>
            </a:extLst>
          </p:cNvPr>
          <p:cNvSpPr txBox="1"/>
          <p:nvPr/>
        </p:nvSpPr>
        <p:spPr>
          <a:xfrm>
            <a:off x="5477961" y="5567571"/>
            <a:ext cx="1223412" cy="707886"/>
          </a:xfrm>
          <a:prstGeom prst="rect">
            <a:avLst/>
          </a:prstGeom>
          <a:noFill/>
        </p:spPr>
        <p:txBody>
          <a:bodyPr wrap="none" rtlCol="0">
            <a:spAutoFit/>
          </a:bodyPr>
          <a:lstStyle/>
          <a:p>
            <a:r>
              <a:rPr lang="en-US" sz="4000" dirty="0"/>
              <a:t>2001</a:t>
            </a:r>
          </a:p>
        </p:txBody>
      </p:sp>
    </p:spTree>
    <p:extLst>
      <p:ext uri="{BB962C8B-B14F-4D97-AF65-F5344CB8AC3E}">
        <p14:creationId xmlns:p14="http://schemas.microsoft.com/office/powerpoint/2010/main" val="27363735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2BB029-0006-4EEF-AF4F-ED873D59147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72096" y="0"/>
            <a:ext cx="9247807" cy="6858000"/>
          </a:xfrm>
          <a:prstGeom prst="rect">
            <a:avLst/>
          </a:prstGeom>
        </p:spPr>
      </p:pic>
      <p:sp>
        <p:nvSpPr>
          <p:cNvPr id="2" name="Freeform: Shape 1">
            <a:extLst>
              <a:ext uri="{FF2B5EF4-FFF2-40B4-BE49-F238E27FC236}">
                <a16:creationId xmlns:a16="http://schemas.microsoft.com/office/drawing/2014/main" id="{772692D3-43ED-4EB7-8D71-15263F99EA19}"/>
              </a:ext>
            </a:extLst>
          </p:cNvPr>
          <p:cNvSpPr/>
          <p:nvPr/>
        </p:nvSpPr>
        <p:spPr>
          <a:xfrm>
            <a:off x="6472053" y="1959429"/>
            <a:ext cx="914400" cy="1857828"/>
          </a:xfrm>
          <a:custGeom>
            <a:avLst/>
            <a:gdLst>
              <a:gd name="connsiteX0" fmla="*/ 0 w 1175658"/>
              <a:gd name="connsiteY0" fmla="*/ 58057 h 1857828"/>
              <a:gd name="connsiteX1" fmla="*/ 159658 w 1175658"/>
              <a:gd name="connsiteY1" fmla="*/ 1016000 h 1857828"/>
              <a:gd name="connsiteX2" fmla="*/ 420915 w 1175658"/>
              <a:gd name="connsiteY2" fmla="*/ 1857828 h 1857828"/>
              <a:gd name="connsiteX3" fmla="*/ 1175658 w 1175658"/>
              <a:gd name="connsiteY3" fmla="*/ 1640114 h 1857828"/>
              <a:gd name="connsiteX4" fmla="*/ 1001486 w 1175658"/>
              <a:gd name="connsiteY4" fmla="*/ 0 h 1857828"/>
              <a:gd name="connsiteX5" fmla="*/ 0 w 1175658"/>
              <a:gd name="connsiteY5" fmla="*/ 58057 h 1857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5658" h="1857828">
                <a:moveTo>
                  <a:pt x="0" y="58057"/>
                </a:moveTo>
                <a:lnTo>
                  <a:pt x="159658" y="1016000"/>
                </a:lnTo>
                <a:lnTo>
                  <a:pt x="420915" y="1857828"/>
                </a:lnTo>
                <a:lnTo>
                  <a:pt x="1175658" y="1640114"/>
                </a:lnTo>
                <a:lnTo>
                  <a:pt x="1001486" y="0"/>
                </a:lnTo>
                <a:lnTo>
                  <a:pt x="0" y="58057"/>
                </a:lnTo>
                <a:close/>
              </a:path>
            </a:pathLst>
          </a:custGeom>
          <a:solidFill>
            <a:srgbClr val="FFFF00">
              <a:alpha val="45098"/>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48491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6EBF52D-9D83-4B44-B50B-82693CB62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AC9E9EF8-FCBA-4604-9DE5-CA0B57F9FD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4" name="Straight Connector 23">
            <a:extLst>
              <a:ext uri="{FF2B5EF4-FFF2-40B4-BE49-F238E27FC236}">
                <a16:creationId xmlns:a16="http://schemas.microsoft.com/office/drawing/2014/main" id="{E6FC85B8-7B45-49FF-AEF1-C5B719AB1DA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6" name="Rectangle 25">
            <a:extLst>
              <a:ext uri="{FF2B5EF4-FFF2-40B4-BE49-F238E27FC236}">
                <a16:creationId xmlns:a16="http://schemas.microsoft.com/office/drawing/2014/main" id="{615DA07E-FEC8-45FC-96E4-BE088FBFD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394"/>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BDE1F5-1F91-4A84-AEE3-B4B49AD0477B}"/>
              </a:ext>
            </a:extLst>
          </p:cNvPr>
          <p:cNvSpPr>
            <a:spLocks noGrp="1"/>
          </p:cNvSpPr>
          <p:nvPr>
            <p:ph type="title"/>
          </p:nvPr>
        </p:nvSpPr>
        <p:spPr>
          <a:xfrm>
            <a:off x="828624" y="634946"/>
            <a:ext cx="4821283" cy="1450757"/>
          </a:xfrm>
        </p:spPr>
        <p:txBody>
          <a:bodyPr vert="horz" lIns="91440" tIns="45720" rIns="91440" bIns="45720" rtlCol="0" anchor="b">
            <a:normAutofit/>
          </a:bodyPr>
          <a:lstStyle/>
          <a:p>
            <a:r>
              <a:rPr lang="en-US" dirty="0"/>
              <a:t>Concerned Entities</a:t>
            </a:r>
          </a:p>
        </p:txBody>
      </p:sp>
      <p:cxnSp>
        <p:nvCxnSpPr>
          <p:cNvPr id="28" name="Straight Connector 27">
            <a:extLst>
              <a:ext uri="{FF2B5EF4-FFF2-40B4-BE49-F238E27FC236}">
                <a16:creationId xmlns:a16="http://schemas.microsoft.com/office/drawing/2014/main" id="{D265896F-B9EF-40FA-82CE-D55B35C6050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25071" y="2085703"/>
            <a:ext cx="411480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2E32B8FB-74FC-4903-8FCC-BE084D18EC0E}"/>
              </a:ext>
            </a:extLst>
          </p:cNvPr>
          <p:cNvSpPr>
            <a:spLocks noGrp="1"/>
          </p:cNvSpPr>
          <p:nvPr>
            <p:ph sz="half" idx="1"/>
          </p:nvPr>
        </p:nvSpPr>
        <p:spPr>
          <a:xfrm>
            <a:off x="828624" y="2198914"/>
            <a:ext cx="4821283" cy="3670180"/>
          </a:xfrm>
        </p:spPr>
        <p:txBody>
          <a:bodyPr vert="horz" lIns="0" tIns="45720" rIns="0" bIns="45720" rtlCol="0">
            <a:normAutofit/>
          </a:bodyPr>
          <a:lstStyle/>
          <a:p>
            <a:r>
              <a:rPr lang="en-US" sz="2400" dirty="0"/>
              <a:t>Fairgrounds Neighborhood</a:t>
            </a:r>
          </a:p>
          <a:p>
            <a:r>
              <a:rPr lang="en-US" sz="2400" dirty="0"/>
              <a:t>Rubicon Park Business Association</a:t>
            </a:r>
          </a:p>
          <a:p>
            <a:r>
              <a:rPr lang="en-US" sz="2400" dirty="0"/>
              <a:t>Miami Valley Hospital</a:t>
            </a:r>
          </a:p>
          <a:p>
            <a:r>
              <a:rPr lang="en-US" sz="2400" dirty="0"/>
              <a:t>University of Dayton</a:t>
            </a:r>
          </a:p>
          <a:p>
            <a:r>
              <a:rPr lang="en-US" sz="2400" dirty="0"/>
              <a:t>City of Dayton</a:t>
            </a:r>
          </a:p>
          <a:p>
            <a:endParaRPr lang="en-US" dirty="0"/>
          </a:p>
        </p:txBody>
      </p:sp>
      <p:sp>
        <p:nvSpPr>
          <p:cNvPr id="30" name="Rectangle 29">
            <a:extLst>
              <a:ext uri="{FF2B5EF4-FFF2-40B4-BE49-F238E27FC236}">
                <a16:creationId xmlns:a16="http://schemas.microsoft.com/office/drawing/2014/main" id="{79DA056C-BE1F-4284-B8EB-AF6FB5457E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4358" y="691672"/>
            <a:ext cx="2636076" cy="2451078"/>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8A807F7A-11DE-4A3A-8ED5-6473274D170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80630" y="1456627"/>
            <a:ext cx="2305160" cy="950715"/>
          </a:xfrm>
          <a:prstGeom prst="rect">
            <a:avLst/>
          </a:prstGeom>
        </p:spPr>
      </p:pic>
      <p:sp>
        <p:nvSpPr>
          <p:cNvPr id="32" name="Rectangle 31">
            <a:extLst>
              <a:ext uri="{FF2B5EF4-FFF2-40B4-BE49-F238E27FC236}">
                <a16:creationId xmlns:a16="http://schemas.microsoft.com/office/drawing/2014/main" id="{1FC7D7C8-CCD2-4E75-938D-1D454583F2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8185" y="691673"/>
            <a:ext cx="2644595" cy="2451078"/>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EFE964CE-14E7-4D45-BAD2-80D30DDB6E7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45800" y="872500"/>
            <a:ext cx="2169366" cy="2155094"/>
          </a:xfrm>
          <a:prstGeom prst="rect">
            <a:avLst/>
          </a:prstGeom>
        </p:spPr>
      </p:pic>
      <p:sp>
        <p:nvSpPr>
          <p:cNvPr id="34" name="Rectangle 33">
            <a:extLst>
              <a:ext uri="{FF2B5EF4-FFF2-40B4-BE49-F238E27FC236}">
                <a16:creationId xmlns:a16="http://schemas.microsoft.com/office/drawing/2014/main" id="{075360EA-F3CB-4038-B796-2D66FBA4F3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4358" y="3345545"/>
            <a:ext cx="2631017" cy="2481832"/>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a:extLst>
              <a:ext uri="{FF2B5EF4-FFF2-40B4-BE49-F238E27FC236}">
                <a16:creationId xmlns:a16="http://schemas.microsoft.com/office/drawing/2014/main" id="{E927BAC8-734A-4B35-8082-3A97ECBDA435}"/>
              </a:ext>
            </a:extLst>
          </p:cNvPr>
          <p:cNvPicPr>
            <a:picLocks noGrp="1" noChangeAspect="1"/>
          </p:cNvPicPr>
          <p:nvPr>
            <p:ph sz="half" idx="2"/>
          </p:nvPr>
        </p:nvPicPr>
        <p:blipFill>
          <a:blip r:embed="rId5" cstate="email">
            <a:extLst>
              <a:ext uri="{28A0092B-C50C-407E-A947-70E740481C1C}">
                <a14:useLocalDpi xmlns:a14="http://schemas.microsoft.com/office/drawing/2010/main"/>
              </a:ext>
            </a:extLst>
          </a:blip>
          <a:stretch>
            <a:fillRect/>
          </a:stretch>
        </p:blipFill>
        <p:spPr>
          <a:xfrm>
            <a:off x="6280630" y="4078533"/>
            <a:ext cx="2309420" cy="1027819"/>
          </a:xfrm>
          <a:prstGeom prst="rect">
            <a:avLst/>
          </a:prstGeom>
        </p:spPr>
      </p:pic>
      <p:sp>
        <p:nvSpPr>
          <p:cNvPr id="36" name="Rectangle 35">
            <a:extLst>
              <a:ext uri="{FF2B5EF4-FFF2-40B4-BE49-F238E27FC236}">
                <a16:creationId xmlns:a16="http://schemas.microsoft.com/office/drawing/2014/main" id="{2CE293B8-DDAF-4AFD-8CCA-59E46E4F8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8185" y="3336707"/>
            <a:ext cx="2644595" cy="2490670"/>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012C8BF7-6047-4D21-BB04-904B57C3619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060532" y="4345518"/>
            <a:ext cx="2331368" cy="512900"/>
          </a:xfrm>
          <a:prstGeom prst="rect">
            <a:avLst/>
          </a:prstGeom>
        </p:spPr>
      </p:pic>
      <p:sp>
        <p:nvSpPr>
          <p:cNvPr id="38" name="Rectangle 37">
            <a:extLst>
              <a:ext uri="{FF2B5EF4-FFF2-40B4-BE49-F238E27FC236}">
                <a16:creationId xmlns:a16="http://schemas.microsoft.com/office/drawing/2014/main" id="{5EBFA5F0-3A17-45EC-AF6F-1ED6C4C187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Rectangle 39">
            <a:extLst>
              <a:ext uri="{FF2B5EF4-FFF2-40B4-BE49-F238E27FC236}">
                <a16:creationId xmlns:a16="http://schemas.microsoft.com/office/drawing/2014/main" id="{9759989E-70DB-406A-9243-AFADA287CE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396975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1B10EF88-E9B7-41DB-9432-7F7102509D23}"/>
              </a:ext>
            </a:extLst>
          </p:cNvPr>
          <p:cNvSpPr>
            <a:spLocks noGrp="1" noChangeArrowheads="1"/>
          </p:cNvSpPr>
          <p:nvPr>
            <p:ph type="title"/>
          </p:nvPr>
        </p:nvSpPr>
        <p:spPr>
          <a:xfrm>
            <a:off x="6319697" y="0"/>
            <a:ext cx="5127171" cy="1450757"/>
          </a:xfrm>
        </p:spPr>
        <p:txBody>
          <a:bodyPr>
            <a:normAutofit/>
          </a:bodyPr>
          <a:lstStyle/>
          <a:p>
            <a:pPr eaLnBrk="1" hangingPunct="1"/>
            <a:r>
              <a:rPr lang="en-US" altLang="en-US" dirty="0"/>
              <a:t>Shared Interests</a:t>
            </a:r>
          </a:p>
        </p:txBody>
      </p:sp>
      <p:sp>
        <p:nvSpPr>
          <p:cNvPr id="7171" name="Rectangle 3">
            <a:extLst>
              <a:ext uri="{FF2B5EF4-FFF2-40B4-BE49-F238E27FC236}">
                <a16:creationId xmlns:a16="http://schemas.microsoft.com/office/drawing/2014/main" id="{DA15F2D3-63D6-4805-BCEB-ACD848B71A0F}"/>
              </a:ext>
            </a:extLst>
          </p:cNvPr>
          <p:cNvSpPr>
            <a:spLocks noGrp="1" noChangeArrowheads="1"/>
          </p:cNvSpPr>
          <p:nvPr>
            <p:ph idx="1"/>
          </p:nvPr>
        </p:nvSpPr>
        <p:spPr>
          <a:xfrm>
            <a:off x="6411684" y="2198914"/>
            <a:ext cx="5127172" cy="3670180"/>
          </a:xfrm>
        </p:spPr>
        <p:txBody>
          <a:bodyPr>
            <a:normAutofit/>
          </a:bodyPr>
          <a:lstStyle/>
          <a:p>
            <a:pPr lvl="1">
              <a:buFont typeface="Wingdings" panose="05000000000000000000" pitchFamily="2" charset="2"/>
              <a:buChar char="v"/>
            </a:pPr>
            <a:r>
              <a:rPr lang="en-US" altLang="en-US" sz="2400" dirty="0"/>
              <a:t> Attractive, affordable, sustainable residential neighborhood </a:t>
            </a:r>
          </a:p>
          <a:p>
            <a:pPr lvl="1">
              <a:buFont typeface="Wingdings" panose="05000000000000000000" pitchFamily="2" charset="2"/>
              <a:buChar char="v"/>
            </a:pPr>
            <a:endParaRPr lang="en-US" altLang="en-US" sz="2400" dirty="0"/>
          </a:p>
          <a:p>
            <a:pPr lvl="1">
              <a:buFont typeface="Wingdings" panose="05000000000000000000" pitchFamily="2" charset="2"/>
              <a:buChar char="v"/>
            </a:pPr>
            <a:r>
              <a:rPr lang="en-US" altLang="en-US" sz="2400" dirty="0"/>
              <a:t> Revitalization of commercial business district driven by market demand and private investment</a:t>
            </a:r>
          </a:p>
          <a:p>
            <a:pPr lvl="1">
              <a:buFont typeface="Wingdings" panose="05000000000000000000" pitchFamily="2" charset="2"/>
              <a:buChar char="v"/>
            </a:pPr>
            <a:endParaRPr lang="en-US" altLang="en-US" sz="2400" dirty="0"/>
          </a:p>
          <a:p>
            <a:pPr lvl="1">
              <a:buFont typeface="Wingdings" panose="05000000000000000000" pitchFamily="2" charset="2"/>
              <a:buChar char="v"/>
            </a:pPr>
            <a:r>
              <a:rPr lang="en-US" altLang="en-US" sz="2400" dirty="0"/>
              <a:t> Stronger, safer, healthier image of the district and surrounding areas</a:t>
            </a:r>
          </a:p>
          <a:p>
            <a:pPr eaLnBrk="1" hangingPunct="1"/>
            <a:endParaRPr lang="en-US" altLang="en-US" dirty="0"/>
          </a:p>
        </p:txBody>
      </p:sp>
      <p:pic>
        <p:nvPicPr>
          <p:cNvPr id="71" name="Graphic 70" descr="Cheers">
            <a:extLst>
              <a:ext uri="{FF2B5EF4-FFF2-40B4-BE49-F238E27FC236}">
                <a16:creationId xmlns:a16="http://schemas.microsoft.com/office/drawing/2014/main" id="{F198132E-915F-402B-A85D-4CD225CF57D3}"/>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45132" y="645106"/>
            <a:ext cx="5247747" cy="5247747"/>
          </a:xfrm>
          <a:prstGeom prst="rect">
            <a:avLst/>
          </a:prstGeom>
        </p:spPr>
      </p:pic>
    </p:spTree>
    <p:extLst>
      <p:ext uri="{BB962C8B-B14F-4D97-AF65-F5344CB8AC3E}">
        <p14:creationId xmlns:p14="http://schemas.microsoft.com/office/powerpoint/2010/main" val="2203873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1CA93A-2DFC-4A56-8419-8DCE06E4A19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57337" y="42747"/>
            <a:ext cx="9214741" cy="6807112"/>
          </a:xfrm>
          <a:prstGeom prst="rect">
            <a:avLst/>
          </a:prstGeom>
        </p:spPr>
      </p:pic>
    </p:spTree>
    <p:extLst>
      <p:ext uri="{BB962C8B-B14F-4D97-AF65-F5344CB8AC3E}">
        <p14:creationId xmlns:p14="http://schemas.microsoft.com/office/powerpoint/2010/main" val="37833862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C4514-DE6C-4C7D-9621-BB6C7BAE4C53}"/>
              </a:ext>
            </a:extLst>
          </p:cNvPr>
          <p:cNvSpPr>
            <a:spLocks noGrp="1"/>
          </p:cNvSpPr>
          <p:nvPr>
            <p:ph type="title"/>
          </p:nvPr>
        </p:nvSpPr>
        <p:spPr>
          <a:xfrm>
            <a:off x="492370" y="516835"/>
            <a:ext cx="3084844" cy="5772840"/>
          </a:xfrm>
        </p:spPr>
        <p:txBody>
          <a:bodyPr anchor="ctr">
            <a:normAutofit/>
          </a:bodyPr>
          <a:lstStyle/>
          <a:p>
            <a:r>
              <a:rPr lang="en-US" sz="5400" b="1" dirty="0">
                <a:solidFill>
                  <a:schemeClr val="tx1"/>
                </a:solidFill>
              </a:rPr>
              <a:t>Genesis: </a:t>
            </a:r>
            <a:br>
              <a:rPr lang="en-US" sz="3600" dirty="0">
                <a:solidFill>
                  <a:schemeClr val="tx1"/>
                </a:solidFill>
              </a:rPr>
            </a:br>
            <a:br>
              <a:rPr lang="en-US" sz="3600" dirty="0">
                <a:solidFill>
                  <a:schemeClr val="tx1"/>
                </a:solidFill>
              </a:rPr>
            </a:br>
            <a:r>
              <a:rPr lang="en-US" sz="3600" dirty="0">
                <a:solidFill>
                  <a:schemeClr val="tx1"/>
                </a:solidFill>
              </a:rPr>
              <a:t>What we set out to do…</a:t>
            </a:r>
          </a:p>
        </p:txBody>
      </p:sp>
      <p:graphicFrame>
        <p:nvGraphicFramePr>
          <p:cNvPr id="5" name="Content Placeholder 2">
            <a:extLst>
              <a:ext uri="{FF2B5EF4-FFF2-40B4-BE49-F238E27FC236}">
                <a16:creationId xmlns:a16="http://schemas.microsoft.com/office/drawing/2014/main" id="{0A6834F6-0B9A-4A53-9FDD-8A6EF1EF01A4}"/>
              </a:ext>
            </a:extLst>
          </p:cNvPr>
          <p:cNvGraphicFramePr>
            <a:graphicFrameLocks noGrp="1"/>
          </p:cNvGraphicFramePr>
          <p:nvPr>
            <p:ph idx="1"/>
            <p:extLst>
              <p:ext uri="{D42A27DB-BD31-4B8C-83A1-F6EECF244321}">
                <p14:modId xmlns:p14="http://schemas.microsoft.com/office/powerpoint/2010/main" val="664313565"/>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5283345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E374E4E8-0378-4445-9BEF-7AE22262C7E4}"/>
              </a:ext>
            </a:extLst>
          </p:cNvPr>
          <p:cNvSpPr>
            <a:spLocks noChangeArrowheads="1"/>
          </p:cNvSpPr>
          <p:nvPr/>
        </p:nvSpPr>
        <p:spPr bwMode="auto">
          <a:xfrm>
            <a:off x="1289154" y="676871"/>
            <a:ext cx="1004341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5400" dirty="0">
                <a:solidFill>
                  <a:schemeClr val="tx2"/>
                </a:solidFill>
                <a:latin typeface="+mn-lt"/>
              </a:rPr>
              <a:t>Partner Roles and Responsibilities</a:t>
            </a:r>
            <a:endParaRPr lang="en-US" altLang="en-US" sz="5400" dirty="0">
              <a:solidFill>
                <a:schemeClr val="hlink"/>
              </a:solidFill>
              <a:latin typeface="+mn-lt"/>
            </a:endParaRPr>
          </a:p>
        </p:txBody>
      </p:sp>
      <p:grpSp>
        <p:nvGrpSpPr>
          <p:cNvPr id="2" name="Group 1">
            <a:extLst>
              <a:ext uri="{FF2B5EF4-FFF2-40B4-BE49-F238E27FC236}">
                <a16:creationId xmlns:a16="http://schemas.microsoft.com/office/drawing/2014/main" id="{ACD61968-A7AC-4540-A495-FA8510194749}"/>
              </a:ext>
            </a:extLst>
          </p:cNvPr>
          <p:cNvGrpSpPr/>
          <p:nvPr/>
        </p:nvGrpSpPr>
        <p:grpSpPr>
          <a:xfrm>
            <a:off x="2057400" y="1969960"/>
            <a:ext cx="7620000" cy="4114800"/>
            <a:chOff x="2057400" y="2209800"/>
            <a:chExt cx="7620000" cy="4114800"/>
          </a:xfrm>
        </p:grpSpPr>
        <p:sp>
          <p:nvSpPr>
            <p:cNvPr id="16387" name="Rectangle 3">
              <a:extLst>
                <a:ext uri="{FF2B5EF4-FFF2-40B4-BE49-F238E27FC236}">
                  <a16:creationId xmlns:a16="http://schemas.microsoft.com/office/drawing/2014/main" id="{42C2E5B2-B3AB-4260-B045-BE30980E1F84}"/>
                </a:ext>
              </a:extLst>
            </p:cNvPr>
            <p:cNvSpPr>
              <a:spLocks noChangeArrowheads="1"/>
            </p:cNvSpPr>
            <p:nvPr/>
          </p:nvSpPr>
          <p:spPr bwMode="auto">
            <a:xfrm>
              <a:off x="2057400" y="3886200"/>
              <a:ext cx="2286000" cy="1219200"/>
            </a:xfrm>
            <a:prstGeom prst="rect">
              <a:avLst/>
            </a:prstGeom>
            <a:solidFill>
              <a:srgbClr val="3366FF">
                <a:alpha val="50195"/>
              </a:srgbClr>
            </a:solidFill>
            <a:ln w="9525">
              <a:solidFill>
                <a:schemeClr val="tx1"/>
              </a:solidFill>
              <a:miter lim="800000"/>
              <a:headEnd/>
              <a:tailEnd/>
            </a:ln>
          </p:spPr>
          <p:txBody>
            <a:bodyPr anchor="ctr" anchorCtr="1"/>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b="1" dirty="0">
                  <a:latin typeface="Verdana" panose="020B0604030504040204" pitchFamily="34" charset="0"/>
                </a:rPr>
                <a:t>Neighborhood Life Team</a:t>
              </a:r>
            </a:p>
          </p:txBody>
        </p:sp>
        <p:sp>
          <p:nvSpPr>
            <p:cNvPr id="16388" name="Line 4">
              <a:extLst>
                <a:ext uri="{FF2B5EF4-FFF2-40B4-BE49-F238E27FC236}">
                  <a16:creationId xmlns:a16="http://schemas.microsoft.com/office/drawing/2014/main" id="{C30557F6-11F5-4D3E-AF46-AAA15407514C}"/>
                </a:ext>
              </a:extLst>
            </p:cNvPr>
            <p:cNvSpPr>
              <a:spLocks noChangeShapeType="1"/>
            </p:cNvSpPr>
            <p:nvPr/>
          </p:nvSpPr>
          <p:spPr bwMode="auto">
            <a:xfrm flipV="1">
              <a:off x="4343400" y="4419600"/>
              <a:ext cx="152400" cy="0"/>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6389" name="Rectangle 5">
              <a:extLst>
                <a:ext uri="{FF2B5EF4-FFF2-40B4-BE49-F238E27FC236}">
                  <a16:creationId xmlns:a16="http://schemas.microsoft.com/office/drawing/2014/main" id="{44FAF74F-894A-47C9-BC7E-B2BB6A9D38A9}"/>
                </a:ext>
              </a:extLst>
            </p:cNvPr>
            <p:cNvSpPr>
              <a:spLocks noChangeArrowheads="1"/>
            </p:cNvSpPr>
            <p:nvPr/>
          </p:nvSpPr>
          <p:spPr bwMode="auto">
            <a:xfrm>
              <a:off x="4419600" y="2209800"/>
              <a:ext cx="2667000" cy="990600"/>
            </a:xfrm>
            <a:prstGeom prst="rect">
              <a:avLst/>
            </a:prstGeom>
            <a:solidFill>
              <a:srgbClr val="99CC00">
                <a:alpha val="50195"/>
              </a:srgbClr>
            </a:solidFill>
            <a:ln w="9525">
              <a:solidFill>
                <a:schemeClr val="tx1"/>
              </a:solidFill>
              <a:miter lim="800000"/>
              <a:headEnd/>
              <a:tailEnd/>
            </a:ln>
          </p:spPr>
          <p:txBody>
            <a:bodyPr anchor="ctr" anchorCtr="1"/>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a:latin typeface="Verdana" panose="020B0604030504040204" pitchFamily="34" charset="0"/>
                </a:rPr>
                <a:t>Genesis Board</a:t>
              </a:r>
            </a:p>
          </p:txBody>
        </p:sp>
        <p:sp>
          <p:nvSpPr>
            <p:cNvPr id="16390" name="Line 6">
              <a:extLst>
                <a:ext uri="{FF2B5EF4-FFF2-40B4-BE49-F238E27FC236}">
                  <a16:creationId xmlns:a16="http://schemas.microsoft.com/office/drawing/2014/main" id="{8BF97B94-D140-41FE-A8A2-A98A776CCC4C}"/>
                </a:ext>
              </a:extLst>
            </p:cNvPr>
            <p:cNvSpPr>
              <a:spLocks noChangeShapeType="1"/>
            </p:cNvSpPr>
            <p:nvPr/>
          </p:nvSpPr>
          <p:spPr bwMode="auto">
            <a:xfrm flipH="1">
              <a:off x="5791200" y="3200400"/>
              <a:ext cx="0" cy="2209800"/>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6391" name="Text Box 7">
              <a:extLst>
                <a:ext uri="{FF2B5EF4-FFF2-40B4-BE49-F238E27FC236}">
                  <a16:creationId xmlns:a16="http://schemas.microsoft.com/office/drawing/2014/main" id="{C7066519-2456-4A33-AB3F-66D0683D19AE}"/>
                </a:ext>
              </a:extLst>
            </p:cNvPr>
            <p:cNvSpPr txBox="1">
              <a:spLocks noChangeArrowheads="1"/>
            </p:cNvSpPr>
            <p:nvPr/>
          </p:nvSpPr>
          <p:spPr bwMode="auto">
            <a:xfrm>
              <a:off x="4648200" y="5410200"/>
              <a:ext cx="2362200" cy="914400"/>
            </a:xfrm>
            <a:prstGeom prst="rect">
              <a:avLst/>
            </a:prstGeom>
            <a:solidFill>
              <a:srgbClr val="FF9900">
                <a:alpha val="50195"/>
              </a:srgbClr>
            </a:solidFill>
            <a:ln w="9525">
              <a:solidFill>
                <a:schemeClr val="tx1"/>
              </a:solidFill>
              <a:miter lim="800000"/>
              <a:headEnd/>
              <a:tailEnd/>
            </a:ln>
          </p:spPr>
          <p:txBody>
            <a:bodyPr anchor="ctr" anchorCtr="1"/>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a:latin typeface="Verdana" panose="020B0604030504040204" pitchFamily="34" charset="0"/>
                </a:rPr>
                <a:t>CityWide</a:t>
              </a:r>
            </a:p>
          </p:txBody>
        </p:sp>
        <p:sp>
          <p:nvSpPr>
            <p:cNvPr id="16392" name="Rectangle 8">
              <a:extLst>
                <a:ext uri="{FF2B5EF4-FFF2-40B4-BE49-F238E27FC236}">
                  <a16:creationId xmlns:a16="http://schemas.microsoft.com/office/drawing/2014/main" id="{65A90A3D-B832-4AD8-8035-E0ECD07295DF}"/>
                </a:ext>
              </a:extLst>
            </p:cNvPr>
            <p:cNvSpPr>
              <a:spLocks noChangeArrowheads="1"/>
            </p:cNvSpPr>
            <p:nvPr/>
          </p:nvSpPr>
          <p:spPr bwMode="auto">
            <a:xfrm>
              <a:off x="7162800" y="3886200"/>
              <a:ext cx="2514600" cy="1143000"/>
            </a:xfrm>
            <a:prstGeom prst="rect">
              <a:avLst/>
            </a:prstGeom>
            <a:solidFill>
              <a:srgbClr val="6BA42C">
                <a:alpha val="50195"/>
              </a:srgbClr>
            </a:solidFill>
            <a:ln w="9525">
              <a:solidFill>
                <a:schemeClr val="tx1"/>
              </a:solidFill>
              <a:miter lim="800000"/>
              <a:headEnd/>
              <a:tailEnd/>
            </a:ln>
          </p:spPr>
          <p:txBody>
            <a:bodyPr anchor="ctr" anchorCtr="1"/>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b="1" dirty="0">
                  <a:latin typeface="Verdana" panose="020B0604030504040204" pitchFamily="34" charset="0"/>
                </a:rPr>
                <a:t>Land Use</a:t>
              </a:r>
            </a:p>
            <a:p>
              <a:pPr algn="ctr" eaLnBrk="1" hangingPunct="1"/>
              <a:r>
                <a:rPr lang="en-US" altLang="en-US" sz="2000" b="1" dirty="0">
                  <a:latin typeface="Verdana" panose="020B0604030504040204" pitchFamily="34" charset="0"/>
                </a:rPr>
                <a:t>Committee</a:t>
              </a:r>
            </a:p>
          </p:txBody>
        </p:sp>
        <p:sp>
          <p:nvSpPr>
            <p:cNvPr id="16393" name="Line 9">
              <a:extLst>
                <a:ext uri="{FF2B5EF4-FFF2-40B4-BE49-F238E27FC236}">
                  <a16:creationId xmlns:a16="http://schemas.microsoft.com/office/drawing/2014/main" id="{E1C35195-9150-4718-9D5C-740B1D30B097}"/>
                </a:ext>
              </a:extLst>
            </p:cNvPr>
            <p:cNvSpPr>
              <a:spLocks noChangeShapeType="1"/>
            </p:cNvSpPr>
            <p:nvPr/>
          </p:nvSpPr>
          <p:spPr bwMode="auto">
            <a:xfrm>
              <a:off x="4419600" y="4419600"/>
              <a:ext cx="2743200" cy="0"/>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wrap="none" anchor="ctr"/>
            <a:lstStyle/>
            <a:p>
              <a:endParaRPr lang="en-US" dirty="0"/>
            </a:p>
          </p:txBody>
        </p:sp>
      </p:grpSp>
    </p:spTree>
    <p:extLst>
      <p:ext uri="{BB962C8B-B14F-4D97-AF65-F5344CB8AC3E}">
        <p14:creationId xmlns:p14="http://schemas.microsoft.com/office/powerpoint/2010/main" val="10232384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BB4796D3-71DB-45ED-92CC-B2C6255E0269}"/>
              </a:ext>
            </a:extLst>
          </p:cNvPr>
          <p:cNvSpPr>
            <a:spLocks noGrp="1" noChangeArrowheads="1"/>
          </p:cNvSpPr>
          <p:nvPr>
            <p:ph type="title"/>
          </p:nvPr>
        </p:nvSpPr>
        <p:spPr/>
        <p:txBody>
          <a:bodyPr/>
          <a:lstStyle/>
          <a:p>
            <a:pPr eaLnBrk="1" hangingPunct="1"/>
            <a:r>
              <a:rPr lang="en-US" altLang="en-US" dirty="0">
                <a:latin typeface="+mn-lt"/>
              </a:rPr>
              <a:t>Financial Commitments</a:t>
            </a:r>
          </a:p>
        </p:txBody>
      </p:sp>
      <p:sp>
        <p:nvSpPr>
          <p:cNvPr id="13315" name="Text Box 3">
            <a:extLst>
              <a:ext uri="{FF2B5EF4-FFF2-40B4-BE49-F238E27FC236}">
                <a16:creationId xmlns:a16="http://schemas.microsoft.com/office/drawing/2014/main" id="{69355B85-1425-4988-9E92-8E39FB28ADEB}"/>
              </a:ext>
            </a:extLst>
          </p:cNvPr>
          <p:cNvSpPr txBox="1">
            <a:spLocks noChangeArrowheads="1"/>
          </p:cNvSpPr>
          <p:nvPr/>
        </p:nvSpPr>
        <p:spPr bwMode="auto">
          <a:xfrm>
            <a:off x="1524000" y="1981200"/>
            <a:ext cx="4572000"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22338">
              <a:tabLst>
                <a:tab pos="3830638" algn="r"/>
              </a:tabLst>
              <a:defRPr>
                <a:solidFill>
                  <a:schemeClr val="tx1"/>
                </a:solidFill>
                <a:latin typeface="Arial" panose="020B0604020202020204" pitchFamily="34" charset="0"/>
              </a:defRPr>
            </a:lvl1pPr>
            <a:lvl2pPr marL="742950" indent="-285750" defTabSz="922338">
              <a:tabLst>
                <a:tab pos="3830638" algn="r"/>
              </a:tabLst>
              <a:defRPr>
                <a:solidFill>
                  <a:schemeClr val="tx1"/>
                </a:solidFill>
                <a:latin typeface="Arial" panose="020B0604020202020204" pitchFamily="34" charset="0"/>
              </a:defRPr>
            </a:lvl2pPr>
            <a:lvl3pPr marL="1143000" indent="-228600" defTabSz="922338">
              <a:tabLst>
                <a:tab pos="3830638" algn="r"/>
              </a:tabLst>
              <a:defRPr>
                <a:solidFill>
                  <a:schemeClr val="tx1"/>
                </a:solidFill>
                <a:latin typeface="Arial" panose="020B0604020202020204" pitchFamily="34" charset="0"/>
              </a:defRPr>
            </a:lvl3pPr>
            <a:lvl4pPr marL="1600200" indent="-228600" defTabSz="922338">
              <a:tabLst>
                <a:tab pos="3830638" algn="r"/>
              </a:tabLst>
              <a:defRPr>
                <a:solidFill>
                  <a:schemeClr val="tx1"/>
                </a:solidFill>
                <a:latin typeface="Arial" panose="020B0604020202020204" pitchFamily="34" charset="0"/>
              </a:defRPr>
            </a:lvl4pPr>
            <a:lvl5pPr marL="2057400" indent="-228600" defTabSz="922338">
              <a:tabLst>
                <a:tab pos="3830638" algn="r"/>
              </a:tabLst>
              <a:defRPr>
                <a:solidFill>
                  <a:schemeClr val="tx1"/>
                </a:solidFill>
                <a:latin typeface="Arial" panose="020B0604020202020204" pitchFamily="34" charset="0"/>
              </a:defRPr>
            </a:lvl5pPr>
            <a:lvl6pPr marL="2514600" indent="-228600" defTabSz="922338" eaLnBrk="0" fontAlgn="base" hangingPunct="0">
              <a:spcBef>
                <a:spcPct val="0"/>
              </a:spcBef>
              <a:spcAft>
                <a:spcPct val="0"/>
              </a:spcAft>
              <a:tabLst>
                <a:tab pos="3830638" algn="r"/>
              </a:tabLst>
              <a:defRPr>
                <a:solidFill>
                  <a:schemeClr val="tx1"/>
                </a:solidFill>
                <a:latin typeface="Arial" panose="020B0604020202020204" pitchFamily="34" charset="0"/>
              </a:defRPr>
            </a:lvl6pPr>
            <a:lvl7pPr marL="2971800" indent="-228600" defTabSz="922338" eaLnBrk="0" fontAlgn="base" hangingPunct="0">
              <a:spcBef>
                <a:spcPct val="0"/>
              </a:spcBef>
              <a:spcAft>
                <a:spcPct val="0"/>
              </a:spcAft>
              <a:tabLst>
                <a:tab pos="3830638" algn="r"/>
              </a:tabLst>
              <a:defRPr>
                <a:solidFill>
                  <a:schemeClr val="tx1"/>
                </a:solidFill>
                <a:latin typeface="Arial" panose="020B0604020202020204" pitchFamily="34" charset="0"/>
              </a:defRPr>
            </a:lvl7pPr>
            <a:lvl8pPr marL="3429000" indent="-228600" defTabSz="922338" eaLnBrk="0" fontAlgn="base" hangingPunct="0">
              <a:spcBef>
                <a:spcPct val="0"/>
              </a:spcBef>
              <a:spcAft>
                <a:spcPct val="0"/>
              </a:spcAft>
              <a:tabLst>
                <a:tab pos="3830638" algn="r"/>
              </a:tabLst>
              <a:defRPr>
                <a:solidFill>
                  <a:schemeClr val="tx1"/>
                </a:solidFill>
                <a:latin typeface="Arial" panose="020B0604020202020204" pitchFamily="34" charset="0"/>
              </a:defRPr>
            </a:lvl8pPr>
            <a:lvl9pPr marL="3886200" indent="-228600" defTabSz="922338" eaLnBrk="0" fontAlgn="base" hangingPunct="0">
              <a:spcBef>
                <a:spcPct val="0"/>
              </a:spcBef>
              <a:spcAft>
                <a:spcPct val="0"/>
              </a:spcAft>
              <a:tabLst>
                <a:tab pos="3830638" algn="r"/>
              </a:tabLst>
              <a:defRPr>
                <a:solidFill>
                  <a:schemeClr val="tx1"/>
                </a:solidFill>
                <a:latin typeface="Arial" panose="020B0604020202020204" pitchFamily="34" charset="0"/>
              </a:defRPr>
            </a:lvl9pPr>
          </a:lstStyle>
          <a:p>
            <a:pPr>
              <a:spcBef>
                <a:spcPct val="50000"/>
              </a:spcBef>
            </a:pPr>
            <a:r>
              <a:rPr lang="en-US" altLang="en-US" b="1" u="sng" dirty="0">
                <a:latin typeface="Verdana" panose="020B0604030504040204" pitchFamily="34" charset="0"/>
              </a:rPr>
              <a:t>SOURCES</a:t>
            </a:r>
          </a:p>
          <a:p>
            <a:pPr>
              <a:spcBef>
                <a:spcPct val="50000"/>
              </a:spcBef>
            </a:pPr>
            <a:r>
              <a:rPr lang="en-US" altLang="en-US" dirty="0">
                <a:latin typeface="Verdana" panose="020B0604030504040204" pitchFamily="34" charset="0"/>
              </a:rPr>
              <a:t>Miami Valley Hospital	$3,850,000</a:t>
            </a:r>
          </a:p>
          <a:p>
            <a:pPr>
              <a:spcBef>
                <a:spcPct val="50000"/>
              </a:spcBef>
            </a:pPr>
            <a:r>
              <a:rPr lang="en-US" altLang="en-US" dirty="0">
                <a:latin typeface="Verdana" panose="020B0604030504040204" pitchFamily="34" charset="0"/>
              </a:rPr>
              <a:t>University of Dayton	2,230,000</a:t>
            </a:r>
          </a:p>
          <a:p>
            <a:pPr>
              <a:spcBef>
                <a:spcPct val="50000"/>
              </a:spcBef>
            </a:pPr>
            <a:r>
              <a:rPr lang="en-US" altLang="en-US" dirty="0">
                <a:latin typeface="Verdana" panose="020B0604030504040204" pitchFamily="34" charset="0"/>
              </a:rPr>
              <a:t>City of Dayton	3,300,000</a:t>
            </a:r>
          </a:p>
          <a:p>
            <a:pPr>
              <a:spcBef>
                <a:spcPct val="50000"/>
              </a:spcBef>
            </a:pPr>
            <a:r>
              <a:rPr lang="en-US" altLang="en-US" dirty="0">
                <a:latin typeface="Verdana" panose="020B0604030504040204" pitchFamily="34" charset="0"/>
              </a:rPr>
              <a:t>CityWide Development	350,000</a:t>
            </a:r>
          </a:p>
          <a:p>
            <a:pPr>
              <a:spcBef>
                <a:spcPct val="50000"/>
              </a:spcBef>
            </a:pPr>
            <a:r>
              <a:rPr lang="en-US" altLang="en-US" dirty="0">
                <a:latin typeface="Verdana" panose="020B0604030504040204" pitchFamily="34" charset="0"/>
              </a:rPr>
              <a:t>Local Banks	</a:t>
            </a:r>
            <a:r>
              <a:rPr lang="en-US" altLang="en-US" u="sng" dirty="0">
                <a:latin typeface="Verdana" panose="020B0604030504040204" pitchFamily="34" charset="0"/>
              </a:rPr>
              <a:t>4,380,000</a:t>
            </a:r>
          </a:p>
          <a:p>
            <a:pPr>
              <a:spcBef>
                <a:spcPct val="50000"/>
              </a:spcBef>
            </a:pPr>
            <a:r>
              <a:rPr lang="en-US" altLang="en-US" dirty="0">
                <a:latin typeface="Verdana" panose="020B0604030504040204" pitchFamily="34" charset="0"/>
              </a:rPr>
              <a:t>	</a:t>
            </a:r>
            <a:r>
              <a:rPr lang="en-US" altLang="en-US" b="1" dirty="0">
                <a:latin typeface="Verdana" panose="020B0604030504040204" pitchFamily="34" charset="0"/>
              </a:rPr>
              <a:t>Total             $14,110,000</a:t>
            </a:r>
          </a:p>
        </p:txBody>
      </p:sp>
      <p:sp>
        <p:nvSpPr>
          <p:cNvPr id="13316" name="Text Box 4">
            <a:extLst>
              <a:ext uri="{FF2B5EF4-FFF2-40B4-BE49-F238E27FC236}">
                <a16:creationId xmlns:a16="http://schemas.microsoft.com/office/drawing/2014/main" id="{31815E0D-C58B-4E46-84D3-5DC3D538E1B7}"/>
              </a:ext>
            </a:extLst>
          </p:cNvPr>
          <p:cNvSpPr txBox="1">
            <a:spLocks noChangeArrowheads="1"/>
          </p:cNvSpPr>
          <p:nvPr/>
        </p:nvSpPr>
        <p:spPr bwMode="auto">
          <a:xfrm>
            <a:off x="6477000" y="1981201"/>
            <a:ext cx="4191000"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3540125" algn="r"/>
              </a:tabLst>
              <a:defRPr>
                <a:solidFill>
                  <a:schemeClr val="tx1"/>
                </a:solidFill>
                <a:latin typeface="Arial" panose="020B0604020202020204" pitchFamily="34" charset="0"/>
              </a:defRPr>
            </a:lvl1pPr>
            <a:lvl2pPr marL="742950" indent="-285750">
              <a:tabLst>
                <a:tab pos="3540125" algn="r"/>
              </a:tabLst>
              <a:defRPr>
                <a:solidFill>
                  <a:schemeClr val="tx1"/>
                </a:solidFill>
                <a:latin typeface="Arial" panose="020B0604020202020204" pitchFamily="34" charset="0"/>
              </a:defRPr>
            </a:lvl2pPr>
            <a:lvl3pPr marL="1143000" indent="-228600">
              <a:tabLst>
                <a:tab pos="3540125" algn="r"/>
              </a:tabLst>
              <a:defRPr>
                <a:solidFill>
                  <a:schemeClr val="tx1"/>
                </a:solidFill>
                <a:latin typeface="Arial" panose="020B0604020202020204" pitchFamily="34" charset="0"/>
              </a:defRPr>
            </a:lvl3pPr>
            <a:lvl4pPr marL="1600200" indent="-228600">
              <a:tabLst>
                <a:tab pos="3540125" algn="r"/>
              </a:tabLst>
              <a:defRPr>
                <a:solidFill>
                  <a:schemeClr val="tx1"/>
                </a:solidFill>
                <a:latin typeface="Arial" panose="020B0604020202020204" pitchFamily="34" charset="0"/>
              </a:defRPr>
            </a:lvl4pPr>
            <a:lvl5pPr marL="2057400" indent="-228600">
              <a:tabLst>
                <a:tab pos="3540125" algn="r"/>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3540125" algn="r"/>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3540125" algn="r"/>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3540125" algn="r"/>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3540125" algn="r"/>
              </a:tabLst>
              <a:defRPr>
                <a:solidFill>
                  <a:schemeClr val="tx1"/>
                </a:solidFill>
                <a:latin typeface="Arial" panose="020B0604020202020204" pitchFamily="34" charset="0"/>
              </a:defRPr>
            </a:lvl9pPr>
          </a:lstStyle>
          <a:p>
            <a:pPr>
              <a:spcBef>
                <a:spcPct val="50000"/>
              </a:spcBef>
            </a:pPr>
            <a:r>
              <a:rPr lang="en-US" altLang="en-US" b="1" u="sng" dirty="0">
                <a:latin typeface="Verdana" panose="020B0604030504040204" pitchFamily="34" charset="0"/>
              </a:rPr>
              <a:t>USES</a:t>
            </a:r>
          </a:p>
          <a:p>
            <a:pPr>
              <a:spcBef>
                <a:spcPct val="50000"/>
              </a:spcBef>
            </a:pPr>
            <a:r>
              <a:rPr lang="en-US" altLang="en-US" dirty="0">
                <a:latin typeface="Verdana" panose="020B0604030504040204" pitchFamily="34" charset="0"/>
              </a:rPr>
              <a:t>Acquisition	$7,090,000</a:t>
            </a:r>
          </a:p>
          <a:p>
            <a:pPr>
              <a:spcBef>
                <a:spcPct val="50000"/>
              </a:spcBef>
            </a:pPr>
            <a:r>
              <a:rPr lang="en-US" altLang="en-US" dirty="0">
                <a:latin typeface="Verdana" panose="020B0604030504040204" pitchFamily="34" charset="0"/>
              </a:rPr>
              <a:t>Construction	5,170,000</a:t>
            </a:r>
          </a:p>
          <a:p>
            <a:pPr>
              <a:spcBef>
                <a:spcPct val="50000"/>
              </a:spcBef>
            </a:pPr>
            <a:r>
              <a:rPr lang="en-US" altLang="en-US" dirty="0">
                <a:latin typeface="Verdana" panose="020B0604030504040204" pitchFamily="34" charset="0"/>
              </a:rPr>
              <a:t>Infrastructure	700,000</a:t>
            </a:r>
          </a:p>
          <a:p>
            <a:pPr>
              <a:spcBef>
                <a:spcPct val="50000"/>
              </a:spcBef>
            </a:pPr>
            <a:r>
              <a:rPr lang="en-US" altLang="en-US" dirty="0">
                <a:latin typeface="Verdana" panose="020B0604030504040204" pitchFamily="34" charset="0"/>
              </a:rPr>
              <a:t>Program Adm.	</a:t>
            </a:r>
            <a:r>
              <a:rPr lang="en-US" altLang="en-US" u="sng" dirty="0">
                <a:latin typeface="Verdana" panose="020B0604030504040204" pitchFamily="34" charset="0"/>
              </a:rPr>
              <a:t> 1,150,000</a:t>
            </a:r>
          </a:p>
          <a:p>
            <a:pPr>
              <a:spcBef>
                <a:spcPct val="50000"/>
              </a:spcBef>
            </a:pPr>
            <a:endParaRPr lang="en-US" altLang="en-US" u="sng" dirty="0">
              <a:latin typeface="Verdana" panose="020B0604030504040204" pitchFamily="34" charset="0"/>
            </a:endParaRPr>
          </a:p>
          <a:p>
            <a:pPr>
              <a:spcBef>
                <a:spcPct val="50000"/>
              </a:spcBef>
            </a:pPr>
            <a:r>
              <a:rPr lang="en-US" altLang="en-US" dirty="0">
                <a:latin typeface="Verdana" panose="020B0604030504040204" pitchFamily="34" charset="0"/>
              </a:rPr>
              <a:t>	</a:t>
            </a:r>
            <a:r>
              <a:rPr lang="en-US" altLang="en-US" b="1" dirty="0">
                <a:latin typeface="Verdana" panose="020B0604030504040204" pitchFamily="34" charset="0"/>
              </a:rPr>
              <a:t>Total    $14,110,000</a:t>
            </a:r>
          </a:p>
        </p:txBody>
      </p:sp>
    </p:spTree>
    <p:extLst>
      <p:ext uri="{BB962C8B-B14F-4D97-AF65-F5344CB8AC3E}">
        <p14:creationId xmlns:p14="http://schemas.microsoft.com/office/powerpoint/2010/main" val="17524424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22EDB-9B3B-4AC2-A884-AA7DD1B68861}"/>
              </a:ext>
            </a:extLst>
          </p:cNvPr>
          <p:cNvSpPr>
            <a:spLocks noGrp="1"/>
          </p:cNvSpPr>
          <p:nvPr>
            <p:ph type="title"/>
          </p:nvPr>
        </p:nvSpPr>
        <p:spPr>
          <a:xfrm>
            <a:off x="1097279" y="837308"/>
            <a:ext cx="10773664" cy="696686"/>
          </a:xfrm>
        </p:spPr>
        <p:txBody>
          <a:bodyPr>
            <a:noAutofit/>
          </a:bodyPr>
          <a:lstStyle/>
          <a:p>
            <a:br>
              <a:rPr lang="en-US" sz="4000" dirty="0"/>
            </a:br>
            <a:r>
              <a:rPr lang="en-US" dirty="0">
                <a:latin typeface="+mn-lt"/>
              </a:rPr>
              <a:t>Accomplishments</a:t>
            </a:r>
            <a:endParaRPr lang="en-US" sz="4000" dirty="0"/>
          </a:p>
        </p:txBody>
      </p:sp>
      <p:sp>
        <p:nvSpPr>
          <p:cNvPr id="3" name="Content Placeholder 2">
            <a:extLst>
              <a:ext uri="{FF2B5EF4-FFF2-40B4-BE49-F238E27FC236}">
                <a16:creationId xmlns:a16="http://schemas.microsoft.com/office/drawing/2014/main" id="{28A757D0-B63A-499B-8564-39EB0D3100CC}"/>
              </a:ext>
            </a:extLst>
          </p:cNvPr>
          <p:cNvSpPr>
            <a:spLocks noGrp="1"/>
          </p:cNvSpPr>
          <p:nvPr>
            <p:ph idx="1"/>
          </p:nvPr>
        </p:nvSpPr>
        <p:spPr/>
        <p:txBody>
          <a:bodyPr>
            <a:normAutofit/>
          </a:bodyPr>
          <a:lstStyle/>
          <a:p>
            <a:pPr lvl="1"/>
            <a:r>
              <a:rPr lang="en-US" sz="2400" dirty="0"/>
              <a:t>Removed blight</a:t>
            </a:r>
          </a:p>
          <a:p>
            <a:pPr lvl="1"/>
            <a:r>
              <a:rPr lang="en-US" sz="2400" dirty="0"/>
              <a:t> Build 45 new and renovated affordable housing units</a:t>
            </a:r>
          </a:p>
          <a:p>
            <a:pPr lvl="1"/>
            <a:r>
              <a:rPr lang="en-US" sz="2400" dirty="0"/>
              <a:t> Employer Assisted housing or MVH employees</a:t>
            </a:r>
          </a:p>
          <a:p>
            <a:pPr lvl="1"/>
            <a:r>
              <a:rPr lang="en-US" sz="2400" dirty="0"/>
              <a:t>Community Policing resulted in huge decrease in crime</a:t>
            </a:r>
          </a:p>
          <a:p>
            <a:pPr lvl="1"/>
            <a:r>
              <a:rPr lang="en-US" sz="2400" dirty="0"/>
              <a:t>Neighborhood Association formed </a:t>
            </a:r>
          </a:p>
          <a:p>
            <a:pPr lvl="1"/>
            <a:r>
              <a:rPr lang="en-US" sz="2400" dirty="0"/>
              <a:t>New Streets/Gateways/Infrastructure</a:t>
            </a:r>
          </a:p>
          <a:p>
            <a:pPr lvl="1"/>
            <a:r>
              <a:rPr lang="en-US" sz="2400" dirty="0"/>
              <a:t>Business Development (Local Independents and Major Chains)</a:t>
            </a:r>
          </a:p>
          <a:p>
            <a:pPr lvl="1"/>
            <a:r>
              <a:rPr lang="en-US" sz="2400" dirty="0"/>
              <a:t>Private Sector development</a:t>
            </a:r>
          </a:p>
          <a:p>
            <a:pPr lvl="1"/>
            <a:r>
              <a:rPr lang="en-US" sz="2400" dirty="0"/>
              <a:t>Catalytic Investment: over $350M</a:t>
            </a:r>
          </a:p>
          <a:p>
            <a:endParaRPr lang="en-US" dirty="0"/>
          </a:p>
        </p:txBody>
      </p:sp>
    </p:spTree>
    <p:extLst>
      <p:ext uri="{BB962C8B-B14F-4D97-AF65-F5344CB8AC3E}">
        <p14:creationId xmlns:p14="http://schemas.microsoft.com/office/powerpoint/2010/main" val="33634275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13F553-3FCD-4194-A952-0B616EDC27D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7192" y="288759"/>
            <a:ext cx="5432761" cy="3530758"/>
          </a:xfrm>
          <a:prstGeom prst="rect">
            <a:avLst/>
          </a:prstGeom>
        </p:spPr>
      </p:pic>
      <p:pic>
        <p:nvPicPr>
          <p:cNvPr id="4" name="Picture 3">
            <a:extLst>
              <a:ext uri="{FF2B5EF4-FFF2-40B4-BE49-F238E27FC236}">
                <a16:creationId xmlns:a16="http://schemas.microsoft.com/office/drawing/2014/main" id="{18DA603E-7C75-4D5C-A04B-D4B4307D063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7866" y="4323961"/>
            <a:ext cx="2420195" cy="1818773"/>
          </a:xfrm>
          <a:prstGeom prst="rect">
            <a:avLst/>
          </a:prstGeom>
        </p:spPr>
      </p:pic>
      <p:pic>
        <p:nvPicPr>
          <p:cNvPr id="3" name="Picture 2">
            <a:extLst>
              <a:ext uri="{FF2B5EF4-FFF2-40B4-BE49-F238E27FC236}">
                <a16:creationId xmlns:a16="http://schemas.microsoft.com/office/drawing/2014/main" id="{4BD0E6D4-5063-453E-91C0-5843B6CDD4D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53283" y="4323961"/>
            <a:ext cx="2588530" cy="1753729"/>
          </a:xfrm>
          <a:prstGeom prst="rect">
            <a:avLst/>
          </a:prstGeom>
        </p:spPr>
      </p:pic>
      <p:sp>
        <p:nvSpPr>
          <p:cNvPr id="6" name="TextBox 5">
            <a:extLst>
              <a:ext uri="{FF2B5EF4-FFF2-40B4-BE49-F238E27FC236}">
                <a16:creationId xmlns:a16="http://schemas.microsoft.com/office/drawing/2014/main" id="{F9C1B9AE-81C3-4ED7-BD75-21E70AF79BFD}"/>
              </a:ext>
            </a:extLst>
          </p:cNvPr>
          <p:cNvSpPr txBox="1"/>
          <p:nvPr/>
        </p:nvSpPr>
        <p:spPr>
          <a:xfrm>
            <a:off x="7760306" y="5456868"/>
            <a:ext cx="2566152" cy="830997"/>
          </a:xfrm>
          <a:prstGeom prst="rect">
            <a:avLst/>
          </a:prstGeom>
          <a:noFill/>
        </p:spPr>
        <p:txBody>
          <a:bodyPr wrap="none" rtlCol="0">
            <a:spAutoFit/>
          </a:bodyPr>
          <a:lstStyle/>
          <a:p>
            <a:r>
              <a:rPr lang="en-US" sz="4800" dirty="0"/>
              <a:t>BEFORE…</a:t>
            </a:r>
          </a:p>
        </p:txBody>
      </p:sp>
      <p:pic>
        <p:nvPicPr>
          <p:cNvPr id="7" name="Picture 6">
            <a:extLst>
              <a:ext uri="{FF2B5EF4-FFF2-40B4-BE49-F238E27FC236}">
                <a16:creationId xmlns:a16="http://schemas.microsoft.com/office/drawing/2014/main" id="{86DFFC6C-7030-4829-A21D-D5570AEAA13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96000" y="804563"/>
            <a:ext cx="5848808" cy="4403890"/>
          </a:xfrm>
          <a:prstGeom prst="rect">
            <a:avLst/>
          </a:prstGeom>
        </p:spPr>
      </p:pic>
    </p:spTree>
    <p:extLst>
      <p:ext uri="{BB962C8B-B14F-4D97-AF65-F5344CB8AC3E}">
        <p14:creationId xmlns:p14="http://schemas.microsoft.com/office/powerpoint/2010/main" val="28286819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large brick building with grass in front of a house&#10;&#10;Description automatically generated">
            <a:extLst>
              <a:ext uri="{FF2B5EF4-FFF2-40B4-BE49-F238E27FC236}">
                <a16:creationId xmlns:a16="http://schemas.microsoft.com/office/drawing/2014/main" id="{D7220912-6401-4405-9C96-E3D6ECFAE6E7}"/>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a:ext>
            </a:extLst>
          </a:blip>
          <a:srcRect t="6774" r="1" b="6050"/>
          <a:stretch/>
        </p:blipFill>
        <p:spPr>
          <a:xfrm>
            <a:off x="6176433" y="10"/>
            <a:ext cx="6015567" cy="3920034"/>
          </a:xfrm>
          <a:custGeom>
            <a:avLst/>
            <a:gdLst>
              <a:gd name="connsiteX0" fmla="*/ 0 w 6015567"/>
              <a:gd name="connsiteY0" fmla="*/ 0 h 3920044"/>
              <a:gd name="connsiteX1" fmla="*/ 6015567 w 6015567"/>
              <a:gd name="connsiteY1" fmla="*/ 0 h 3920044"/>
              <a:gd name="connsiteX2" fmla="*/ 6015567 w 6015567"/>
              <a:gd name="connsiteY2" fmla="*/ 3920044 h 3920044"/>
              <a:gd name="connsiteX3" fmla="*/ 2469659 w 6015567"/>
              <a:gd name="connsiteY3" fmla="*/ 3920044 h 3920044"/>
              <a:gd name="connsiteX4" fmla="*/ 2469659 w 6015567"/>
              <a:gd name="connsiteY4" fmla="*/ 3103224 h 3920044"/>
              <a:gd name="connsiteX5" fmla="*/ 0 w 6015567"/>
              <a:gd name="connsiteY5" fmla="*/ 3103224 h 39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5567" h="3920044">
                <a:moveTo>
                  <a:pt x="0" y="0"/>
                </a:moveTo>
                <a:lnTo>
                  <a:pt x="6015567" y="0"/>
                </a:lnTo>
                <a:lnTo>
                  <a:pt x="6015567" y="3920044"/>
                </a:lnTo>
                <a:lnTo>
                  <a:pt x="2469659" y="3920044"/>
                </a:lnTo>
                <a:lnTo>
                  <a:pt x="2469659" y="3103224"/>
                </a:lnTo>
                <a:lnTo>
                  <a:pt x="0" y="3103224"/>
                </a:lnTo>
                <a:close/>
              </a:path>
            </a:pathLst>
          </a:custGeom>
        </p:spPr>
      </p:pic>
      <p:pic>
        <p:nvPicPr>
          <p:cNvPr id="5" name="Picture 4" descr="A large white house&#10;&#10;Description automatically generated">
            <a:extLst>
              <a:ext uri="{FF2B5EF4-FFF2-40B4-BE49-F238E27FC236}">
                <a16:creationId xmlns:a16="http://schemas.microsoft.com/office/drawing/2014/main" id="{86822A83-9485-4F42-93ED-0E61C78548A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3"/>
          <a:stretch/>
        </p:blipFill>
        <p:spPr>
          <a:xfrm>
            <a:off x="20" y="4069976"/>
            <a:ext cx="3535311" cy="2788023"/>
          </a:xfrm>
          <a:prstGeom prst="rect">
            <a:avLst/>
          </a:prstGeom>
        </p:spPr>
      </p:pic>
      <p:pic>
        <p:nvPicPr>
          <p:cNvPr id="8" name="Picture 7" descr="A large brick building with a window&#10;&#10;Description automatically generated">
            <a:extLst>
              <a:ext uri="{FF2B5EF4-FFF2-40B4-BE49-F238E27FC236}">
                <a16:creationId xmlns:a16="http://schemas.microsoft.com/office/drawing/2014/main" id="{9EA32F8B-B8B2-4D78-8DCB-E29718327BE3}"/>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a:ext>
            </a:extLst>
          </a:blip>
          <a:srcRect t="3228" r="2" b="11090"/>
          <a:stretch/>
        </p:blipFill>
        <p:spPr>
          <a:xfrm>
            <a:off x="3696199" y="3257176"/>
            <a:ext cx="4789093" cy="3600824"/>
          </a:xfrm>
          <a:prstGeom prst="rect">
            <a:avLst/>
          </a:prstGeom>
        </p:spPr>
      </p:pic>
      <p:pic>
        <p:nvPicPr>
          <p:cNvPr id="4" name="Picture 3">
            <a:extLst>
              <a:ext uri="{FF2B5EF4-FFF2-40B4-BE49-F238E27FC236}">
                <a16:creationId xmlns:a16="http://schemas.microsoft.com/office/drawing/2014/main" id="{54F6E335-E24D-4059-83B4-356BBC167C8A}"/>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a:ext>
            </a:extLst>
          </a:blip>
          <a:srcRect t="14538" r="1" b="1"/>
          <a:stretch/>
        </p:blipFill>
        <p:spPr>
          <a:xfrm>
            <a:off x="1" y="10"/>
            <a:ext cx="6015567" cy="3920034"/>
          </a:xfrm>
          <a:custGeom>
            <a:avLst/>
            <a:gdLst>
              <a:gd name="connsiteX0" fmla="*/ 0 w 6015567"/>
              <a:gd name="connsiteY0" fmla="*/ 0 h 3920044"/>
              <a:gd name="connsiteX1" fmla="*/ 6015567 w 6015567"/>
              <a:gd name="connsiteY1" fmla="*/ 0 h 3920044"/>
              <a:gd name="connsiteX2" fmla="*/ 6015567 w 6015567"/>
              <a:gd name="connsiteY2" fmla="*/ 3103224 h 3920044"/>
              <a:gd name="connsiteX3" fmla="*/ 3545908 w 6015567"/>
              <a:gd name="connsiteY3" fmla="*/ 3103224 h 3920044"/>
              <a:gd name="connsiteX4" fmla="*/ 3545908 w 6015567"/>
              <a:gd name="connsiteY4" fmla="*/ 3920044 h 3920044"/>
              <a:gd name="connsiteX5" fmla="*/ 0 w 6015567"/>
              <a:gd name="connsiteY5" fmla="*/ 3920044 h 39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5567" h="3920044">
                <a:moveTo>
                  <a:pt x="0" y="0"/>
                </a:moveTo>
                <a:lnTo>
                  <a:pt x="6015567" y="0"/>
                </a:lnTo>
                <a:lnTo>
                  <a:pt x="6015567" y="3103224"/>
                </a:lnTo>
                <a:lnTo>
                  <a:pt x="3545908" y="3103224"/>
                </a:lnTo>
                <a:lnTo>
                  <a:pt x="3545908" y="3920044"/>
                </a:lnTo>
                <a:lnTo>
                  <a:pt x="0" y="3920044"/>
                </a:lnTo>
                <a:close/>
              </a:path>
            </a:pathLst>
          </a:custGeom>
        </p:spPr>
      </p:pic>
      <p:pic>
        <p:nvPicPr>
          <p:cNvPr id="7" name="Picture 6" descr="A picture containing sky, building, road, outdoor&#10;&#10;Description automatically generated">
            <a:extLst>
              <a:ext uri="{FF2B5EF4-FFF2-40B4-BE49-F238E27FC236}">
                <a16:creationId xmlns:a16="http://schemas.microsoft.com/office/drawing/2014/main" id="{D8359377-34F5-47F1-8196-8BE6E05230A4}"/>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8646161" y="4069976"/>
            <a:ext cx="3545840" cy="2788024"/>
          </a:xfrm>
          <a:prstGeom prst="rect">
            <a:avLst/>
          </a:prstGeom>
        </p:spPr>
      </p:pic>
      <p:sp>
        <p:nvSpPr>
          <p:cNvPr id="9" name="TextBox 8">
            <a:extLst>
              <a:ext uri="{FF2B5EF4-FFF2-40B4-BE49-F238E27FC236}">
                <a16:creationId xmlns:a16="http://schemas.microsoft.com/office/drawing/2014/main" id="{3AE12158-0F06-4B16-A5C9-B7E2FA6D6E4F}"/>
              </a:ext>
            </a:extLst>
          </p:cNvPr>
          <p:cNvSpPr txBox="1"/>
          <p:nvPr/>
        </p:nvSpPr>
        <p:spPr>
          <a:xfrm>
            <a:off x="5395683" y="6336632"/>
            <a:ext cx="1390124" cy="646331"/>
          </a:xfrm>
          <a:prstGeom prst="rect">
            <a:avLst/>
          </a:prstGeom>
          <a:noFill/>
        </p:spPr>
        <p:txBody>
          <a:bodyPr wrap="none" rtlCol="0">
            <a:spAutoFit/>
          </a:bodyPr>
          <a:lstStyle/>
          <a:p>
            <a:r>
              <a:rPr lang="en-US" sz="3600" b="1" dirty="0"/>
              <a:t>AFTER</a:t>
            </a:r>
          </a:p>
        </p:txBody>
      </p:sp>
    </p:spTree>
    <p:extLst>
      <p:ext uri="{BB962C8B-B14F-4D97-AF65-F5344CB8AC3E}">
        <p14:creationId xmlns:p14="http://schemas.microsoft.com/office/powerpoint/2010/main" val="40757370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A1C6406-8520-4CCB-B38F-6D4DAC19EC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2893A1F-D5D8-4034-A28F-4D8F18C46B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5902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itle 4">
            <a:extLst>
              <a:ext uri="{FF2B5EF4-FFF2-40B4-BE49-F238E27FC236}">
                <a16:creationId xmlns:a16="http://schemas.microsoft.com/office/drawing/2014/main" id="{8CCC13A9-5D4D-4702-A7B7-B80999FE9124}"/>
              </a:ext>
            </a:extLst>
          </p:cNvPr>
          <p:cNvSpPr>
            <a:spLocks noGrp="1"/>
          </p:cNvSpPr>
          <p:nvPr>
            <p:ph type="title"/>
          </p:nvPr>
        </p:nvSpPr>
        <p:spPr>
          <a:xfrm>
            <a:off x="492369" y="274963"/>
            <a:ext cx="3735502" cy="2103875"/>
          </a:xfrm>
        </p:spPr>
        <p:txBody>
          <a:bodyPr>
            <a:normAutofit/>
          </a:bodyPr>
          <a:lstStyle/>
          <a:p>
            <a:br>
              <a:rPr lang="en-US" sz="3300" dirty="0">
                <a:solidFill>
                  <a:srgbClr val="FFFFFF"/>
                </a:solidFill>
                <a:latin typeface="+mn-lt"/>
              </a:rPr>
            </a:br>
            <a:r>
              <a:rPr lang="en-US" sz="3300" dirty="0">
                <a:solidFill>
                  <a:srgbClr val="FFFFFF"/>
                </a:solidFill>
                <a:latin typeface="+mn-lt"/>
              </a:rPr>
              <a:t>Momentum Continues –  </a:t>
            </a:r>
            <a:br>
              <a:rPr lang="en-US" sz="3300" dirty="0">
                <a:solidFill>
                  <a:srgbClr val="FFFFFF"/>
                </a:solidFill>
                <a:latin typeface="+mn-lt"/>
              </a:rPr>
            </a:br>
            <a:r>
              <a:rPr lang="en-US" sz="3300" dirty="0">
                <a:solidFill>
                  <a:srgbClr val="FFFFFF"/>
                </a:solidFill>
                <a:latin typeface="+mn-lt"/>
              </a:rPr>
              <a:t>Catalytic Investment</a:t>
            </a:r>
          </a:p>
        </p:txBody>
      </p:sp>
      <p:sp>
        <p:nvSpPr>
          <p:cNvPr id="6" name="Content Placeholder 5">
            <a:extLst>
              <a:ext uri="{FF2B5EF4-FFF2-40B4-BE49-F238E27FC236}">
                <a16:creationId xmlns:a16="http://schemas.microsoft.com/office/drawing/2014/main" id="{E05F7064-BD56-4AC0-AED3-2074D8E4A802}"/>
              </a:ext>
            </a:extLst>
          </p:cNvPr>
          <p:cNvSpPr>
            <a:spLocks noGrp="1"/>
          </p:cNvSpPr>
          <p:nvPr>
            <p:ph idx="1"/>
          </p:nvPr>
        </p:nvSpPr>
        <p:spPr>
          <a:xfrm>
            <a:off x="492371" y="2653800"/>
            <a:ext cx="3735500" cy="3335519"/>
          </a:xfrm>
        </p:spPr>
        <p:txBody>
          <a:bodyPr>
            <a:normAutofit lnSpcReduction="10000"/>
          </a:bodyPr>
          <a:lstStyle/>
          <a:p>
            <a:r>
              <a:rPr lang="en-US" dirty="0">
                <a:solidFill>
                  <a:srgbClr val="FFFFFF"/>
                </a:solidFill>
              </a:rPr>
              <a:t>Brown/Warren Commercial Development</a:t>
            </a:r>
          </a:p>
          <a:p>
            <a:r>
              <a:rPr lang="en-US" dirty="0">
                <a:solidFill>
                  <a:srgbClr val="FFFFFF"/>
                </a:solidFill>
              </a:rPr>
              <a:t>Charlie Simms Condos</a:t>
            </a:r>
          </a:p>
          <a:p>
            <a:r>
              <a:rPr lang="en-US" dirty="0">
                <a:solidFill>
                  <a:srgbClr val="FFFFFF"/>
                </a:solidFill>
              </a:rPr>
              <a:t>Goodwill Easter Seals</a:t>
            </a:r>
          </a:p>
          <a:p>
            <a:r>
              <a:rPr lang="en-US" dirty="0">
                <a:solidFill>
                  <a:srgbClr val="FFFFFF"/>
                </a:solidFill>
              </a:rPr>
              <a:t>Former NCR Land – GE </a:t>
            </a:r>
            <a:r>
              <a:rPr lang="en-US" dirty="0" err="1">
                <a:solidFill>
                  <a:srgbClr val="FFFFFF"/>
                </a:solidFill>
              </a:rPr>
              <a:t>EpisCenter</a:t>
            </a:r>
            <a:r>
              <a:rPr lang="en-US" dirty="0">
                <a:solidFill>
                  <a:srgbClr val="FFFFFF"/>
                </a:solidFill>
              </a:rPr>
              <a:t> and Emerson</a:t>
            </a:r>
          </a:p>
          <a:p>
            <a:r>
              <a:rPr lang="en-US" dirty="0">
                <a:solidFill>
                  <a:srgbClr val="FFFFFF"/>
                </a:solidFill>
              </a:rPr>
              <a:t>Flats at South Park</a:t>
            </a:r>
          </a:p>
          <a:p>
            <a:r>
              <a:rPr lang="en-US" dirty="0">
                <a:solidFill>
                  <a:srgbClr val="FFFFFF"/>
                </a:solidFill>
              </a:rPr>
              <a:t>Fairgrounds Redevelopment - </a:t>
            </a:r>
            <a:r>
              <a:rPr lang="en-US" dirty="0" err="1">
                <a:solidFill>
                  <a:srgbClr val="FFFFFF"/>
                </a:solidFill>
              </a:rPr>
              <a:t>OnMain</a:t>
            </a:r>
            <a:endParaRPr lang="en-US" dirty="0">
              <a:solidFill>
                <a:srgbClr val="FFFFFF"/>
              </a:solidFill>
            </a:endParaRPr>
          </a:p>
        </p:txBody>
      </p:sp>
      <p:sp>
        <p:nvSpPr>
          <p:cNvPr id="15" name="Rectangle 14">
            <a:extLst>
              <a:ext uri="{FF2B5EF4-FFF2-40B4-BE49-F238E27FC236}">
                <a16:creationId xmlns:a16="http://schemas.microsoft.com/office/drawing/2014/main" id="{A108754F-0BAB-43E5-8CCC-828C2FC9B2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0679"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 name="Picture 1">
            <a:extLst>
              <a:ext uri="{FF2B5EF4-FFF2-40B4-BE49-F238E27FC236}">
                <a16:creationId xmlns:a16="http://schemas.microsoft.com/office/drawing/2014/main" id="{553200C2-BCDE-492D-BE76-92E15520AFB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
          <a:stretch/>
        </p:blipFill>
        <p:spPr>
          <a:xfrm>
            <a:off x="4812161" y="-2655"/>
            <a:ext cx="3606643" cy="3358597"/>
          </a:xfrm>
          <a:prstGeom prst="rect">
            <a:avLst/>
          </a:prstGeom>
        </p:spPr>
      </p:pic>
      <p:sp>
        <p:nvSpPr>
          <p:cNvPr id="17" name="Rectangle 16">
            <a:extLst>
              <a:ext uri="{FF2B5EF4-FFF2-40B4-BE49-F238E27FC236}">
                <a16:creationId xmlns:a16="http://schemas.microsoft.com/office/drawing/2014/main" id="{6FBFE7E1-0D9B-4B97-B754-C68544879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76279" y="0"/>
            <a:ext cx="3610035" cy="33559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40B4F2B-4A68-4A4B-BED5-0D7956FACD6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2"/>
          <a:stretch/>
        </p:blipFill>
        <p:spPr>
          <a:xfrm>
            <a:off x="8576279" y="10"/>
            <a:ext cx="3610035" cy="3355932"/>
          </a:xfrm>
          <a:prstGeom prst="rect">
            <a:avLst/>
          </a:prstGeom>
        </p:spPr>
      </p:pic>
      <p:pic>
        <p:nvPicPr>
          <p:cNvPr id="3" name="Picture 2">
            <a:extLst>
              <a:ext uri="{FF2B5EF4-FFF2-40B4-BE49-F238E27FC236}">
                <a16:creationId xmlns:a16="http://schemas.microsoft.com/office/drawing/2014/main" id="{83DEC45B-C14E-4D2A-8810-308725081C4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812160" y="3504904"/>
            <a:ext cx="7379840" cy="3353096"/>
          </a:xfrm>
          <a:prstGeom prst="rect">
            <a:avLst/>
          </a:prstGeom>
        </p:spPr>
      </p:pic>
    </p:spTree>
    <p:extLst>
      <p:ext uri="{BB962C8B-B14F-4D97-AF65-F5344CB8AC3E}">
        <p14:creationId xmlns:p14="http://schemas.microsoft.com/office/powerpoint/2010/main" val="31885448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a map&#10;&#10;Description automatically generated">
            <a:extLst>
              <a:ext uri="{FF2B5EF4-FFF2-40B4-BE49-F238E27FC236}">
                <a16:creationId xmlns:a16="http://schemas.microsoft.com/office/drawing/2014/main" id="{B47EEFF6-5A06-45F4-A424-7BD61C1764EB}"/>
              </a:ext>
            </a:extLst>
          </p:cNvPr>
          <p:cNvPicPr>
            <a:picLocks noGrp="1" noChangeAspect="1"/>
          </p:cNvPicPr>
          <p:nvPr>
            <p:ph sz="quarter" idx="4294967295"/>
          </p:nvPr>
        </p:nvPicPr>
        <p:blipFill>
          <a:blip r:embed="rId3" cstate="email">
            <a:extLst>
              <a:ext uri="{28A0092B-C50C-407E-A947-70E740481C1C}">
                <a14:useLocalDpi xmlns:a14="http://schemas.microsoft.com/office/drawing/2010/main"/>
              </a:ext>
            </a:extLst>
          </a:blip>
          <a:stretch>
            <a:fillRect/>
          </a:stretch>
        </p:blipFill>
        <p:spPr>
          <a:xfrm>
            <a:off x="192965" y="176463"/>
            <a:ext cx="11806070" cy="7640782"/>
          </a:xfrm>
        </p:spPr>
      </p:pic>
    </p:spTree>
    <p:extLst>
      <p:ext uri="{BB962C8B-B14F-4D97-AF65-F5344CB8AC3E}">
        <p14:creationId xmlns:p14="http://schemas.microsoft.com/office/powerpoint/2010/main" val="7015145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normAutofit/>
          </a:bodyPr>
          <a:lstStyle/>
          <a:p>
            <a:r>
              <a:rPr lang="en-US" sz="4800" dirty="0"/>
              <a:t>The </a:t>
            </a:r>
            <a:r>
              <a:rPr lang="en-US" sz="4800" dirty="0" err="1"/>
              <a:t>DaVinci</a:t>
            </a:r>
            <a:r>
              <a:rPr lang="en-US" sz="4800" dirty="0"/>
              <a:t> Collaborative</a:t>
            </a:r>
            <a:endParaRPr lang="en-US" sz="3600" dirty="0"/>
          </a:p>
        </p:txBody>
      </p:sp>
      <p:sp>
        <p:nvSpPr>
          <p:cNvPr id="4" name="TextBox 3">
            <a:extLst>
              <a:ext uri="{FF2B5EF4-FFF2-40B4-BE49-F238E27FC236}">
                <a16:creationId xmlns:a16="http://schemas.microsoft.com/office/drawing/2014/main" id="{D0BD36AD-22C0-4D2A-B8C7-8EC1D864B529}"/>
              </a:ext>
            </a:extLst>
          </p:cNvPr>
          <p:cNvSpPr txBox="1"/>
          <p:nvPr/>
        </p:nvSpPr>
        <p:spPr>
          <a:xfrm>
            <a:off x="5420996" y="6334780"/>
            <a:ext cx="915635" cy="523220"/>
          </a:xfrm>
          <a:prstGeom prst="rect">
            <a:avLst/>
          </a:prstGeom>
          <a:noFill/>
        </p:spPr>
        <p:txBody>
          <a:bodyPr wrap="none" rtlCol="0">
            <a:spAutoFit/>
          </a:bodyPr>
          <a:lstStyle/>
          <a:p>
            <a:r>
              <a:rPr lang="en-US" sz="2800" b="1" dirty="0"/>
              <a:t>2012</a:t>
            </a:r>
          </a:p>
        </p:txBody>
      </p:sp>
      <p:pic>
        <p:nvPicPr>
          <p:cNvPr id="6" name="Picture 5">
            <a:extLst>
              <a:ext uri="{FF2B5EF4-FFF2-40B4-BE49-F238E27FC236}">
                <a16:creationId xmlns:a16="http://schemas.microsoft.com/office/drawing/2014/main" id="{FEC79245-BE5D-43F8-B4DD-17AF7BF2465C}"/>
              </a:ext>
            </a:extLst>
          </p:cNvPr>
          <p:cNvPicPr>
            <a:picLocks noChangeAspect="1"/>
          </p:cNvPicPr>
          <p:nvPr/>
        </p:nvPicPr>
        <p:blipFill>
          <a:blip r:embed="rId2"/>
          <a:stretch>
            <a:fillRect/>
          </a:stretch>
        </p:blipFill>
        <p:spPr>
          <a:xfrm>
            <a:off x="705394" y="1016001"/>
            <a:ext cx="10194785" cy="3166562"/>
          </a:xfrm>
          <a:prstGeom prst="rect">
            <a:avLst/>
          </a:prstGeom>
        </p:spPr>
      </p:pic>
    </p:spTree>
    <p:extLst>
      <p:ext uri="{BB962C8B-B14F-4D97-AF65-F5344CB8AC3E}">
        <p14:creationId xmlns:p14="http://schemas.microsoft.com/office/powerpoint/2010/main" val="40941687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58695-131A-4363-ADB4-ECEF2AD713DA}"/>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22CF9227-95A4-48EC-A4FF-64CC16A6B833}"/>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46CC3BC1-F611-43E2-8697-305583EEA80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99678" y="0"/>
            <a:ext cx="10671882" cy="6313714"/>
          </a:xfrm>
          <a:prstGeom prst="rect">
            <a:avLst/>
          </a:prstGeom>
        </p:spPr>
      </p:pic>
    </p:spTree>
    <p:extLst>
      <p:ext uri="{BB962C8B-B14F-4D97-AF65-F5344CB8AC3E}">
        <p14:creationId xmlns:p14="http://schemas.microsoft.com/office/powerpoint/2010/main" val="42911839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0F8423-FE83-4E8F-89E6-9E35FD3F934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485948" y="0"/>
            <a:ext cx="9834775" cy="6858000"/>
          </a:xfrm>
          <a:prstGeom prst="rect">
            <a:avLst/>
          </a:prstGeom>
        </p:spPr>
      </p:pic>
    </p:spTree>
    <p:extLst>
      <p:ext uri="{BB962C8B-B14F-4D97-AF65-F5344CB8AC3E}">
        <p14:creationId xmlns:p14="http://schemas.microsoft.com/office/powerpoint/2010/main" val="18980898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DAVINCI</a:t>
            </a:r>
          </a:p>
        </p:txBody>
      </p:sp>
      <p:sp>
        <p:nvSpPr>
          <p:cNvPr id="5" name="Content Placeholder 4"/>
          <p:cNvSpPr>
            <a:spLocks noGrp="1"/>
          </p:cNvSpPr>
          <p:nvPr>
            <p:ph idx="1"/>
          </p:nvPr>
        </p:nvSpPr>
        <p:spPr>
          <a:xfrm>
            <a:off x="1097279" y="1845734"/>
            <a:ext cx="10453037" cy="4023360"/>
          </a:xfrm>
        </p:spPr>
        <p:txBody>
          <a:bodyPr>
            <a:normAutofit/>
          </a:bodyPr>
          <a:lstStyle/>
          <a:p>
            <a:r>
              <a:rPr lang="en-US" sz="2400" dirty="0"/>
              <a:t>Asset-Based Community Development</a:t>
            </a:r>
          </a:p>
          <a:p>
            <a:r>
              <a:rPr lang="en-US" sz="2400" dirty="0"/>
              <a:t>Partner Collaboration</a:t>
            </a:r>
          </a:p>
          <a:p>
            <a:pPr lvl="1"/>
            <a:r>
              <a:rPr lang="en-US" sz="2000" dirty="0"/>
              <a:t>CityWide, City of Dayton, Dayton Children’s Hospital, Salvation Army, UD Fitz Center, GONDBA, St. Mary’s Development Corp., Vectren, and Five Rivers </a:t>
            </a:r>
            <a:r>
              <a:rPr lang="en-US" sz="2000" dirty="0" err="1"/>
              <a:t>MetroParks</a:t>
            </a:r>
            <a:endParaRPr lang="en-US" sz="2000" dirty="0"/>
          </a:p>
          <a:p>
            <a:r>
              <a:rPr lang="en-US" sz="2400" dirty="0"/>
              <a:t>Adjacent Geography to Downtown incorporates two neighborhoods</a:t>
            </a:r>
          </a:p>
          <a:p>
            <a:pPr marL="0" indent="0">
              <a:buNone/>
            </a:pPr>
            <a:r>
              <a:rPr lang="en-US" sz="2400" dirty="0"/>
              <a:t> Strong business base with over 10,000 jobs (2</a:t>
            </a:r>
            <a:r>
              <a:rPr lang="en-US" sz="2400" baseline="30000" dirty="0"/>
              <a:t>nd</a:t>
            </a:r>
            <a:r>
              <a:rPr lang="en-US" sz="2400" dirty="0"/>
              <a:t> to Downtown in job concentration)</a:t>
            </a:r>
          </a:p>
          <a:p>
            <a:pPr marL="0" indent="0">
              <a:buNone/>
            </a:pPr>
            <a:r>
              <a:rPr lang="en-US" sz="2400" dirty="0"/>
              <a:t> No large funder on the onset of the project – more organic development</a:t>
            </a:r>
          </a:p>
        </p:txBody>
      </p:sp>
    </p:spTree>
    <p:extLst>
      <p:ext uri="{BB962C8B-B14F-4D97-AF65-F5344CB8AC3E}">
        <p14:creationId xmlns:p14="http://schemas.microsoft.com/office/powerpoint/2010/main" val="35197486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Highlights	</a:t>
            </a:r>
          </a:p>
        </p:txBody>
      </p:sp>
      <p:sp>
        <p:nvSpPr>
          <p:cNvPr id="3" name="Content Placeholder 2"/>
          <p:cNvSpPr>
            <a:spLocks noGrp="1"/>
          </p:cNvSpPr>
          <p:nvPr>
            <p:ph idx="1"/>
          </p:nvPr>
        </p:nvSpPr>
        <p:spPr/>
        <p:txBody>
          <a:bodyPr>
            <a:normAutofit/>
          </a:bodyPr>
          <a:lstStyle/>
          <a:p>
            <a:r>
              <a:rPr lang="en-US" sz="3200" dirty="0"/>
              <a:t>Transportation Strategy</a:t>
            </a:r>
          </a:p>
          <a:p>
            <a:r>
              <a:rPr lang="en-US" sz="3200" dirty="0"/>
              <a:t>Wayfinding &amp; Placemaking</a:t>
            </a:r>
          </a:p>
          <a:p>
            <a:r>
              <a:rPr lang="en-US" sz="3200" dirty="0"/>
              <a:t>DIY Home Repair and Paint Program</a:t>
            </a:r>
          </a:p>
          <a:p>
            <a:r>
              <a:rPr lang="en-US" sz="3200" dirty="0"/>
              <a:t>Children’s Garden</a:t>
            </a:r>
          </a:p>
          <a:p>
            <a:r>
              <a:rPr lang="en-US" sz="3200" dirty="0"/>
              <a:t>Ongoing Resident Engagement</a:t>
            </a:r>
          </a:p>
          <a:p>
            <a:pPr marL="365760" lvl="1" indent="0">
              <a:buNone/>
            </a:pPr>
            <a:endParaRPr lang="en-US" dirty="0"/>
          </a:p>
        </p:txBody>
      </p:sp>
    </p:spTree>
    <p:extLst>
      <p:ext uri="{BB962C8B-B14F-4D97-AF65-F5344CB8AC3E}">
        <p14:creationId xmlns:p14="http://schemas.microsoft.com/office/powerpoint/2010/main" val="5146053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A5D79CF-0F34-4EFA-85EE-C64F9936D6A1}"/>
              </a:ext>
            </a:extLst>
          </p:cNvPr>
          <p:cNvSpPr/>
          <p:nvPr/>
        </p:nvSpPr>
        <p:spPr>
          <a:xfrm>
            <a:off x="7571874" y="2213811"/>
            <a:ext cx="3240505" cy="29068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001892-41FE-4ADD-9143-C20AF6112C51}"/>
              </a:ext>
            </a:extLst>
          </p:cNvPr>
          <p:cNvSpPr>
            <a:spLocks noGrp="1"/>
          </p:cNvSpPr>
          <p:nvPr>
            <p:ph type="title"/>
          </p:nvPr>
        </p:nvSpPr>
        <p:spPr/>
        <p:txBody>
          <a:bodyPr/>
          <a:lstStyle/>
          <a:p>
            <a:r>
              <a:rPr lang="en-US" dirty="0"/>
              <a:t>Placemaking – Corridor Improvement</a:t>
            </a:r>
          </a:p>
        </p:txBody>
      </p:sp>
      <p:sp>
        <p:nvSpPr>
          <p:cNvPr id="3" name="Content Placeholder 2">
            <a:extLst>
              <a:ext uri="{FF2B5EF4-FFF2-40B4-BE49-F238E27FC236}">
                <a16:creationId xmlns:a16="http://schemas.microsoft.com/office/drawing/2014/main" id="{31379CF2-D713-4670-8A30-A311978A69A3}"/>
              </a:ext>
            </a:extLst>
          </p:cNvPr>
          <p:cNvSpPr>
            <a:spLocks noGrp="1"/>
          </p:cNvSpPr>
          <p:nvPr>
            <p:ph sz="half" idx="1"/>
          </p:nvPr>
        </p:nvSpPr>
        <p:spPr>
          <a:xfrm>
            <a:off x="1097280" y="1845734"/>
            <a:ext cx="5848952" cy="4314434"/>
          </a:xfrm>
        </p:spPr>
        <p:txBody>
          <a:bodyPr>
            <a:normAutofit/>
          </a:bodyPr>
          <a:lstStyle/>
          <a:p>
            <a:r>
              <a:rPr lang="en-US" sz="2400" dirty="0"/>
              <a:t>Significant number of busy corridors that traversed the neighborhood and most were in need of repair.</a:t>
            </a:r>
          </a:p>
          <a:p>
            <a:r>
              <a:rPr lang="en-US" sz="2400" dirty="0"/>
              <a:t>Complaint of residents, businesses, and institutions that there was “no pretty way to get into our neighborhood/business”</a:t>
            </a:r>
          </a:p>
          <a:p>
            <a:r>
              <a:rPr lang="en-US" sz="2400" dirty="0"/>
              <a:t>Perception is often built on what people see while driving the corridors</a:t>
            </a:r>
          </a:p>
          <a:p>
            <a:r>
              <a:rPr lang="en-US" sz="2400" dirty="0"/>
              <a:t>Placemaking and Streetscapes affect Economic Development.</a:t>
            </a:r>
          </a:p>
        </p:txBody>
      </p:sp>
      <p:sp>
        <p:nvSpPr>
          <p:cNvPr id="4" name="Content Placeholder 3">
            <a:extLst>
              <a:ext uri="{FF2B5EF4-FFF2-40B4-BE49-F238E27FC236}">
                <a16:creationId xmlns:a16="http://schemas.microsoft.com/office/drawing/2014/main" id="{2682DA57-C8ED-4188-9F54-B6DD51C65668}"/>
              </a:ext>
            </a:extLst>
          </p:cNvPr>
          <p:cNvSpPr>
            <a:spLocks noGrp="1"/>
          </p:cNvSpPr>
          <p:nvPr>
            <p:ph sz="half" idx="2"/>
          </p:nvPr>
        </p:nvSpPr>
        <p:spPr>
          <a:xfrm>
            <a:off x="7928009" y="2563173"/>
            <a:ext cx="2605238" cy="2180833"/>
          </a:xfrm>
        </p:spPr>
        <p:txBody>
          <a:bodyPr/>
          <a:lstStyle/>
          <a:p>
            <a:pPr marL="0" indent="0">
              <a:buNone/>
            </a:pPr>
            <a:r>
              <a:rPr lang="en-US" sz="2400" b="1" dirty="0"/>
              <a:t>3 Main Focus areas:</a:t>
            </a:r>
          </a:p>
          <a:p>
            <a:pPr marL="0" indent="0" algn="ctr">
              <a:buNone/>
            </a:pPr>
            <a:r>
              <a:rPr lang="en-US" sz="2800" b="1" dirty="0"/>
              <a:t>Gateways</a:t>
            </a:r>
          </a:p>
          <a:p>
            <a:pPr marL="0" indent="0" algn="ctr">
              <a:buNone/>
            </a:pPr>
            <a:r>
              <a:rPr lang="en-US" sz="2800" b="1" dirty="0"/>
              <a:t>Greening</a:t>
            </a:r>
          </a:p>
          <a:p>
            <a:pPr marL="0" indent="0" algn="ctr">
              <a:buNone/>
            </a:pPr>
            <a:r>
              <a:rPr lang="en-US" sz="2800" b="1" dirty="0"/>
              <a:t>Streetscape </a:t>
            </a:r>
          </a:p>
          <a:p>
            <a:endParaRPr lang="en-US" dirty="0"/>
          </a:p>
        </p:txBody>
      </p:sp>
    </p:spTree>
    <p:extLst>
      <p:ext uri="{BB962C8B-B14F-4D97-AF65-F5344CB8AC3E}">
        <p14:creationId xmlns:p14="http://schemas.microsoft.com/office/powerpoint/2010/main" val="5789683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3" name="Straight Connector 32">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5" name="Rectangle 34">
            <a:extLst>
              <a:ext uri="{FF2B5EF4-FFF2-40B4-BE49-F238E27FC236}">
                <a16:creationId xmlns:a16="http://schemas.microsoft.com/office/drawing/2014/main" id="{F83BAE65-D215-4292-9498-D9610AC2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866717" y="317473"/>
            <a:ext cx="3690257" cy="1450757"/>
          </a:xfrm>
        </p:spPr>
        <p:txBody>
          <a:bodyPr vert="horz" lIns="91440" tIns="45720" rIns="91440" bIns="45720" rtlCol="0" anchor="b">
            <a:normAutofit/>
          </a:bodyPr>
          <a:lstStyle/>
          <a:p>
            <a:r>
              <a:rPr lang="en-US" sz="3400" dirty="0"/>
              <a:t>DAVINCI – Transportation Strategy </a:t>
            </a:r>
          </a:p>
        </p:txBody>
      </p:sp>
      <p:pic>
        <p:nvPicPr>
          <p:cNvPr id="11" name="Content Placeholder 10">
            <a:extLst>
              <a:ext uri="{FF2B5EF4-FFF2-40B4-BE49-F238E27FC236}">
                <a16:creationId xmlns:a16="http://schemas.microsoft.com/office/drawing/2014/main" id="{D2D300C5-6E76-4C1D-9273-4D06DA5B429A}"/>
              </a:ext>
            </a:extLst>
          </p:cNvPr>
          <p:cNvPicPr>
            <a:picLocks noGrp="1" noChangeAspect="1"/>
          </p:cNvPicPr>
          <p:nvPr>
            <p:ph sz="half" idx="1"/>
          </p:nvPr>
        </p:nvPicPr>
        <p:blipFill rotWithShape="1">
          <a:blip r:embed="rId3" cstate="email">
            <a:extLst>
              <a:ext uri="{28A0092B-C50C-407E-A947-70E740481C1C}">
                <a14:useLocalDpi xmlns:a14="http://schemas.microsoft.com/office/drawing/2010/main"/>
              </a:ext>
            </a:extLst>
          </a:blip>
          <a:srcRect r="-1" b="-1"/>
          <a:stretch/>
        </p:blipFill>
        <p:spPr>
          <a:xfrm>
            <a:off x="946108" y="640081"/>
            <a:ext cx="6285582" cy="5314406"/>
          </a:xfrm>
          <a:prstGeom prst="rect">
            <a:avLst/>
          </a:prstGeom>
        </p:spPr>
      </p:pic>
      <p:cxnSp>
        <p:nvCxnSpPr>
          <p:cNvPr id="37" name="Straight Connector 36">
            <a:extLst>
              <a:ext uri="{FF2B5EF4-FFF2-40B4-BE49-F238E27FC236}">
                <a16:creationId xmlns:a16="http://schemas.microsoft.com/office/drawing/2014/main" id="{5C99ACED-3F9B-471D-97BC-E5D2D2319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64CA51A3-C5C5-41EF-86E6-57D14292B2E9}"/>
              </a:ext>
            </a:extLst>
          </p:cNvPr>
          <p:cNvSpPr>
            <a:spLocks noGrp="1"/>
          </p:cNvSpPr>
          <p:nvPr>
            <p:ph sz="half" idx="2"/>
          </p:nvPr>
        </p:nvSpPr>
        <p:spPr>
          <a:xfrm>
            <a:off x="7768046" y="2206936"/>
            <a:ext cx="3690257" cy="3670180"/>
          </a:xfrm>
        </p:spPr>
        <p:txBody>
          <a:bodyPr vert="horz" lIns="0" tIns="45720" rIns="0" bIns="45720" rtlCol="0">
            <a:normAutofit/>
          </a:bodyPr>
          <a:lstStyle/>
          <a:p>
            <a:r>
              <a:rPr lang="en-US" dirty="0"/>
              <a:t>Developed this Commission-adopted Strategy to leverage ongoing &amp; upcoming infrastructure projects in the development area</a:t>
            </a:r>
          </a:p>
          <a:p>
            <a:r>
              <a:rPr lang="en-US" dirty="0"/>
              <a:t>Became more competitive on future transportation funding</a:t>
            </a:r>
          </a:p>
          <a:p>
            <a:r>
              <a:rPr lang="en-US" dirty="0"/>
              <a:t>Through this process able to affect or attract funding for 6 projects in less than 4 years</a:t>
            </a:r>
          </a:p>
        </p:txBody>
      </p:sp>
      <p:sp>
        <p:nvSpPr>
          <p:cNvPr id="39" name="Rectangle 38">
            <a:extLst>
              <a:ext uri="{FF2B5EF4-FFF2-40B4-BE49-F238E27FC236}">
                <a16:creationId xmlns:a16="http://schemas.microsoft.com/office/drawing/2014/main" id="{86C05757-249C-4F2B-B326-B940FDD9C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a:extLst>
              <a:ext uri="{FF2B5EF4-FFF2-40B4-BE49-F238E27FC236}">
                <a16:creationId xmlns:a16="http://schemas.microsoft.com/office/drawing/2014/main" id="{EE922679-5189-4C5C-9FBB-6839F89C66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616075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3BAA2-241D-46F5-8FDD-20193335CC63}"/>
              </a:ext>
            </a:extLst>
          </p:cNvPr>
          <p:cNvSpPr>
            <a:spLocks noGrp="1"/>
          </p:cNvSpPr>
          <p:nvPr>
            <p:ph type="title"/>
          </p:nvPr>
        </p:nvSpPr>
        <p:spPr>
          <a:xfrm>
            <a:off x="913974" y="1130020"/>
            <a:ext cx="3150659" cy="2085869"/>
          </a:xfrm>
        </p:spPr>
        <p:txBody>
          <a:bodyPr vert="horz" lIns="91440" tIns="45720" rIns="91440" bIns="45720" rtlCol="0" anchor="b">
            <a:normAutofit fontScale="90000"/>
          </a:bodyPr>
          <a:lstStyle/>
          <a:p>
            <a:pPr>
              <a:lnSpc>
                <a:spcPct val="90000"/>
              </a:lnSpc>
            </a:pPr>
            <a:br>
              <a:rPr lang="en-US" sz="2500" dirty="0">
                <a:solidFill>
                  <a:schemeClr val="tx1"/>
                </a:solidFill>
              </a:rPr>
            </a:br>
            <a:br>
              <a:rPr lang="en-US" sz="2500" dirty="0">
                <a:solidFill>
                  <a:schemeClr val="tx1"/>
                </a:solidFill>
              </a:rPr>
            </a:br>
            <a:r>
              <a:rPr lang="en-US" sz="3600" dirty="0">
                <a:solidFill>
                  <a:schemeClr val="tx1"/>
                </a:solidFill>
                <a:latin typeface="+mn-lt"/>
              </a:rPr>
              <a:t>Valley Street Improvements – </a:t>
            </a:r>
            <a:br>
              <a:rPr lang="en-US" sz="3600" dirty="0">
                <a:solidFill>
                  <a:schemeClr val="tx1"/>
                </a:solidFill>
                <a:latin typeface="+mn-lt"/>
              </a:rPr>
            </a:br>
            <a:br>
              <a:rPr lang="en-US" sz="3600" dirty="0">
                <a:solidFill>
                  <a:schemeClr val="tx1"/>
                </a:solidFill>
                <a:latin typeface="+mn-lt"/>
              </a:rPr>
            </a:br>
            <a:r>
              <a:rPr lang="en-US" sz="3600" dirty="0">
                <a:solidFill>
                  <a:schemeClr val="tx1"/>
                </a:solidFill>
                <a:latin typeface="+mn-lt"/>
              </a:rPr>
              <a:t>Greening and Placemaking</a:t>
            </a:r>
            <a:br>
              <a:rPr lang="en-US" sz="2500" dirty="0">
                <a:solidFill>
                  <a:schemeClr val="tx1"/>
                </a:solidFill>
              </a:rPr>
            </a:br>
            <a:endParaRPr lang="en-US" sz="2500" dirty="0">
              <a:solidFill>
                <a:schemeClr val="tx1"/>
              </a:solidFill>
            </a:endParaRPr>
          </a:p>
        </p:txBody>
      </p:sp>
      <p:pic>
        <p:nvPicPr>
          <p:cNvPr id="8" name="Picture 7">
            <a:extLst>
              <a:ext uri="{FF2B5EF4-FFF2-40B4-BE49-F238E27FC236}">
                <a16:creationId xmlns:a16="http://schemas.microsoft.com/office/drawing/2014/main" id="{D7CD7D0A-2C17-4E95-8C7C-D9232680354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243795" y="638175"/>
            <a:ext cx="3702877" cy="5762625"/>
          </a:xfrm>
          <a:prstGeom prst="rect">
            <a:avLst/>
          </a:prstGeom>
        </p:spPr>
      </p:pic>
      <p:pic>
        <p:nvPicPr>
          <p:cNvPr id="9" name="Picture 8" descr="A house that has a sign on the side of a road&#10;&#10;Description generated with very high confidence">
            <a:extLst>
              <a:ext uri="{FF2B5EF4-FFF2-40B4-BE49-F238E27FC236}">
                <a16:creationId xmlns:a16="http://schemas.microsoft.com/office/drawing/2014/main" id="{7B798EFD-4184-4B9A-92DF-A67C907DBEC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3" b="-3"/>
          <a:stretch/>
        </p:blipFill>
        <p:spPr>
          <a:xfrm>
            <a:off x="8042146" y="628646"/>
            <a:ext cx="3703326" cy="1879296"/>
          </a:xfrm>
          <a:prstGeom prst="rect">
            <a:avLst/>
          </a:prstGeom>
        </p:spPr>
      </p:pic>
      <p:pic>
        <p:nvPicPr>
          <p:cNvPr id="4" name="Picture 3" descr="A street scene with focus on the side of a road&#10;&#10;Description generated with high confidence">
            <a:extLst>
              <a:ext uri="{FF2B5EF4-FFF2-40B4-BE49-F238E27FC236}">
                <a16:creationId xmlns:a16="http://schemas.microsoft.com/office/drawing/2014/main" id="{CA698475-FADF-42AB-B0CD-3AA18EA5D0C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042137" y="2588324"/>
            <a:ext cx="3703326" cy="1829826"/>
          </a:xfrm>
          <a:prstGeom prst="rect">
            <a:avLst/>
          </a:prstGeom>
        </p:spPr>
      </p:pic>
      <p:pic>
        <p:nvPicPr>
          <p:cNvPr id="6" name="Picture 5" descr="A sign on the side of a road&#10;&#10;Description generated with very high confidence">
            <a:extLst>
              <a:ext uri="{FF2B5EF4-FFF2-40B4-BE49-F238E27FC236}">
                <a16:creationId xmlns:a16="http://schemas.microsoft.com/office/drawing/2014/main" id="{C5B3A803-8BD5-4A78-BE67-779CB08E255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r="-3" b="-3"/>
          <a:stretch/>
        </p:blipFill>
        <p:spPr>
          <a:xfrm>
            <a:off x="8042141" y="4498531"/>
            <a:ext cx="3703326" cy="1870907"/>
          </a:xfrm>
          <a:prstGeom prst="rect">
            <a:avLst/>
          </a:prstGeom>
        </p:spPr>
      </p:pic>
      <p:sp>
        <p:nvSpPr>
          <p:cNvPr id="3" name="TextBox 2">
            <a:extLst>
              <a:ext uri="{FF2B5EF4-FFF2-40B4-BE49-F238E27FC236}">
                <a16:creationId xmlns:a16="http://schemas.microsoft.com/office/drawing/2014/main" id="{0C504167-EAF1-4082-97BD-D32CF6D4CD24}"/>
              </a:ext>
            </a:extLst>
          </p:cNvPr>
          <p:cNvSpPr txBox="1"/>
          <p:nvPr/>
        </p:nvSpPr>
        <p:spPr>
          <a:xfrm>
            <a:off x="4671510" y="5850493"/>
            <a:ext cx="3007105" cy="369332"/>
          </a:xfrm>
          <a:prstGeom prst="rect">
            <a:avLst/>
          </a:prstGeom>
          <a:noFill/>
        </p:spPr>
        <p:txBody>
          <a:bodyPr wrap="none" rtlCol="0">
            <a:spAutoFit/>
          </a:bodyPr>
          <a:lstStyle/>
          <a:p>
            <a:r>
              <a:rPr lang="en-US" dirty="0">
                <a:solidFill>
                  <a:srgbClr val="FFFF00"/>
                </a:solidFill>
              </a:rPr>
              <a:t>STANLEY VALLEY GATEWAY</a:t>
            </a:r>
          </a:p>
        </p:txBody>
      </p:sp>
      <p:sp>
        <p:nvSpPr>
          <p:cNvPr id="5" name="TextBox 4">
            <a:extLst>
              <a:ext uri="{FF2B5EF4-FFF2-40B4-BE49-F238E27FC236}">
                <a16:creationId xmlns:a16="http://schemas.microsoft.com/office/drawing/2014/main" id="{8242A014-0865-4C19-B88C-0790E8E689EE}"/>
              </a:ext>
            </a:extLst>
          </p:cNvPr>
          <p:cNvSpPr txBox="1"/>
          <p:nvPr/>
        </p:nvSpPr>
        <p:spPr>
          <a:xfrm>
            <a:off x="8124121" y="760688"/>
            <a:ext cx="3601179" cy="369332"/>
          </a:xfrm>
          <a:prstGeom prst="rect">
            <a:avLst/>
          </a:prstGeom>
          <a:noFill/>
        </p:spPr>
        <p:txBody>
          <a:bodyPr wrap="none" rtlCol="0">
            <a:spAutoFit/>
          </a:bodyPr>
          <a:lstStyle/>
          <a:p>
            <a:r>
              <a:rPr lang="en-US" dirty="0">
                <a:solidFill>
                  <a:srgbClr val="FFFF00"/>
                </a:solidFill>
              </a:rPr>
              <a:t>Whitewater Warehouse Boat House</a:t>
            </a:r>
          </a:p>
        </p:txBody>
      </p:sp>
      <p:sp>
        <p:nvSpPr>
          <p:cNvPr id="7" name="TextBox 6">
            <a:extLst>
              <a:ext uri="{FF2B5EF4-FFF2-40B4-BE49-F238E27FC236}">
                <a16:creationId xmlns:a16="http://schemas.microsoft.com/office/drawing/2014/main" id="{88D80707-A033-441B-A864-45BE9643F7E7}"/>
              </a:ext>
            </a:extLst>
          </p:cNvPr>
          <p:cNvSpPr txBox="1"/>
          <p:nvPr/>
        </p:nvSpPr>
        <p:spPr>
          <a:xfrm>
            <a:off x="8795967" y="2723264"/>
            <a:ext cx="2195666" cy="369332"/>
          </a:xfrm>
          <a:prstGeom prst="rect">
            <a:avLst/>
          </a:prstGeom>
          <a:noFill/>
        </p:spPr>
        <p:txBody>
          <a:bodyPr wrap="none" rtlCol="0">
            <a:spAutoFit/>
          </a:bodyPr>
          <a:lstStyle/>
          <a:p>
            <a:r>
              <a:rPr lang="en-US" dirty="0">
                <a:solidFill>
                  <a:srgbClr val="FFFF00"/>
                </a:solidFill>
              </a:rPr>
              <a:t>Greening at the Point</a:t>
            </a:r>
          </a:p>
        </p:txBody>
      </p:sp>
      <p:sp>
        <p:nvSpPr>
          <p:cNvPr id="10" name="TextBox 9">
            <a:extLst>
              <a:ext uri="{FF2B5EF4-FFF2-40B4-BE49-F238E27FC236}">
                <a16:creationId xmlns:a16="http://schemas.microsoft.com/office/drawing/2014/main" id="{D42FF37F-A885-482D-B22E-BEE18A7A637C}"/>
              </a:ext>
            </a:extLst>
          </p:cNvPr>
          <p:cNvSpPr txBox="1"/>
          <p:nvPr/>
        </p:nvSpPr>
        <p:spPr>
          <a:xfrm>
            <a:off x="8888781" y="4553499"/>
            <a:ext cx="2010037" cy="369332"/>
          </a:xfrm>
          <a:prstGeom prst="rect">
            <a:avLst/>
          </a:prstGeom>
          <a:noFill/>
        </p:spPr>
        <p:txBody>
          <a:bodyPr wrap="none" rtlCol="0">
            <a:spAutoFit/>
          </a:bodyPr>
          <a:lstStyle/>
          <a:p>
            <a:r>
              <a:rPr lang="en-US" dirty="0">
                <a:solidFill>
                  <a:srgbClr val="FFFF00"/>
                </a:solidFill>
              </a:rPr>
              <a:t>Rt. 4 Improvements</a:t>
            </a:r>
          </a:p>
        </p:txBody>
      </p:sp>
    </p:spTree>
    <p:extLst>
      <p:ext uri="{BB962C8B-B14F-4D97-AF65-F5344CB8AC3E}">
        <p14:creationId xmlns:p14="http://schemas.microsoft.com/office/powerpoint/2010/main" val="18712587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Wayfinding</a:t>
            </a:r>
          </a:p>
        </p:txBody>
      </p:sp>
      <p:sp>
        <p:nvSpPr>
          <p:cNvPr id="3" name="Content Placeholder 2"/>
          <p:cNvSpPr>
            <a:spLocks noGrp="1"/>
          </p:cNvSpPr>
          <p:nvPr>
            <p:ph idx="1"/>
          </p:nvPr>
        </p:nvSpPr>
        <p:spPr>
          <a:xfrm>
            <a:off x="1097280" y="2075595"/>
            <a:ext cx="7312152" cy="4495800"/>
          </a:xfrm>
        </p:spPr>
        <p:txBody>
          <a:bodyPr/>
          <a:lstStyle/>
          <a:p>
            <a:r>
              <a:rPr lang="en-US" dirty="0"/>
              <a:t>Businesses and stakeholders identified navigation as a major neighborhood issue from day one.</a:t>
            </a:r>
          </a:p>
          <a:p>
            <a:r>
              <a:rPr lang="en-US" dirty="0"/>
              <a:t>Goal: improve navigation and neighborhood identity through community wayfinding signage</a:t>
            </a:r>
          </a:p>
          <a:p>
            <a:r>
              <a:rPr lang="en-US" dirty="0"/>
              <a:t>Engaged community and stakeholders in design process</a:t>
            </a:r>
          </a:p>
          <a:p>
            <a:r>
              <a:rPr lang="en-US" dirty="0"/>
              <a:t>Fabrication &amp; installation in 2018</a:t>
            </a:r>
          </a:p>
          <a:p>
            <a:endParaRPr lang="en-US" dirty="0"/>
          </a:p>
        </p:txBody>
      </p:sp>
      <p:pic>
        <p:nvPicPr>
          <p:cNvPr id="4" name="Picture 3">
            <a:extLst>
              <a:ext uri="{FF2B5EF4-FFF2-40B4-BE49-F238E27FC236}">
                <a16:creationId xmlns:a16="http://schemas.microsoft.com/office/drawing/2014/main" id="{3D5BAF85-72A2-4148-A6CF-27A0172DE592}"/>
              </a:ext>
            </a:extLst>
          </p:cNvPr>
          <p:cNvPicPr>
            <a:picLocks noChangeAspect="1"/>
          </p:cNvPicPr>
          <p:nvPr/>
        </p:nvPicPr>
        <p:blipFill>
          <a:blip r:embed="rId2"/>
          <a:stretch>
            <a:fillRect/>
          </a:stretch>
        </p:blipFill>
        <p:spPr>
          <a:xfrm>
            <a:off x="8881110" y="236219"/>
            <a:ext cx="1805940" cy="6621781"/>
          </a:xfrm>
          <a:prstGeom prst="rect">
            <a:avLst/>
          </a:prstGeom>
        </p:spPr>
      </p:pic>
    </p:spTree>
    <p:extLst>
      <p:ext uri="{BB962C8B-B14F-4D97-AF65-F5344CB8AC3E}">
        <p14:creationId xmlns:p14="http://schemas.microsoft.com/office/powerpoint/2010/main" val="17013044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1F3FC2-0CA7-44E2-B365-0C1C192844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AA28FB93-95A7-4FDC-8465-018F5B4D69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EE040581-5351-4206-8622-1AB9B6F1B85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85265A31-16F0-4D1B-8B59-46B4F1DD77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6D50067-72E5-4961-9777-1BD8CE44B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65197" y="5120640"/>
            <a:ext cx="10058400" cy="822960"/>
          </a:xfrm>
        </p:spPr>
        <p:txBody>
          <a:bodyPr vert="horz" lIns="91440" tIns="45720" rIns="91440" bIns="45720" rtlCol="0" anchor="b">
            <a:normAutofit/>
          </a:bodyPr>
          <a:lstStyle/>
          <a:p>
            <a:r>
              <a:rPr lang="en-US" sz="3600">
                <a:solidFill>
                  <a:srgbClr val="FFFFFF"/>
                </a:solidFill>
              </a:rPr>
              <a:t>Wayfinding</a:t>
            </a:r>
          </a:p>
        </p:txBody>
      </p:sp>
      <p:pic>
        <p:nvPicPr>
          <p:cNvPr id="4" name="Picture 3">
            <a:extLst>
              <a:ext uri="{FF2B5EF4-FFF2-40B4-BE49-F238E27FC236}">
                <a16:creationId xmlns:a16="http://schemas.microsoft.com/office/drawing/2014/main" id="{8086ECE0-71C0-4410-A275-23E2DDA9054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0"/>
            <a:ext cx="7977495" cy="4744794"/>
          </a:xfrm>
          <a:prstGeom prst="rect">
            <a:avLst/>
          </a:prstGeom>
        </p:spPr>
      </p:pic>
      <p:pic>
        <p:nvPicPr>
          <p:cNvPr id="5" name="Picture 4">
            <a:extLst>
              <a:ext uri="{FF2B5EF4-FFF2-40B4-BE49-F238E27FC236}">
                <a16:creationId xmlns:a16="http://schemas.microsoft.com/office/drawing/2014/main" id="{C3F01253-1C20-47AB-BFBE-065277F721D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4" b="-4"/>
          <a:stretch/>
        </p:blipFill>
        <p:spPr>
          <a:xfrm>
            <a:off x="8138382" y="1965"/>
            <a:ext cx="4053618" cy="4747788"/>
          </a:xfrm>
          <a:prstGeom prst="rect">
            <a:avLst/>
          </a:prstGeom>
        </p:spPr>
      </p:pic>
      <p:sp>
        <p:nvSpPr>
          <p:cNvPr id="20" name="Rectangle 19">
            <a:extLst>
              <a:ext uri="{FF2B5EF4-FFF2-40B4-BE49-F238E27FC236}">
                <a16:creationId xmlns:a16="http://schemas.microsoft.com/office/drawing/2014/main" id="{7BD3CFE0-CBDC-4721-8819-C75F13CAF4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22349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Home Repair &amp; DIY Paint Program</a:t>
            </a:r>
          </a:p>
        </p:txBody>
      </p:sp>
      <p:sp>
        <p:nvSpPr>
          <p:cNvPr id="6" name="Text Placeholder 5"/>
          <p:cNvSpPr>
            <a:spLocks noGrp="1"/>
          </p:cNvSpPr>
          <p:nvPr>
            <p:ph type="body" sz="half" idx="2"/>
          </p:nvPr>
        </p:nvSpPr>
        <p:spPr>
          <a:xfrm>
            <a:off x="609600" y="3064041"/>
            <a:ext cx="3048000" cy="3199599"/>
          </a:xfrm>
        </p:spPr>
        <p:txBody>
          <a:bodyPr/>
          <a:lstStyle/>
          <a:p>
            <a:r>
              <a:rPr lang="en-US" sz="1800" dirty="0"/>
              <a:t>CDBG Funded project ($300K)</a:t>
            </a:r>
          </a:p>
          <a:p>
            <a:r>
              <a:rPr lang="en-US" sz="1800" dirty="0"/>
              <a:t>Way to make an immediate physical improvement to homes in the neighborhood</a:t>
            </a:r>
          </a:p>
          <a:p>
            <a:r>
              <a:rPr lang="en-US" sz="1800" dirty="0"/>
              <a:t>Provided FREE paint to homeowners</a:t>
            </a:r>
          </a:p>
          <a:p>
            <a:r>
              <a:rPr lang="en-US" sz="1800" dirty="0"/>
              <a:t>Had a Repair Component for homeowners that needed exterior repairs</a:t>
            </a:r>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05400" y="142049"/>
            <a:ext cx="5333999" cy="6715951"/>
          </a:xfrm>
          <a:prstGeom prst="rect">
            <a:avLst/>
          </a:prstGeom>
        </p:spPr>
      </p:pic>
    </p:spTree>
    <p:extLst>
      <p:ext uri="{BB962C8B-B14F-4D97-AF65-F5344CB8AC3E}">
        <p14:creationId xmlns:p14="http://schemas.microsoft.com/office/powerpoint/2010/main" val="28366372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Children’s Garden</a:t>
            </a:r>
          </a:p>
        </p:txBody>
      </p:sp>
      <p:sp>
        <p:nvSpPr>
          <p:cNvPr id="3" name="Content Placeholder 2"/>
          <p:cNvSpPr>
            <a:spLocks noGrp="1"/>
          </p:cNvSpPr>
          <p:nvPr>
            <p:ph idx="1"/>
          </p:nvPr>
        </p:nvSpPr>
        <p:spPr/>
        <p:txBody>
          <a:bodyPr>
            <a:normAutofit/>
          </a:bodyPr>
          <a:lstStyle/>
          <a:p>
            <a:pPr marL="0" indent="0">
              <a:buNone/>
            </a:pPr>
            <a:r>
              <a:rPr lang="en-US" sz="2800" b="1" dirty="0"/>
              <a:t>Goal: </a:t>
            </a:r>
            <a:r>
              <a:rPr lang="en-US" sz="2800" dirty="0"/>
              <a:t>provide an interactive outdoor play space for patients’ families and neighborhood residents</a:t>
            </a:r>
          </a:p>
          <a:p>
            <a:pPr>
              <a:buFont typeface="Wingdings" panose="05000000000000000000" pitchFamily="2" charset="2"/>
              <a:buChar char="v"/>
            </a:pPr>
            <a:r>
              <a:rPr lang="en-US" dirty="0"/>
              <a:t>  </a:t>
            </a:r>
            <a:r>
              <a:rPr lang="en-US" dirty="0" err="1"/>
              <a:t>CityWide</a:t>
            </a:r>
            <a:r>
              <a:rPr lang="en-US" dirty="0"/>
              <a:t> led fundraising efforts and managed construction</a:t>
            </a:r>
          </a:p>
          <a:p>
            <a:pPr>
              <a:buFont typeface="Wingdings" panose="05000000000000000000" pitchFamily="2" charset="2"/>
              <a:buChar char="v"/>
            </a:pPr>
            <a:r>
              <a:rPr lang="en-US" dirty="0"/>
              <a:t>  100% Privately Funded $1M Project (Foundations &amp; Individuals)</a:t>
            </a:r>
          </a:p>
          <a:p>
            <a:pPr>
              <a:buFont typeface="Wingdings" panose="05000000000000000000" pitchFamily="2" charset="2"/>
              <a:buChar char="v"/>
            </a:pPr>
            <a:r>
              <a:rPr lang="en-US" dirty="0"/>
              <a:t>  Completed in June 2016</a:t>
            </a:r>
          </a:p>
          <a:p>
            <a:pPr>
              <a:buFont typeface="Wingdings" panose="05000000000000000000" pitchFamily="2" charset="2"/>
              <a:buChar char="v"/>
            </a:pPr>
            <a:r>
              <a:rPr lang="en-US" dirty="0"/>
              <a:t>  Benefits:</a:t>
            </a:r>
          </a:p>
          <a:p>
            <a:pPr lvl="1"/>
            <a:r>
              <a:rPr lang="en-US" dirty="0"/>
              <a:t>Improved image of Valley Street corridor</a:t>
            </a:r>
          </a:p>
          <a:p>
            <a:pPr lvl="1"/>
            <a:r>
              <a:rPr lang="en-US" dirty="0"/>
              <a:t>Adds neighborhood amenity</a:t>
            </a:r>
          </a:p>
          <a:p>
            <a:pPr lvl="1"/>
            <a:r>
              <a:rPr lang="en-US" dirty="0"/>
              <a:t>Provides respite for hospital patients and families (1,200 kids in project neighborhood)</a:t>
            </a:r>
          </a:p>
          <a:p>
            <a:endParaRPr lang="en-US" dirty="0"/>
          </a:p>
        </p:txBody>
      </p:sp>
    </p:spTree>
    <p:extLst>
      <p:ext uri="{BB962C8B-B14F-4D97-AF65-F5344CB8AC3E}">
        <p14:creationId xmlns:p14="http://schemas.microsoft.com/office/powerpoint/2010/main" val="2873050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24435602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7204025-18D5-4942-9F6D-6E0077D5F6D1}"/>
              </a:ext>
            </a:extLst>
          </p:cNvPr>
          <p:cNvSpPr>
            <a:spLocks noGrp="1"/>
          </p:cNvSpPr>
          <p:nvPr>
            <p:ph type="title"/>
          </p:nvPr>
        </p:nvSpPr>
        <p:spPr>
          <a:xfrm>
            <a:off x="4842766" y="361638"/>
            <a:ext cx="6586491" cy="1286160"/>
          </a:xfrm>
        </p:spPr>
        <p:txBody>
          <a:bodyPr anchor="b">
            <a:normAutofit/>
          </a:bodyPr>
          <a:lstStyle/>
          <a:p>
            <a:r>
              <a:rPr lang="en-US" sz="4400" dirty="0">
                <a:latin typeface="+mn-lt"/>
              </a:rPr>
              <a:t>A look back on Dayton…</a:t>
            </a:r>
          </a:p>
        </p:txBody>
      </p:sp>
      <p:sp>
        <p:nvSpPr>
          <p:cNvPr id="7" name="Content Placeholder 6">
            <a:extLst>
              <a:ext uri="{FF2B5EF4-FFF2-40B4-BE49-F238E27FC236}">
                <a16:creationId xmlns:a16="http://schemas.microsoft.com/office/drawing/2014/main" id="{383053D7-BBD4-4C94-8F80-96B248E0C30F}"/>
              </a:ext>
            </a:extLst>
          </p:cNvPr>
          <p:cNvSpPr>
            <a:spLocks noGrp="1"/>
          </p:cNvSpPr>
          <p:nvPr>
            <p:ph idx="1"/>
          </p:nvPr>
        </p:nvSpPr>
        <p:spPr>
          <a:xfrm>
            <a:off x="4965430" y="2438400"/>
            <a:ext cx="7226569" cy="3785419"/>
          </a:xfrm>
        </p:spPr>
        <p:txBody>
          <a:bodyPr>
            <a:normAutofit/>
          </a:bodyPr>
          <a:lstStyle/>
          <a:p>
            <a:pPr marL="0" indent="0">
              <a:buNone/>
            </a:pPr>
            <a:r>
              <a:rPr lang="en-US" sz="3600" dirty="0"/>
              <a:t>1900-1960</a:t>
            </a:r>
            <a:r>
              <a:rPr lang="en-US" sz="3600" i="1" dirty="0"/>
              <a:t> </a:t>
            </a:r>
          </a:p>
          <a:p>
            <a:pPr marL="0" indent="0">
              <a:buNone/>
            </a:pPr>
            <a:r>
              <a:rPr lang="en-US" sz="2800" b="1" i="1" dirty="0"/>
              <a:t>“The Golden Age of Manufacturing”</a:t>
            </a:r>
          </a:p>
          <a:p>
            <a:pPr lvl="1"/>
            <a:r>
              <a:rPr lang="en-US" sz="2400" dirty="0"/>
              <a:t>Dayton was a powerhouse and part of a national network of invention and innovation (GM, DELCO, NCR)</a:t>
            </a:r>
          </a:p>
          <a:p>
            <a:pPr marL="457205" lvl="1" indent="0">
              <a:buNone/>
            </a:pPr>
            <a:endParaRPr lang="en-US" sz="2400" dirty="0"/>
          </a:p>
          <a:p>
            <a:pPr marL="0" indent="0">
              <a:buNone/>
            </a:pPr>
            <a:r>
              <a:rPr lang="en-US" sz="2400" dirty="0"/>
              <a:t> Results of WWII</a:t>
            </a:r>
          </a:p>
          <a:p>
            <a:pPr lvl="1"/>
            <a:r>
              <a:rPr lang="en-US" sz="2400" dirty="0"/>
              <a:t>Doubled the U.S. Gross National Product and was 50% of the world’s manufacturing capacity </a:t>
            </a:r>
          </a:p>
        </p:txBody>
      </p:sp>
      <p:pic>
        <p:nvPicPr>
          <p:cNvPr id="2" name="Picture 1">
            <a:extLst>
              <a:ext uri="{FF2B5EF4-FFF2-40B4-BE49-F238E27FC236}">
                <a16:creationId xmlns:a16="http://schemas.microsoft.com/office/drawing/2014/main" id="{6B0CD068-4349-4F62-84FA-9F4653019CD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spTree>
    <p:extLst>
      <p:ext uri="{BB962C8B-B14F-4D97-AF65-F5344CB8AC3E}">
        <p14:creationId xmlns:p14="http://schemas.microsoft.com/office/powerpoint/2010/main" val="6372889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E671C2D-F3C8-4D48-B060-B4B5033870D8}"/>
              </a:ext>
            </a:extLst>
          </p:cNvPr>
          <p:cNvGrpSpPr/>
          <p:nvPr/>
        </p:nvGrpSpPr>
        <p:grpSpPr>
          <a:xfrm>
            <a:off x="417095" y="144380"/>
            <a:ext cx="11382257" cy="6525126"/>
            <a:chOff x="1676401" y="1524001"/>
            <a:chExt cx="8871667" cy="5257799"/>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14131" y="3429000"/>
              <a:ext cx="2227749" cy="3352800"/>
            </a:xfrm>
            <a:prstGeom prst="rect">
              <a:avLst/>
            </a:prstGeom>
          </p:spPr>
        </p:pic>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352438" y="1752601"/>
              <a:ext cx="2016940" cy="2665037"/>
            </a:xfrm>
            <a:prstGeom prst="rect">
              <a:avLst/>
            </a:prstGeom>
          </p:spPr>
        </p:pic>
        <p:pic>
          <p:nvPicPr>
            <p:cNvPr id="9" name="Picture 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731190" y="4588822"/>
              <a:ext cx="1816878" cy="1822573"/>
            </a:xfrm>
            <a:prstGeom prst="rect">
              <a:avLst/>
            </a:prstGeom>
          </p:spPr>
        </p:pic>
        <p:pic>
          <p:nvPicPr>
            <p:cNvPr id="11" name="Picture 1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536304" y="1524001"/>
              <a:ext cx="3806063" cy="2630429"/>
            </a:xfrm>
            <a:prstGeom prst="rect">
              <a:avLst/>
            </a:prstGeom>
          </p:spPr>
        </p:pic>
        <p:pic>
          <p:nvPicPr>
            <p:cNvPr id="13" name="Picture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76401" y="1614257"/>
              <a:ext cx="2509113" cy="1668293"/>
            </a:xfrm>
            <a:prstGeom prst="rect">
              <a:avLst/>
            </a:prstGeom>
          </p:spPr>
        </p:pic>
        <p:pic>
          <p:nvPicPr>
            <p:cNvPr id="15" name="Picture 14"/>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569594" y="5638800"/>
              <a:ext cx="2057400" cy="1136342"/>
            </a:xfrm>
            <a:prstGeom prst="rect">
              <a:avLst/>
            </a:prstGeom>
          </p:spPr>
        </p:pic>
        <p:pic>
          <p:nvPicPr>
            <p:cNvPr id="17" name="Picture 16"/>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352438" y="4563668"/>
              <a:ext cx="2016940" cy="2218132"/>
            </a:xfrm>
            <a:prstGeom prst="rect">
              <a:avLst/>
            </a:prstGeom>
          </p:spPr>
        </p:pic>
        <p:pic>
          <p:nvPicPr>
            <p:cNvPr id="19" name="Picture 18"/>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6569595" y="4271499"/>
              <a:ext cx="2046303" cy="1250230"/>
            </a:xfrm>
            <a:prstGeom prst="rect">
              <a:avLst/>
            </a:prstGeom>
          </p:spPr>
        </p:pic>
      </p:grpSp>
    </p:spTree>
    <p:extLst>
      <p:ext uri="{BB962C8B-B14F-4D97-AF65-F5344CB8AC3E}">
        <p14:creationId xmlns:p14="http://schemas.microsoft.com/office/powerpoint/2010/main" val="36134905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Investment Tracking: 2009-2020</a:t>
            </a:r>
          </a:p>
        </p:txBody>
      </p:sp>
      <p:graphicFrame>
        <p:nvGraphicFramePr>
          <p:cNvPr id="4" name="Table 3"/>
          <p:cNvGraphicFramePr>
            <a:graphicFrameLocks noGrp="1"/>
          </p:cNvGraphicFramePr>
          <p:nvPr>
            <p:extLst/>
          </p:nvPr>
        </p:nvGraphicFramePr>
        <p:xfrm>
          <a:off x="2514600" y="2057400"/>
          <a:ext cx="6934200" cy="3977640"/>
        </p:xfrm>
        <a:graphic>
          <a:graphicData uri="http://schemas.openxmlformats.org/drawingml/2006/table">
            <a:tbl>
              <a:tblPr firstRow="1" bandRow="1">
                <a:tableStyleId>{5C22544A-7EE6-4342-B048-85BDC9FD1C3A}</a:tableStyleId>
              </a:tblPr>
              <a:tblGrid>
                <a:gridCol w="2947035">
                  <a:extLst>
                    <a:ext uri="{9D8B030D-6E8A-4147-A177-3AD203B41FA5}">
                      <a16:colId xmlns:a16="http://schemas.microsoft.com/office/drawing/2014/main" val="20000"/>
                    </a:ext>
                  </a:extLst>
                </a:gridCol>
                <a:gridCol w="1675765">
                  <a:extLst>
                    <a:ext uri="{9D8B030D-6E8A-4147-A177-3AD203B41FA5}">
                      <a16:colId xmlns:a16="http://schemas.microsoft.com/office/drawing/2014/main" val="20001"/>
                    </a:ext>
                  </a:extLst>
                </a:gridCol>
                <a:gridCol w="2311400">
                  <a:extLst>
                    <a:ext uri="{9D8B030D-6E8A-4147-A177-3AD203B41FA5}">
                      <a16:colId xmlns:a16="http://schemas.microsoft.com/office/drawing/2014/main" val="20002"/>
                    </a:ext>
                  </a:extLst>
                </a:gridCol>
              </a:tblGrid>
              <a:tr h="370840">
                <a:tc>
                  <a:txBody>
                    <a:bodyPr/>
                    <a:lstStyle/>
                    <a:p>
                      <a:endParaRPr lang="en-US" dirty="0"/>
                    </a:p>
                  </a:txBody>
                  <a:tcPr/>
                </a:tc>
                <a:tc>
                  <a:txBody>
                    <a:bodyPr/>
                    <a:lstStyle/>
                    <a:p>
                      <a:r>
                        <a:rPr lang="en-US" dirty="0"/>
                        <a:t>Investment</a:t>
                      </a:r>
                    </a:p>
                  </a:txBody>
                  <a:tcPr/>
                </a:tc>
                <a:tc>
                  <a:txBody>
                    <a:bodyPr/>
                    <a:lstStyle/>
                    <a:p>
                      <a:pPr algn="ctr"/>
                      <a:r>
                        <a:rPr lang="en-US" dirty="0"/>
                        <a:t>Year</a:t>
                      </a:r>
                    </a:p>
                  </a:txBody>
                  <a:tcPr/>
                </a:tc>
                <a:extLst>
                  <a:ext uri="{0D108BD9-81ED-4DB2-BD59-A6C34878D82A}">
                    <a16:rowId xmlns:a16="http://schemas.microsoft.com/office/drawing/2014/main" val="10000"/>
                  </a:ext>
                </a:extLst>
              </a:tr>
              <a:tr h="370840">
                <a:tc>
                  <a:txBody>
                    <a:bodyPr/>
                    <a:lstStyle/>
                    <a:p>
                      <a:r>
                        <a:rPr lang="en-US" dirty="0"/>
                        <a:t>Salvation Army Kroc Center</a:t>
                      </a:r>
                    </a:p>
                  </a:txBody>
                  <a:tcPr/>
                </a:tc>
                <a:tc>
                  <a:txBody>
                    <a:bodyPr/>
                    <a:lstStyle/>
                    <a:p>
                      <a:pPr algn="r"/>
                      <a:r>
                        <a:rPr lang="en-US" dirty="0"/>
                        <a:t>37,000,000</a:t>
                      </a:r>
                    </a:p>
                  </a:txBody>
                  <a:tcPr/>
                </a:tc>
                <a:tc>
                  <a:txBody>
                    <a:bodyPr/>
                    <a:lstStyle/>
                    <a:p>
                      <a:pPr algn="ctr"/>
                      <a:r>
                        <a:rPr lang="en-US" dirty="0"/>
                        <a:t>2009</a:t>
                      </a:r>
                    </a:p>
                  </a:txBody>
                  <a:tcPr/>
                </a:tc>
                <a:extLst>
                  <a:ext uri="{0D108BD9-81ED-4DB2-BD59-A6C34878D82A}">
                    <a16:rowId xmlns:a16="http://schemas.microsoft.com/office/drawing/2014/main" val="10001"/>
                  </a:ext>
                </a:extLst>
              </a:tr>
              <a:tr h="370840">
                <a:tc>
                  <a:txBody>
                    <a:bodyPr/>
                    <a:lstStyle/>
                    <a:p>
                      <a:r>
                        <a:rPr lang="en-US" dirty="0"/>
                        <a:t>Demolition</a:t>
                      </a:r>
                    </a:p>
                  </a:txBody>
                  <a:tcPr/>
                </a:tc>
                <a:tc>
                  <a:txBody>
                    <a:bodyPr/>
                    <a:lstStyle/>
                    <a:p>
                      <a:pPr algn="r"/>
                      <a:r>
                        <a:rPr lang="en-US" dirty="0"/>
                        <a:t>3,000,000</a:t>
                      </a:r>
                    </a:p>
                  </a:txBody>
                  <a:tcPr/>
                </a:tc>
                <a:tc>
                  <a:txBody>
                    <a:bodyPr/>
                    <a:lstStyle/>
                    <a:p>
                      <a:pPr algn="ctr"/>
                      <a:r>
                        <a:rPr lang="en-US" dirty="0"/>
                        <a:t>2009-2016</a:t>
                      </a:r>
                    </a:p>
                  </a:txBody>
                  <a:tcPr/>
                </a:tc>
                <a:extLst>
                  <a:ext uri="{0D108BD9-81ED-4DB2-BD59-A6C34878D82A}">
                    <a16:rowId xmlns:a16="http://schemas.microsoft.com/office/drawing/2014/main" val="10002"/>
                  </a:ext>
                </a:extLst>
              </a:tr>
              <a:tr h="370840">
                <a:tc>
                  <a:txBody>
                    <a:bodyPr/>
                    <a:lstStyle/>
                    <a:p>
                      <a:r>
                        <a:rPr lang="en-US" dirty="0"/>
                        <a:t>I-75</a:t>
                      </a:r>
                      <a:r>
                        <a:rPr lang="en-US" baseline="0" dirty="0"/>
                        <a:t> Rebuild</a:t>
                      </a:r>
                      <a:endParaRPr lang="en-US" dirty="0"/>
                    </a:p>
                  </a:txBody>
                  <a:tcPr/>
                </a:tc>
                <a:tc>
                  <a:txBody>
                    <a:bodyPr/>
                    <a:lstStyle/>
                    <a:p>
                      <a:pPr algn="r"/>
                      <a:r>
                        <a:rPr lang="en-US" dirty="0"/>
                        <a:t>101,900,000</a:t>
                      </a:r>
                    </a:p>
                  </a:txBody>
                  <a:tcPr/>
                </a:tc>
                <a:tc>
                  <a:txBody>
                    <a:bodyPr/>
                    <a:lstStyle/>
                    <a:p>
                      <a:pPr algn="ctr"/>
                      <a:r>
                        <a:rPr lang="en-US" dirty="0"/>
                        <a:t>2007-2011</a:t>
                      </a:r>
                    </a:p>
                  </a:txBody>
                  <a:tcPr/>
                </a:tc>
                <a:extLst>
                  <a:ext uri="{0D108BD9-81ED-4DB2-BD59-A6C34878D82A}">
                    <a16:rowId xmlns:a16="http://schemas.microsoft.com/office/drawing/2014/main" val="10003"/>
                  </a:ext>
                </a:extLst>
              </a:tr>
              <a:tr h="370840">
                <a:tc>
                  <a:txBody>
                    <a:bodyPr/>
                    <a:lstStyle/>
                    <a:p>
                      <a:r>
                        <a:rPr lang="en-US" dirty="0"/>
                        <a:t>Infrastructure</a:t>
                      </a:r>
                    </a:p>
                  </a:txBody>
                  <a:tcPr/>
                </a:tc>
                <a:tc>
                  <a:txBody>
                    <a:bodyPr/>
                    <a:lstStyle/>
                    <a:p>
                      <a:pPr algn="r"/>
                      <a:r>
                        <a:rPr lang="en-US" dirty="0"/>
                        <a:t>10,347,200</a:t>
                      </a:r>
                    </a:p>
                  </a:txBody>
                  <a:tcPr/>
                </a:tc>
                <a:tc>
                  <a:txBody>
                    <a:bodyPr/>
                    <a:lstStyle/>
                    <a:p>
                      <a:pPr algn="ctr"/>
                      <a:r>
                        <a:rPr lang="en-US" dirty="0"/>
                        <a:t>2009-2016</a:t>
                      </a:r>
                    </a:p>
                  </a:txBody>
                  <a:tcPr/>
                </a:tc>
                <a:extLst>
                  <a:ext uri="{0D108BD9-81ED-4DB2-BD59-A6C34878D82A}">
                    <a16:rowId xmlns:a16="http://schemas.microsoft.com/office/drawing/2014/main" val="10004"/>
                  </a:ext>
                </a:extLst>
              </a:tr>
              <a:tr h="370840">
                <a:tc>
                  <a:txBody>
                    <a:bodyPr/>
                    <a:lstStyle/>
                    <a:p>
                      <a:r>
                        <a:rPr lang="en-US" dirty="0"/>
                        <a:t>Business/Institution</a:t>
                      </a:r>
                    </a:p>
                  </a:txBody>
                  <a:tcPr/>
                </a:tc>
                <a:tc>
                  <a:txBody>
                    <a:bodyPr/>
                    <a:lstStyle/>
                    <a:p>
                      <a:pPr algn="r"/>
                      <a:r>
                        <a:rPr lang="en-US" dirty="0"/>
                        <a:t>112,729,694</a:t>
                      </a:r>
                    </a:p>
                  </a:txBody>
                  <a:tcPr/>
                </a:tc>
                <a:tc>
                  <a:txBody>
                    <a:bodyPr/>
                    <a:lstStyle/>
                    <a:p>
                      <a:pPr algn="ctr"/>
                      <a:r>
                        <a:rPr lang="en-US" dirty="0"/>
                        <a:t>2009-2016</a:t>
                      </a:r>
                    </a:p>
                  </a:txBody>
                  <a:tcPr/>
                </a:tc>
                <a:extLst>
                  <a:ext uri="{0D108BD9-81ED-4DB2-BD59-A6C34878D82A}">
                    <a16:rowId xmlns:a16="http://schemas.microsoft.com/office/drawing/2014/main" val="10005"/>
                  </a:ext>
                </a:extLst>
              </a:tr>
              <a:tr h="370840">
                <a:tc>
                  <a:txBody>
                    <a:bodyPr/>
                    <a:lstStyle/>
                    <a:p>
                      <a:r>
                        <a:rPr lang="en-US" dirty="0"/>
                        <a:t>Residential Improvements</a:t>
                      </a:r>
                    </a:p>
                  </a:txBody>
                  <a:tcPr/>
                </a:tc>
                <a:tc>
                  <a:txBody>
                    <a:bodyPr/>
                    <a:lstStyle/>
                    <a:p>
                      <a:pPr algn="r"/>
                      <a:r>
                        <a:rPr lang="en-US" dirty="0"/>
                        <a:t>15,000,000</a:t>
                      </a:r>
                    </a:p>
                  </a:txBody>
                  <a:tcPr/>
                </a:tc>
                <a:tc>
                  <a:txBody>
                    <a:bodyPr/>
                    <a:lstStyle/>
                    <a:p>
                      <a:pPr algn="ctr"/>
                      <a:r>
                        <a:rPr lang="en-US" dirty="0"/>
                        <a:t>2005-2016</a:t>
                      </a:r>
                    </a:p>
                  </a:txBody>
                  <a:tcPr/>
                </a:tc>
                <a:extLst>
                  <a:ext uri="{0D108BD9-81ED-4DB2-BD59-A6C34878D82A}">
                    <a16:rowId xmlns:a16="http://schemas.microsoft.com/office/drawing/2014/main" val="10006"/>
                  </a:ext>
                </a:extLst>
              </a:tr>
              <a:tr h="370840">
                <a:tc>
                  <a:txBody>
                    <a:bodyPr/>
                    <a:lstStyle/>
                    <a:p>
                      <a:r>
                        <a:rPr lang="en-US" dirty="0"/>
                        <a:t>Dayton Children’s – Patient</a:t>
                      </a:r>
                      <a:r>
                        <a:rPr lang="en-US" baseline="0" dirty="0"/>
                        <a:t> Tower</a:t>
                      </a:r>
                      <a:endParaRPr lang="en-US" dirty="0"/>
                    </a:p>
                  </a:txBody>
                  <a:tcPr/>
                </a:tc>
                <a:tc>
                  <a:txBody>
                    <a:bodyPr/>
                    <a:lstStyle/>
                    <a:p>
                      <a:pPr algn="r"/>
                      <a:r>
                        <a:rPr lang="en-US" dirty="0"/>
                        <a:t>150,000,000</a:t>
                      </a:r>
                    </a:p>
                  </a:txBody>
                  <a:tcPr/>
                </a:tc>
                <a:tc>
                  <a:txBody>
                    <a:bodyPr/>
                    <a:lstStyle/>
                    <a:p>
                      <a:pPr algn="ctr"/>
                      <a:r>
                        <a:rPr lang="en-US" dirty="0"/>
                        <a:t>2017</a:t>
                      </a:r>
                    </a:p>
                  </a:txBody>
                  <a:tcPr/>
                </a:tc>
                <a:extLst>
                  <a:ext uri="{0D108BD9-81ED-4DB2-BD59-A6C34878D82A}">
                    <a16:rowId xmlns:a16="http://schemas.microsoft.com/office/drawing/2014/main" val="10007"/>
                  </a:ext>
                </a:extLst>
              </a:tr>
              <a:tr h="370840">
                <a:tc>
                  <a:txBody>
                    <a:bodyPr/>
                    <a:lstStyle/>
                    <a:p>
                      <a:r>
                        <a:rPr lang="en-US" dirty="0"/>
                        <a:t>Planned Infrastructure</a:t>
                      </a:r>
                    </a:p>
                  </a:txBody>
                  <a:tcPr/>
                </a:tc>
                <a:tc>
                  <a:txBody>
                    <a:bodyPr/>
                    <a:lstStyle/>
                    <a:p>
                      <a:pPr algn="r"/>
                      <a:r>
                        <a:rPr lang="en-US" dirty="0"/>
                        <a:t>40,552,800</a:t>
                      </a:r>
                    </a:p>
                  </a:txBody>
                  <a:tcPr/>
                </a:tc>
                <a:tc>
                  <a:txBody>
                    <a:bodyPr/>
                    <a:lstStyle/>
                    <a:p>
                      <a:pPr algn="ctr"/>
                      <a:r>
                        <a:rPr lang="en-US" dirty="0"/>
                        <a:t>2017-2020</a:t>
                      </a:r>
                    </a:p>
                  </a:txBody>
                  <a:tcPr/>
                </a:tc>
                <a:extLst>
                  <a:ext uri="{0D108BD9-81ED-4DB2-BD59-A6C34878D82A}">
                    <a16:rowId xmlns:a16="http://schemas.microsoft.com/office/drawing/2014/main" val="10008"/>
                  </a:ext>
                </a:extLst>
              </a:tr>
              <a:tr h="370840">
                <a:tc>
                  <a:txBody>
                    <a:bodyPr/>
                    <a:lstStyle/>
                    <a:p>
                      <a:r>
                        <a:rPr lang="en-US" b="1" dirty="0"/>
                        <a:t>TOTAL</a:t>
                      </a:r>
                    </a:p>
                  </a:txBody>
                  <a:tcPr/>
                </a:tc>
                <a:tc>
                  <a:txBody>
                    <a:bodyPr/>
                    <a:lstStyle/>
                    <a:p>
                      <a:pPr algn="r"/>
                      <a:r>
                        <a:rPr lang="en-US" b="1" dirty="0"/>
                        <a:t>$460,529,694</a:t>
                      </a:r>
                    </a:p>
                  </a:txBody>
                  <a:tcPr/>
                </a:tc>
                <a:tc>
                  <a:txBody>
                    <a:bodyPr/>
                    <a:lstStyle/>
                    <a:p>
                      <a:pPr algn="ctr"/>
                      <a:endParaRPr lang="en-US" b="1" dirty="0"/>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89693210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99000"/>
                <a:satMod val="140000"/>
              </a:schemeClr>
            </a:gs>
            <a:gs pos="65000">
              <a:schemeClr val="bg2">
                <a:tint val="100000"/>
                <a:shade val="80000"/>
                <a:satMod val="130000"/>
              </a:schemeClr>
            </a:gs>
            <a:gs pos="100000">
              <a:schemeClr val="bg2">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B2E6E-6467-4DB4-B04F-F76A2210E0D1}"/>
              </a:ext>
            </a:extLst>
          </p:cNvPr>
          <p:cNvSpPr>
            <a:spLocks noGrp="1"/>
          </p:cNvSpPr>
          <p:nvPr>
            <p:ph type="title"/>
          </p:nvPr>
        </p:nvSpPr>
        <p:spPr>
          <a:xfrm>
            <a:off x="1097280" y="570403"/>
            <a:ext cx="10058400" cy="3892168"/>
          </a:xfrm>
        </p:spPr>
        <p:txBody>
          <a:bodyPr vert="horz" lIns="91440" tIns="45720" rIns="91440" bIns="45720" rtlCol="0" anchor="b">
            <a:normAutofit/>
          </a:bodyPr>
          <a:lstStyle/>
          <a:p>
            <a:r>
              <a:rPr lang="en-US" dirty="0">
                <a:solidFill>
                  <a:srgbClr val="FFFFFF"/>
                </a:solidFill>
              </a:rPr>
              <a:t>What about areas without a major anchor? </a:t>
            </a:r>
          </a:p>
        </p:txBody>
      </p:sp>
      <p:sp>
        <p:nvSpPr>
          <p:cNvPr id="3" name="Text Placeholder 2">
            <a:extLst>
              <a:ext uri="{FF2B5EF4-FFF2-40B4-BE49-F238E27FC236}">
                <a16:creationId xmlns:a16="http://schemas.microsoft.com/office/drawing/2014/main" id="{7E190DAB-8D68-49A2-A8E1-6D6A1C673980}"/>
              </a:ext>
            </a:extLst>
          </p:cNvPr>
          <p:cNvSpPr>
            <a:spLocks noGrp="1"/>
          </p:cNvSpPr>
          <p:nvPr>
            <p:ph type="body" idx="1"/>
          </p:nvPr>
        </p:nvSpPr>
        <p:spPr>
          <a:xfrm>
            <a:off x="1097280" y="4651120"/>
            <a:ext cx="10058400" cy="1568752"/>
          </a:xfrm>
        </p:spPr>
        <p:txBody>
          <a:bodyPr vert="horz" lIns="91440" tIns="45720" rIns="91440" bIns="45720" rtlCol="0">
            <a:normAutofit/>
          </a:bodyPr>
          <a:lstStyle/>
          <a:p>
            <a:r>
              <a:rPr lang="en-US" sz="2000" b="1" dirty="0">
                <a:solidFill>
                  <a:srgbClr val="FFFFFF"/>
                </a:solidFill>
                <a:latin typeface="+mn-lt"/>
              </a:rPr>
              <a:t>Start Small</a:t>
            </a:r>
          </a:p>
          <a:p>
            <a:r>
              <a:rPr lang="en-US" sz="2000" b="1" dirty="0">
                <a:solidFill>
                  <a:srgbClr val="FFFFFF"/>
                </a:solidFill>
                <a:latin typeface="+mn-lt"/>
              </a:rPr>
              <a:t>Figure out the “first step”</a:t>
            </a:r>
          </a:p>
          <a:p>
            <a:r>
              <a:rPr lang="en-US" sz="2000" b="1" dirty="0">
                <a:solidFill>
                  <a:srgbClr val="FFFFFF"/>
                </a:solidFill>
                <a:latin typeface="+mn-lt"/>
              </a:rPr>
              <a:t>Do something to build trust and confidence</a:t>
            </a:r>
          </a:p>
        </p:txBody>
      </p:sp>
    </p:spTree>
    <p:extLst>
      <p:ext uri="{BB962C8B-B14F-4D97-AF65-F5344CB8AC3E}">
        <p14:creationId xmlns:p14="http://schemas.microsoft.com/office/powerpoint/2010/main" val="29364752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close up of a map&#10;&#10;Description generated with high confidence">
            <a:extLst>
              <a:ext uri="{FF2B5EF4-FFF2-40B4-BE49-F238E27FC236}">
                <a16:creationId xmlns:a16="http://schemas.microsoft.com/office/drawing/2014/main" id="{C1D12849-D72B-4689-988A-56A9F47BA825}"/>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a:ext>
            </a:extLst>
          </a:blip>
          <a:srcRect/>
          <a:stretch/>
        </p:blipFill>
        <p:spPr>
          <a:xfrm>
            <a:off x="-32" y="10"/>
            <a:ext cx="12192031" cy="4915066"/>
          </a:xfrm>
          <a:prstGeom prst="rect">
            <a:avLst/>
          </a:prstGeom>
        </p:spPr>
      </p:pic>
      <p:sp>
        <p:nvSpPr>
          <p:cNvPr id="14" name="Rectangle 13">
            <a:extLst>
              <a:ext uri="{FF2B5EF4-FFF2-40B4-BE49-F238E27FC236}">
                <a16:creationId xmlns:a16="http://schemas.microsoft.com/office/drawing/2014/main" id="{278593E4-9F18-4133-8E6D-49F2BD5E1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3">
            <a:extLst>
              <a:ext uri="{FF2B5EF4-FFF2-40B4-BE49-F238E27FC236}">
                <a16:creationId xmlns:a16="http://schemas.microsoft.com/office/drawing/2014/main" id="{A6BE52C2-DC6A-43DC-9774-4118A0639C37}"/>
              </a:ext>
            </a:extLst>
          </p:cNvPr>
          <p:cNvSpPr>
            <a:spLocks noGrp="1"/>
          </p:cNvSpPr>
          <p:nvPr>
            <p:ph type="ctrTitle"/>
          </p:nvPr>
        </p:nvSpPr>
        <p:spPr>
          <a:xfrm>
            <a:off x="1065197" y="5120640"/>
            <a:ext cx="10058400" cy="822960"/>
          </a:xfrm>
        </p:spPr>
        <p:txBody>
          <a:bodyPr>
            <a:normAutofit/>
          </a:bodyPr>
          <a:lstStyle/>
          <a:p>
            <a:r>
              <a:rPr lang="en-US" sz="3600" b="1" dirty="0">
                <a:solidFill>
                  <a:srgbClr val="FFFFFF"/>
                </a:solidFill>
                <a:latin typeface="+mn-lt"/>
              </a:rPr>
              <a:t>Pineview Neighborhood	</a:t>
            </a:r>
          </a:p>
        </p:txBody>
      </p:sp>
      <p:sp>
        <p:nvSpPr>
          <p:cNvPr id="5" name="Subtitle 4">
            <a:extLst>
              <a:ext uri="{FF2B5EF4-FFF2-40B4-BE49-F238E27FC236}">
                <a16:creationId xmlns:a16="http://schemas.microsoft.com/office/drawing/2014/main" id="{3593AC61-E441-4A2B-B679-D76BD808C578}"/>
              </a:ext>
            </a:extLst>
          </p:cNvPr>
          <p:cNvSpPr>
            <a:spLocks noGrp="1"/>
          </p:cNvSpPr>
          <p:nvPr>
            <p:ph type="subTitle" idx="1"/>
          </p:nvPr>
        </p:nvSpPr>
        <p:spPr>
          <a:xfrm>
            <a:off x="1065212" y="5943600"/>
            <a:ext cx="10058400" cy="914390"/>
          </a:xfrm>
        </p:spPr>
        <p:txBody>
          <a:bodyPr>
            <a:normAutofit fontScale="40000" lnSpcReduction="20000"/>
          </a:bodyPr>
          <a:lstStyle/>
          <a:p>
            <a:endParaRPr lang="en-US" sz="400" dirty="0">
              <a:solidFill>
                <a:srgbClr val="FFFFFF"/>
              </a:solidFill>
            </a:endParaRPr>
          </a:p>
          <a:p>
            <a:r>
              <a:rPr lang="en-US" sz="12800" dirty="0">
                <a:solidFill>
                  <a:srgbClr val="FFFFFF"/>
                </a:solidFill>
              </a:rPr>
              <a:t>Lessons from The Lake</a:t>
            </a:r>
          </a:p>
        </p:txBody>
      </p:sp>
      <p:sp>
        <p:nvSpPr>
          <p:cNvPr id="16" name="Rectangle 15">
            <a:extLst>
              <a:ext uri="{FF2B5EF4-FFF2-40B4-BE49-F238E27FC236}">
                <a16:creationId xmlns:a16="http://schemas.microsoft.com/office/drawing/2014/main" id="{482D7CB0-CBA7-460E-824A-FAAA7D333C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568979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43BDC920-B179-464F-BCCC-CB0EAC2C5369}"/>
              </a:ext>
            </a:extLst>
          </p:cNvPr>
          <p:cNvSpPr>
            <a:spLocks noGrp="1" noChangeArrowheads="1"/>
          </p:cNvSpPr>
          <p:nvPr>
            <p:ph type="title"/>
          </p:nvPr>
        </p:nvSpPr>
        <p:spPr>
          <a:xfrm>
            <a:off x="7213525" y="185767"/>
            <a:ext cx="4015087" cy="1450757"/>
          </a:xfrm>
        </p:spPr>
        <p:txBody>
          <a:bodyPr>
            <a:normAutofit/>
          </a:bodyPr>
          <a:lstStyle/>
          <a:p>
            <a:r>
              <a:rPr lang="en-US" altLang="en-US" dirty="0"/>
              <a:t>What Lake?</a:t>
            </a:r>
          </a:p>
        </p:txBody>
      </p:sp>
      <p:sp>
        <p:nvSpPr>
          <p:cNvPr id="9219" name="Rectangle 3">
            <a:extLst>
              <a:ext uri="{FF2B5EF4-FFF2-40B4-BE49-F238E27FC236}">
                <a16:creationId xmlns:a16="http://schemas.microsoft.com/office/drawing/2014/main" id="{943A986C-4985-4EE1-9BF0-0D583F551BC6}"/>
              </a:ext>
            </a:extLst>
          </p:cNvPr>
          <p:cNvSpPr>
            <a:spLocks noGrp="1" noChangeArrowheads="1"/>
          </p:cNvSpPr>
          <p:nvPr>
            <p:ph idx="1"/>
          </p:nvPr>
        </p:nvSpPr>
        <p:spPr>
          <a:xfrm>
            <a:off x="7213525" y="2398040"/>
            <a:ext cx="4657345" cy="3670180"/>
          </a:xfrm>
        </p:spPr>
        <p:txBody>
          <a:bodyPr>
            <a:normAutofit/>
          </a:bodyPr>
          <a:lstStyle/>
          <a:p>
            <a:r>
              <a:rPr lang="en-US" altLang="en-US" sz="2800" dirty="0"/>
              <a:t>What the neighborhood organizing revealed:</a:t>
            </a:r>
          </a:p>
          <a:p>
            <a:pPr lvl="1"/>
            <a:r>
              <a:rPr lang="en-US" altLang="en-US" sz="2800" dirty="0"/>
              <a:t>Neighborhood History and Culture of the area </a:t>
            </a:r>
          </a:p>
          <a:p>
            <a:pPr marL="201168" lvl="1" indent="0">
              <a:buNone/>
            </a:pPr>
            <a:r>
              <a:rPr lang="en-US" altLang="en-US" sz="2400" dirty="0"/>
              <a:t>  (former site of Lakeside  </a:t>
            </a:r>
          </a:p>
          <a:p>
            <a:pPr marL="201168" lvl="1" indent="0">
              <a:buNone/>
            </a:pPr>
            <a:r>
              <a:rPr lang="en-US" altLang="en-US" sz="2400" dirty="0"/>
              <a:t>   Amusement Park)</a:t>
            </a:r>
          </a:p>
          <a:p>
            <a:pPr lvl="1"/>
            <a:r>
              <a:rPr lang="en-US" altLang="en-US" sz="2800" dirty="0"/>
              <a:t>Pride </a:t>
            </a:r>
          </a:p>
          <a:p>
            <a:pPr lvl="1"/>
            <a:r>
              <a:rPr lang="en-US" altLang="en-US" sz="2800" dirty="0"/>
              <a:t>It mattered.</a:t>
            </a:r>
          </a:p>
          <a:p>
            <a:pPr lvl="1"/>
            <a:endParaRPr lang="en-US" altLang="en-US" dirty="0"/>
          </a:p>
          <a:p>
            <a:endParaRPr lang="en-US" altLang="en-US" dirty="0"/>
          </a:p>
          <a:p>
            <a:endParaRPr lang="en-US" altLang="en-US" dirty="0"/>
          </a:p>
        </p:txBody>
      </p:sp>
      <p:pic>
        <p:nvPicPr>
          <p:cNvPr id="9" name="Picture 8" descr="A sign on the side of a tree&#10;&#10;Description generated with very high confidence">
            <a:extLst>
              <a:ext uri="{FF2B5EF4-FFF2-40B4-BE49-F238E27FC236}">
                <a16:creationId xmlns:a16="http://schemas.microsoft.com/office/drawing/2014/main" id="{DEFAC82E-8BC2-466D-94F5-1AD1D3D7275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2"/>
          <a:stretch/>
        </p:blipFill>
        <p:spPr>
          <a:xfrm>
            <a:off x="628952" y="623178"/>
            <a:ext cx="3671055" cy="2923485"/>
          </a:xfrm>
          <a:prstGeom prst="rect">
            <a:avLst/>
          </a:prstGeom>
        </p:spPr>
      </p:pic>
      <p:pic>
        <p:nvPicPr>
          <p:cNvPr id="7" name="Picture 6" descr="A tree in a grassy field&#10;&#10;Description generated with very high confidence">
            <a:extLst>
              <a:ext uri="{FF2B5EF4-FFF2-40B4-BE49-F238E27FC236}">
                <a16:creationId xmlns:a16="http://schemas.microsoft.com/office/drawing/2014/main" id="{045E4362-8A6F-40B0-8660-398ADB8FAC0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465863" y="623178"/>
            <a:ext cx="2447148" cy="1728621"/>
          </a:xfrm>
          <a:prstGeom prst="rect">
            <a:avLst/>
          </a:prstGeom>
        </p:spPr>
      </p:pic>
      <p:pic>
        <p:nvPicPr>
          <p:cNvPr id="3" name="Picture 2" descr="A tree next to a body of water&#10;&#10;Description generated with very high confidence">
            <a:extLst>
              <a:ext uri="{FF2B5EF4-FFF2-40B4-BE49-F238E27FC236}">
                <a16:creationId xmlns:a16="http://schemas.microsoft.com/office/drawing/2014/main" id="{4066D62D-169D-40B8-B479-88205669960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40080" y="3709572"/>
            <a:ext cx="3659927" cy="1973474"/>
          </a:xfrm>
          <a:prstGeom prst="rect">
            <a:avLst/>
          </a:prstGeom>
        </p:spPr>
      </p:pic>
      <p:pic>
        <p:nvPicPr>
          <p:cNvPr id="5" name="Picture 4" descr="A body of water&#10;&#10;Description generated with very high confidence">
            <a:extLst>
              <a:ext uri="{FF2B5EF4-FFF2-40B4-BE49-F238E27FC236}">
                <a16:creationId xmlns:a16="http://schemas.microsoft.com/office/drawing/2014/main" id="{A2D54101-98C8-4946-B2F8-8BF4CB08CC3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r="-2" b="-2"/>
          <a:stretch/>
        </p:blipFill>
        <p:spPr>
          <a:xfrm>
            <a:off x="4465863" y="2512667"/>
            <a:ext cx="2447148" cy="3181568"/>
          </a:xfrm>
          <a:prstGeom prst="rect">
            <a:avLst/>
          </a:prstGeom>
        </p:spPr>
      </p:pic>
    </p:spTree>
    <p:extLst>
      <p:ext uri="{BB962C8B-B14F-4D97-AF65-F5344CB8AC3E}">
        <p14:creationId xmlns:p14="http://schemas.microsoft.com/office/powerpoint/2010/main" val="10593149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61DC7-2F18-4953-9A31-DDCE80925570}"/>
              </a:ext>
            </a:extLst>
          </p:cNvPr>
          <p:cNvSpPr>
            <a:spLocks noGrp="1"/>
          </p:cNvSpPr>
          <p:nvPr>
            <p:ph type="title"/>
          </p:nvPr>
        </p:nvSpPr>
        <p:spPr>
          <a:xfrm>
            <a:off x="7201758" y="145661"/>
            <a:ext cx="3690257" cy="1450757"/>
          </a:xfrm>
        </p:spPr>
        <p:txBody>
          <a:bodyPr>
            <a:normAutofit/>
          </a:bodyPr>
          <a:lstStyle/>
          <a:p>
            <a:r>
              <a:rPr lang="en-US" sz="4000" dirty="0">
                <a:latin typeface="+mn-lt"/>
              </a:rPr>
              <a:t>Telling</a:t>
            </a:r>
            <a:r>
              <a:rPr lang="en-US" sz="3400" dirty="0">
                <a:latin typeface="+mn-lt"/>
              </a:rPr>
              <a:t> the Story – Share the Vision	</a:t>
            </a:r>
          </a:p>
        </p:txBody>
      </p:sp>
      <p:sp>
        <p:nvSpPr>
          <p:cNvPr id="3" name="Content Placeholder 2">
            <a:extLst>
              <a:ext uri="{FF2B5EF4-FFF2-40B4-BE49-F238E27FC236}">
                <a16:creationId xmlns:a16="http://schemas.microsoft.com/office/drawing/2014/main" id="{EC72407D-7630-455C-99DF-3F392DD79DE3}"/>
              </a:ext>
            </a:extLst>
          </p:cNvPr>
          <p:cNvSpPr>
            <a:spLocks noGrp="1"/>
          </p:cNvSpPr>
          <p:nvPr>
            <p:ph idx="1"/>
          </p:nvPr>
        </p:nvSpPr>
        <p:spPr>
          <a:xfrm>
            <a:off x="7201759" y="2022450"/>
            <a:ext cx="3690257" cy="3670180"/>
          </a:xfrm>
        </p:spPr>
        <p:txBody>
          <a:bodyPr>
            <a:normAutofit/>
          </a:bodyPr>
          <a:lstStyle/>
          <a:p>
            <a:r>
              <a:rPr lang="en-US" sz="2400" b="1" dirty="0"/>
              <a:t>Pineview residents</a:t>
            </a:r>
          </a:p>
          <a:p>
            <a:r>
              <a:rPr lang="en-US" sz="2400" b="1" dirty="0"/>
              <a:t>Dayton VA</a:t>
            </a:r>
          </a:p>
          <a:p>
            <a:r>
              <a:rPr lang="en-US" sz="2400" b="1" dirty="0"/>
              <a:t>Garden Club of Dayton</a:t>
            </a:r>
          </a:p>
          <a:p>
            <a:r>
              <a:rPr lang="en-US" sz="2400" b="1" dirty="0"/>
              <a:t>City staff and leadership</a:t>
            </a:r>
          </a:p>
          <a:p>
            <a:r>
              <a:rPr lang="en-US" sz="2400" b="1" dirty="0"/>
              <a:t>Area businesses</a:t>
            </a:r>
          </a:p>
          <a:p>
            <a:r>
              <a:rPr lang="en-US" sz="2400" b="1" i="1" dirty="0"/>
              <a:t>Anyone who would listen!</a:t>
            </a:r>
          </a:p>
          <a:p>
            <a:endParaRPr lang="en-US" dirty="0"/>
          </a:p>
        </p:txBody>
      </p:sp>
      <p:pic>
        <p:nvPicPr>
          <p:cNvPr id="7" name="Graphic 6">
            <a:extLst>
              <a:ext uri="{FF2B5EF4-FFF2-40B4-BE49-F238E27FC236}">
                <a16:creationId xmlns:a16="http://schemas.microsoft.com/office/drawing/2014/main" id="{FAF57E1F-EF0F-4EA0-97E4-89E736FEA25F}"/>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31696" y="640081"/>
            <a:ext cx="5314406" cy="5314406"/>
          </a:xfrm>
          <a:prstGeom prst="rect">
            <a:avLst/>
          </a:prstGeom>
        </p:spPr>
      </p:pic>
    </p:spTree>
    <p:extLst>
      <p:ext uri="{BB962C8B-B14F-4D97-AF65-F5344CB8AC3E}">
        <p14:creationId xmlns:p14="http://schemas.microsoft.com/office/powerpoint/2010/main" val="33013666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38CA78E7-359D-40DC-AFAB-8287268FC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Rectangle 39">
            <a:extLst>
              <a:ext uri="{FF2B5EF4-FFF2-40B4-BE49-F238E27FC236}">
                <a16:creationId xmlns:a16="http://schemas.microsoft.com/office/drawing/2014/main" id="{8ECA9D09-8011-4ADA-AC83-425AD46E8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2" name="Straight Connector 41">
            <a:extLst>
              <a:ext uri="{FF2B5EF4-FFF2-40B4-BE49-F238E27FC236}">
                <a16:creationId xmlns:a16="http://schemas.microsoft.com/office/drawing/2014/main" id="{12A25E9B-15F8-4123-8275-812AD89E2F3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44" name="Rectangle 43">
            <a:extLst>
              <a:ext uri="{FF2B5EF4-FFF2-40B4-BE49-F238E27FC236}">
                <a16:creationId xmlns:a16="http://schemas.microsoft.com/office/drawing/2014/main" id="{B2F25D53-0410-4BB4-9B55-E2CC7CCB0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A26F5F73-D1CA-4B46-A67F-08170E95A2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6FDEAF4-B493-4482-81B3-259ACAE3386C}"/>
              </a:ext>
            </a:extLst>
          </p:cNvPr>
          <p:cNvSpPr>
            <a:spLocks noGrp="1"/>
          </p:cNvSpPr>
          <p:nvPr>
            <p:ph type="title"/>
          </p:nvPr>
        </p:nvSpPr>
        <p:spPr>
          <a:xfrm>
            <a:off x="1065197" y="5120640"/>
            <a:ext cx="10058400" cy="1520792"/>
          </a:xfrm>
        </p:spPr>
        <p:txBody>
          <a:bodyPr vert="horz" lIns="91440" tIns="45720" rIns="91440" bIns="45720" rtlCol="0" anchor="b">
            <a:noAutofit/>
          </a:bodyPr>
          <a:lstStyle/>
          <a:p>
            <a:pPr marL="0" indent="0"/>
            <a:br>
              <a:rPr lang="en-US" sz="3200" i="1" dirty="0">
                <a:solidFill>
                  <a:srgbClr val="FFFFFF"/>
                </a:solidFill>
              </a:rPr>
            </a:br>
            <a:r>
              <a:rPr lang="en-US" sz="3200" i="1" dirty="0">
                <a:solidFill>
                  <a:srgbClr val="FFFFFF"/>
                </a:solidFill>
              </a:rPr>
              <a:t>“</a:t>
            </a:r>
            <a:r>
              <a:rPr lang="en-US" sz="3600" i="1" dirty="0">
                <a:solidFill>
                  <a:srgbClr val="FFFFFF"/>
                </a:solidFill>
              </a:rPr>
              <a:t>When you don’t know where to begin, start with what is in front of you.”		</a:t>
            </a:r>
            <a:br>
              <a:rPr lang="en-US" sz="3600" i="1" dirty="0">
                <a:solidFill>
                  <a:srgbClr val="FFFFFF"/>
                </a:solidFill>
              </a:rPr>
            </a:br>
            <a:r>
              <a:rPr lang="en-US" sz="3600" i="1" dirty="0">
                <a:solidFill>
                  <a:srgbClr val="FFFFFF"/>
                </a:solidFill>
              </a:rPr>
              <a:t>							- Mother Teresa</a:t>
            </a:r>
            <a:endParaRPr lang="en-US" sz="3200" dirty="0">
              <a:solidFill>
                <a:srgbClr val="FFFFFF"/>
              </a:solidFill>
            </a:endParaRPr>
          </a:p>
        </p:txBody>
      </p:sp>
      <p:pic>
        <p:nvPicPr>
          <p:cNvPr id="9" name="Content Placeholder 8" descr="A couple of people posing for the camera&#10;&#10;Description generated with very high confidence">
            <a:extLst>
              <a:ext uri="{FF2B5EF4-FFF2-40B4-BE49-F238E27FC236}">
                <a16:creationId xmlns:a16="http://schemas.microsoft.com/office/drawing/2014/main" id="{52D65378-3EB0-4A72-B491-926BB0418094}"/>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940824" y="640080"/>
            <a:ext cx="2702052" cy="3602736"/>
          </a:xfrm>
          <a:prstGeom prst="rect">
            <a:avLst/>
          </a:prstGeom>
        </p:spPr>
      </p:pic>
      <p:sp>
        <p:nvSpPr>
          <p:cNvPr id="48" name="Rectangle 47">
            <a:extLst>
              <a:ext uri="{FF2B5EF4-FFF2-40B4-BE49-F238E27FC236}">
                <a16:creationId xmlns:a16="http://schemas.microsoft.com/office/drawing/2014/main" id="{30AC5670-0CC0-48E8-8629-C161D1184E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553"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Content Placeholder 6">
            <a:extLst>
              <a:ext uri="{FF2B5EF4-FFF2-40B4-BE49-F238E27FC236}">
                <a16:creationId xmlns:a16="http://schemas.microsoft.com/office/drawing/2014/main" id="{C32D7477-D16D-4963-AC36-2CAB4609459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2"/>
          <a:stretch/>
        </p:blipFill>
        <p:spPr>
          <a:xfrm>
            <a:off x="8460543" y="668198"/>
            <a:ext cx="3312785" cy="3602736"/>
          </a:xfrm>
          <a:prstGeom prst="rect">
            <a:avLst/>
          </a:prstGeom>
        </p:spPr>
      </p:pic>
      <p:sp>
        <p:nvSpPr>
          <p:cNvPr id="50" name="Rectangle 49">
            <a:extLst>
              <a:ext uri="{FF2B5EF4-FFF2-40B4-BE49-F238E27FC236}">
                <a16:creationId xmlns:a16="http://schemas.microsoft.com/office/drawing/2014/main" id="{26D661E6-9617-40D4-8EDF-37EE44EDFF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55969"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bushes in a forest&#10;&#10;Description generated with high confidence">
            <a:extLst>
              <a:ext uri="{FF2B5EF4-FFF2-40B4-BE49-F238E27FC236}">
                <a16:creationId xmlns:a16="http://schemas.microsoft.com/office/drawing/2014/main" id="{4A0DE2B7-88CC-4ECC-A5F3-AE79BDBFA98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1"/>
          <a:stretch/>
        </p:blipFill>
        <p:spPr>
          <a:xfrm>
            <a:off x="4475499" y="668198"/>
            <a:ext cx="3152421" cy="3602736"/>
          </a:xfrm>
          <a:prstGeom prst="rect">
            <a:avLst/>
          </a:prstGeom>
        </p:spPr>
      </p:pic>
      <p:sp>
        <p:nvSpPr>
          <p:cNvPr id="52" name="Rectangle 51">
            <a:extLst>
              <a:ext uri="{FF2B5EF4-FFF2-40B4-BE49-F238E27FC236}">
                <a16:creationId xmlns:a16="http://schemas.microsoft.com/office/drawing/2014/main" id="{72DDC9B1-F824-4001-9D89-9FC0FB24E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782270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 name="Picture 2" descr="A group of people standing in the grass&#10;&#10;Description generated with high confidence">
            <a:extLst>
              <a:ext uri="{FF2B5EF4-FFF2-40B4-BE49-F238E27FC236}">
                <a16:creationId xmlns:a16="http://schemas.microsoft.com/office/drawing/2014/main" id="{67316C93-6831-4E9A-BCBC-A8C4C30BC27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 y="10"/>
            <a:ext cx="3036232" cy="3352846"/>
          </a:xfrm>
          <a:prstGeom prst="rect">
            <a:avLst/>
          </a:prstGeom>
        </p:spPr>
      </p:pic>
      <p:pic>
        <p:nvPicPr>
          <p:cNvPr id="5" name="Picture 4" descr="A group of people standing outside of a building&#10;&#10;Description generated with very high confidence">
            <a:extLst>
              <a:ext uri="{FF2B5EF4-FFF2-40B4-BE49-F238E27FC236}">
                <a16:creationId xmlns:a16="http://schemas.microsoft.com/office/drawing/2014/main" id="{469E2665-2038-4CEF-BC9D-0FC06388906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127672" y="-1"/>
            <a:ext cx="2971377" cy="5049079"/>
          </a:xfrm>
          <a:custGeom>
            <a:avLst/>
            <a:gdLst>
              <a:gd name="connsiteX0" fmla="*/ 0 w 2971377"/>
              <a:gd name="connsiteY0" fmla="*/ 0 h 5049079"/>
              <a:gd name="connsiteX1" fmla="*/ 2971377 w 2971377"/>
              <a:gd name="connsiteY1" fmla="*/ 0 h 5049079"/>
              <a:gd name="connsiteX2" fmla="*/ 2971377 w 2971377"/>
              <a:gd name="connsiteY2" fmla="*/ 5049079 h 5049079"/>
              <a:gd name="connsiteX3" fmla="*/ 949962 w 2971377"/>
              <a:gd name="connsiteY3" fmla="*/ 5049079 h 5049079"/>
              <a:gd name="connsiteX4" fmla="*/ 949962 w 2971377"/>
              <a:gd name="connsiteY4" fmla="*/ 3352857 h 5049079"/>
              <a:gd name="connsiteX5" fmla="*/ 0 w 2971377"/>
              <a:gd name="connsiteY5" fmla="*/ 3352857 h 5049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377" h="5049079">
                <a:moveTo>
                  <a:pt x="0" y="0"/>
                </a:moveTo>
                <a:lnTo>
                  <a:pt x="2971377" y="0"/>
                </a:lnTo>
                <a:lnTo>
                  <a:pt x="2971377" y="5049079"/>
                </a:lnTo>
                <a:lnTo>
                  <a:pt x="949962" y="5049079"/>
                </a:lnTo>
                <a:lnTo>
                  <a:pt x="949962" y="3352857"/>
                </a:lnTo>
                <a:lnTo>
                  <a:pt x="0" y="3352857"/>
                </a:lnTo>
                <a:close/>
              </a:path>
            </a:pathLst>
          </a:custGeom>
        </p:spPr>
      </p:pic>
      <p:pic>
        <p:nvPicPr>
          <p:cNvPr id="7" name="Picture 6" descr="A person riding a horse in a forest&#10;&#10;Description generated with very high confidence">
            <a:extLst>
              <a:ext uri="{FF2B5EF4-FFF2-40B4-BE49-F238E27FC236}">
                <a16:creationId xmlns:a16="http://schemas.microsoft.com/office/drawing/2014/main" id="{79CB6C4C-331B-4831-9576-78623FCBAFE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0" y="3429000"/>
            <a:ext cx="3998825" cy="3429000"/>
          </a:xfrm>
          <a:prstGeom prst="rect">
            <a:avLst/>
          </a:prstGeom>
        </p:spPr>
      </p:pic>
      <p:pic>
        <p:nvPicPr>
          <p:cNvPr id="9" name="Picture 8" descr="A person standing next to a tree&#10;&#10;Description generated with high confidence">
            <a:extLst>
              <a:ext uri="{FF2B5EF4-FFF2-40B4-BE49-F238E27FC236}">
                <a16:creationId xmlns:a16="http://schemas.microsoft.com/office/drawing/2014/main" id="{98C8E000-DC98-4445-B587-51C870D1768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076621" y="5140518"/>
            <a:ext cx="2027001" cy="1720058"/>
          </a:xfrm>
          <a:prstGeom prst="rect">
            <a:avLst/>
          </a:prstGeom>
        </p:spPr>
      </p:pic>
      <p:sp>
        <p:nvSpPr>
          <p:cNvPr id="10242" name="Rectangle 2">
            <a:extLst>
              <a:ext uri="{FF2B5EF4-FFF2-40B4-BE49-F238E27FC236}">
                <a16:creationId xmlns:a16="http://schemas.microsoft.com/office/drawing/2014/main" id="{90A49DCE-114E-4B6F-9442-4BFA44A91E14}"/>
              </a:ext>
            </a:extLst>
          </p:cNvPr>
          <p:cNvSpPr>
            <a:spLocks noGrp="1" noChangeArrowheads="1"/>
          </p:cNvSpPr>
          <p:nvPr>
            <p:ph type="title"/>
          </p:nvPr>
        </p:nvSpPr>
        <p:spPr>
          <a:xfrm>
            <a:off x="6579046" y="67089"/>
            <a:ext cx="4960918" cy="1609344"/>
          </a:xfrm>
          <a:ln>
            <a:noFill/>
          </a:ln>
        </p:spPr>
        <p:txBody>
          <a:bodyPr>
            <a:normAutofit/>
          </a:bodyPr>
          <a:lstStyle/>
          <a:p>
            <a:r>
              <a:rPr lang="en-US" altLang="en-US" sz="4000" dirty="0"/>
              <a:t>Unconventional Organizing</a:t>
            </a:r>
          </a:p>
        </p:txBody>
      </p:sp>
      <p:sp>
        <p:nvSpPr>
          <p:cNvPr id="10243" name="Rectangle 3">
            <a:extLst>
              <a:ext uri="{FF2B5EF4-FFF2-40B4-BE49-F238E27FC236}">
                <a16:creationId xmlns:a16="http://schemas.microsoft.com/office/drawing/2014/main" id="{9A2005C5-A2BB-4CCF-B258-D874CFC01037}"/>
              </a:ext>
            </a:extLst>
          </p:cNvPr>
          <p:cNvSpPr>
            <a:spLocks noGrp="1" noChangeArrowheads="1"/>
          </p:cNvSpPr>
          <p:nvPr>
            <p:ph idx="1"/>
          </p:nvPr>
        </p:nvSpPr>
        <p:spPr>
          <a:xfrm>
            <a:off x="6190491" y="2121408"/>
            <a:ext cx="6001489" cy="4050792"/>
          </a:xfrm>
        </p:spPr>
        <p:txBody>
          <a:bodyPr>
            <a:normAutofit/>
          </a:bodyPr>
          <a:lstStyle/>
          <a:p>
            <a:r>
              <a:rPr lang="en-US" altLang="en-US" sz="2800" dirty="0"/>
              <a:t>Social media driven clean-ups/meet ups</a:t>
            </a:r>
          </a:p>
          <a:p>
            <a:r>
              <a:rPr lang="en-US" altLang="en-US" sz="2800" dirty="0"/>
              <a:t>Attended by Diverse groups</a:t>
            </a:r>
          </a:p>
          <a:p>
            <a:r>
              <a:rPr lang="en-US" altLang="en-US" sz="2800" dirty="0"/>
              <a:t>Done in a day –4 hrs. max</a:t>
            </a:r>
          </a:p>
          <a:p>
            <a:r>
              <a:rPr lang="en-US" altLang="en-US" sz="2800" dirty="0"/>
              <a:t>Keep talking about it</a:t>
            </a:r>
          </a:p>
        </p:txBody>
      </p:sp>
    </p:spTree>
    <p:extLst>
      <p:ext uri="{BB962C8B-B14F-4D97-AF65-F5344CB8AC3E}">
        <p14:creationId xmlns:p14="http://schemas.microsoft.com/office/powerpoint/2010/main" val="37320435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EA707286-C55C-4217-A503-8B3ACA228A6D}"/>
              </a:ext>
            </a:extLst>
          </p:cNvPr>
          <p:cNvSpPr>
            <a:spLocks noGrp="1" noChangeArrowheads="1"/>
          </p:cNvSpPr>
          <p:nvPr>
            <p:ph type="title"/>
          </p:nvPr>
        </p:nvSpPr>
        <p:spPr>
          <a:xfrm>
            <a:off x="1097280" y="286603"/>
            <a:ext cx="10058400" cy="1450757"/>
          </a:xfrm>
        </p:spPr>
        <p:txBody>
          <a:bodyPr>
            <a:normAutofit/>
          </a:bodyPr>
          <a:lstStyle/>
          <a:p>
            <a:r>
              <a:rPr lang="en-US" altLang="en-US" dirty="0">
                <a:latin typeface="+mn-lt"/>
              </a:rPr>
              <a:t>Diverse Partners </a:t>
            </a:r>
          </a:p>
        </p:txBody>
      </p:sp>
      <p:sp>
        <p:nvSpPr>
          <p:cNvPr id="11267" name="Rectangle 3">
            <a:extLst>
              <a:ext uri="{FF2B5EF4-FFF2-40B4-BE49-F238E27FC236}">
                <a16:creationId xmlns:a16="http://schemas.microsoft.com/office/drawing/2014/main" id="{0C6931C7-36BA-461B-9297-7437A32EC8F5}"/>
              </a:ext>
            </a:extLst>
          </p:cNvPr>
          <p:cNvSpPr>
            <a:spLocks noGrp="1" noChangeArrowheads="1"/>
          </p:cNvSpPr>
          <p:nvPr>
            <p:ph idx="1"/>
          </p:nvPr>
        </p:nvSpPr>
        <p:spPr>
          <a:xfrm>
            <a:off x="1097280" y="1845733"/>
            <a:ext cx="3566348" cy="4088341"/>
          </a:xfrm>
        </p:spPr>
        <p:txBody>
          <a:bodyPr>
            <a:normAutofit fontScale="85000" lnSpcReduction="10000"/>
          </a:bodyPr>
          <a:lstStyle/>
          <a:p>
            <a:r>
              <a:rPr lang="en-US" altLang="en-US" sz="2400" b="1" dirty="0"/>
              <a:t>Garden Club of Dayton</a:t>
            </a:r>
          </a:p>
          <a:p>
            <a:r>
              <a:rPr lang="en-US" altLang="en-US" sz="2400" b="1" dirty="0"/>
              <a:t>Pineview neighbors</a:t>
            </a:r>
          </a:p>
          <a:p>
            <a:r>
              <a:rPr lang="en-US" altLang="en-US" sz="2400" b="1" dirty="0"/>
              <a:t>Dayton Inspires</a:t>
            </a:r>
          </a:p>
          <a:p>
            <a:r>
              <a:rPr lang="en-US" altLang="en-US" sz="2400" b="1" dirty="0" err="1"/>
              <a:t>UpDayton</a:t>
            </a:r>
            <a:endParaRPr lang="en-US" altLang="en-US" sz="2400" b="1" dirty="0"/>
          </a:p>
          <a:p>
            <a:r>
              <a:rPr lang="en-US" altLang="en-US" sz="2400" b="1" dirty="0"/>
              <a:t>Dayton Regional Labor Council </a:t>
            </a:r>
          </a:p>
          <a:p>
            <a:r>
              <a:rPr lang="en-US" altLang="en-US" sz="2400" b="1" dirty="0"/>
              <a:t>Ohio AFL-CIO</a:t>
            </a:r>
          </a:p>
          <a:p>
            <a:r>
              <a:rPr lang="en-US" altLang="en-US" sz="2400" b="1" dirty="0"/>
              <a:t>Union Sportsman Alliance</a:t>
            </a:r>
          </a:p>
          <a:p>
            <a:r>
              <a:rPr lang="en-US" altLang="en-US" sz="2400" b="1" dirty="0"/>
              <a:t>Job Corp Students</a:t>
            </a:r>
          </a:p>
          <a:p>
            <a:r>
              <a:rPr lang="en-US" altLang="en-US" sz="2400" b="1" dirty="0"/>
              <a:t>University of Dayton River Stewards</a:t>
            </a:r>
          </a:p>
        </p:txBody>
      </p:sp>
      <p:pic>
        <p:nvPicPr>
          <p:cNvPr id="7" name="Picture 6" descr="A group of people in a garden&#10;&#10;Description generated with very high confidence">
            <a:extLst>
              <a:ext uri="{FF2B5EF4-FFF2-40B4-BE49-F238E27FC236}">
                <a16:creationId xmlns:a16="http://schemas.microsoft.com/office/drawing/2014/main" id="{EE4850EA-61B5-43B6-A38D-5517ACDE492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4"/>
          <a:stretch/>
        </p:blipFill>
        <p:spPr>
          <a:xfrm rot="5400000">
            <a:off x="4229448" y="2659314"/>
            <a:ext cx="3866172" cy="2395870"/>
          </a:xfrm>
          <a:prstGeom prst="rect">
            <a:avLst/>
          </a:prstGeom>
        </p:spPr>
      </p:pic>
      <p:pic>
        <p:nvPicPr>
          <p:cNvPr id="5" name="Picture 4" descr="A group of people standing next to a body of water&#10;&#10;Description generated with very high confidence">
            <a:extLst>
              <a:ext uri="{FF2B5EF4-FFF2-40B4-BE49-F238E27FC236}">
                <a16:creationId xmlns:a16="http://schemas.microsoft.com/office/drawing/2014/main" id="{411E6A1C-B00C-45EE-A643-02E89B5D9E8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528373" y="1921934"/>
            <a:ext cx="3720651" cy="2220928"/>
          </a:xfrm>
          <a:prstGeom prst="rect">
            <a:avLst/>
          </a:prstGeom>
        </p:spPr>
      </p:pic>
      <p:sp>
        <p:nvSpPr>
          <p:cNvPr id="72" name="Rectangle 71">
            <a:extLst>
              <a:ext uri="{FF2B5EF4-FFF2-40B4-BE49-F238E27FC236}">
                <a16:creationId xmlns:a16="http://schemas.microsoft.com/office/drawing/2014/main" id="{10A0F66D-AB0A-4EE1-A980-AC00FDC05F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8373" y="4309467"/>
            <a:ext cx="1247322" cy="14795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flying through the air on top of a tree&#10;&#10;Description generated with high confidence">
            <a:extLst>
              <a:ext uri="{FF2B5EF4-FFF2-40B4-BE49-F238E27FC236}">
                <a16:creationId xmlns:a16="http://schemas.microsoft.com/office/drawing/2014/main" id="{4643F546-ACA0-4D31-8EE2-973C7898A11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5"/>
          <a:stretch/>
        </p:blipFill>
        <p:spPr>
          <a:xfrm rot="5400000">
            <a:off x="9353143" y="3898363"/>
            <a:ext cx="1476465" cy="2299716"/>
          </a:xfrm>
          <a:prstGeom prst="rect">
            <a:avLst/>
          </a:prstGeom>
        </p:spPr>
      </p:pic>
    </p:spTree>
    <p:extLst>
      <p:ext uri="{BB962C8B-B14F-4D97-AF65-F5344CB8AC3E}">
        <p14:creationId xmlns:p14="http://schemas.microsoft.com/office/powerpoint/2010/main" val="30826299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6" name="Picture 5" descr="A person lying in the grass&#10;&#10;Description automatically generated">
            <a:extLst>
              <a:ext uri="{FF2B5EF4-FFF2-40B4-BE49-F238E27FC236}">
                <a16:creationId xmlns:a16="http://schemas.microsoft.com/office/drawing/2014/main" id="{75162D39-99E3-414F-9926-701849C4D52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197265" y="3647491"/>
            <a:ext cx="2742027" cy="2347498"/>
          </a:xfrm>
          <a:prstGeom prst="rect">
            <a:avLst/>
          </a:prstGeom>
        </p:spPr>
      </p:pic>
      <p:pic>
        <p:nvPicPr>
          <p:cNvPr id="4" name="Picture 3" descr="A person jumping in the air&#10;&#10;Description automatically generated">
            <a:extLst>
              <a:ext uri="{FF2B5EF4-FFF2-40B4-BE49-F238E27FC236}">
                <a16:creationId xmlns:a16="http://schemas.microsoft.com/office/drawing/2014/main" id="{FC96A39C-3736-4CD7-A1E1-FFC941A1AF8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5400000">
            <a:off x="-197264" y="683711"/>
            <a:ext cx="2742029" cy="2347501"/>
          </a:xfrm>
          <a:prstGeom prst="rect">
            <a:avLst/>
          </a:prstGeom>
        </p:spPr>
      </p:pic>
      <p:pic>
        <p:nvPicPr>
          <p:cNvPr id="3" name="Picture 2" descr="A picture containing outdoor, water, sky, tree&#10;&#10;Description generated with very high confidence">
            <a:extLst>
              <a:ext uri="{FF2B5EF4-FFF2-40B4-BE49-F238E27FC236}">
                <a16:creationId xmlns:a16="http://schemas.microsoft.com/office/drawing/2014/main" id="{001D73B9-5759-47EE-B659-A1429E7AAE9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470504" y="486447"/>
            <a:ext cx="9765175" cy="5705807"/>
          </a:xfrm>
          <a:prstGeom prst="rect">
            <a:avLst/>
          </a:prstGeom>
        </p:spPr>
      </p:pic>
    </p:spTree>
    <p:extLst>
      <p:ext uri="{BB962C8B-B14F-4D97-AF65-F5344CB8AC3E}">
        <p14:creationId xmlns:p14="http://schemas.microsoft.com/office/powerpoint/2010/main" val="14782249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412AACA0-BC67-469A-A59C-843EB9E1CB06}"/>
              </a:ext>
            </a:extLst>
          </p:cNvPr>
          <p:cNvSpPr>
            <a:spLocks noGrp="1" noChangeArrowheads="1"/>
          </p:cNvSpPr>
          <p:nvPr>
            <p:ph type="title"/>
          </p:nvPr>
        </p:nvSpPr>
        <p:spPr>
          <a:xfrm>
            <a:off x="655321" y="-145375"/>
            <a:ext cx="5242034" cy="1692794"/>
          </a:xfrm>
        </p:spPr>
        <p:txBody>
          <a:bodyPr>
            <a:normAutofit/>
          </a:bodyPr>
          <a:lstStyle/>
          <a:p>
            <a:r>
              <a:rPr lang="en-US" altLang="en-US" sz="4000" dirty="0">
                <a:latin typeface="+mn-lt"/>
                <a:cs typeface="Arial" panose="020B0604020202020204" pitchFamily="34" charset="0"/>
              </a:rPr>
              <a:t>A look back on Dayton…</a:t>
            </a:r>
          </a:p>
        </p:txBody>
      </p:sp>
      <p:sp>
        <p:nvSpPr>
          <p:cNvPr id="3" name="Content Placeholder 2">
            <a:extLst>
              <a:ext uri="{FF2B5EF4-FFF2-40B4-BE49-F238E27FC236}">
                <a16:creationId xmlns:a16="http://schemas.microsoft.com/office/drawing/2014/main" id="{2664C732-3AAC-42DA-B029-87F42A2C80F3}"/>
              </a:ext>
            </a:extLst>
          </p:cNvPr>
          <p:cNvSpPr>
            <a:spLocks noGrp="1" noChangeArrowheads="1"/>
          </p:cNvSpPr>
          <p:nvPr>
            <p:ph idx="1"/>
          </p:nvPr>
        </p:nvSpPr>
        <p:spPr>
          <a:xfrm>
            <a:off x="702007" y="2286275"/>
            <a:ext cx="5698794" cy="3970145"/>
          </a:xfrm>
        </p:spPr>
        <p:txBody>
          <a:bodyPr>
            <a:normAutofit/>
          </a:bodyPr>
          <a:lstStyle/>
          <a:p>
            <a:pPr marL="0" indent="0">
              <a:buNone/>
            </a:pPr>
            <a:r>
              <a:rPr lang="en-US" altLang="en-US" sz="3600" dirty="0">
                <a:cs typeface="Arial" panose="020B0604020202020204" pitchFamily="34" charset="0"/>
              </a:rPr>
              <a:t>1970 to the 2000’s</a:t>
            </a:r>
          </a:p>
          <a:p>
            <a:pPr marL="0" indent="0">
              <a:buNone/>
            </a:pPr>
            <a:r>
              <a:rPr lang="en-US" altLang="en-US" sz="2400" b="1" i="1" dirty="0">
                <a:cs typeface="Arial" panose="020B0604020202020204" pitchFamily="34" charset="0"/>
              </a:rPr>
              <a:t>“A New World Economy”</a:t>
            </a:r>
          </a:p>
          <a:p>
            <a:pPr marL="201168" lvl="1" indent="0">
              <a:buNone/>
            </a:pPr>
            <a:r>
              <a:rPr lang="en-US" altLang="en-US" sz="2000" dirty="0">
                <a:cs typeface="Arial" panose="020B0604020202020204" pitchFamily="34" charset="0"/>
              </a:rPr>
              <a:t>An international revolution in manufacturing began:</a:t>
            </a:r>
          </a:p>
          <a:p>
            <a:pPr lvl="2"/>
            <a:r>
              <a:rPr lang="en-US" altLang="en-US" sz="2000" dirty="0">
                <a:cs typeface="Arial" panose="020B0604020202020204" pitchFamily="34" charset="0"/>
              </a:rPr>
              <a:t>Fueled by global competition; </a:t>
            </a:r>
          </a:p>
          <a:p>
            <a:pPr lvl="2"/>
            <a:r>
              <a:rPr lang="en-US" altLang="en-US" sz="2000" dirty="0">
                <a:cs typeface="Arial" panose="020B0604020202020204" pitchFamily="34" charset="0"/>
              </a:rPr>
              <a:t>Emergence of highly efficient, advanced manufacturing.</a:t>
            </a:r>
          </a:p>
          <a:p>
            <a:pPr marL="914411" lvl="2" indent="0">
              <a:buNone/>
            </a:pPr>
            <a:endParaRPr lang="en-US" altLang="en-US" sz="2000" dirty="0">
              <a:cs typeface="Arial" panose="020B0604020202020204" pitchFamily="34" charset="0"/>
            </a:endParaRPr>
          </a:p>
          <a:p>
            <a:pPr lvl="1"/>
            <a:r>
              <a:rPr lang="en-US" altLang="en-US" sz="2000" dirty="0">
                <a:cs typeface="Arial" panose="020B0604020202020204" pitchFamily="34" charset="0"/>
              </a:rPr>
              <a:t>Federal support to urban areas peaked and then began contracting. </a:t>
            </a:r>
          </a:p>
        </p:txBody>
      </p:sp>
      <p:pic>
        <p:nvPicPr>
          <p:cNvPr id="4" name="Picture 3">
            <a:extLst>
              <a:ext uri="{FF2B5EF4-FFF2-40B4-BE49-F238E27FC236}">
                <a16:creationId xmlns:a16="http://schemas.microsoft.com/office/drawing/2014/main" id="{B74E18A4-1D6C-4275-910C-A9C3241EFDF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75D6B-9FCE-48F3-8B73-DD25A26A1374}"/>
              </a:ext>
            </a:extLst>
          </p:cNvPr>
          <p:cNvSpPr>
            <a:spLocks noGrp="1"/>
          </p:cNvSpPr>
          <p:nvPr>
            <p:ph type="title"/>
          </p:nvPr>
        </p:nvSpPr>
        <p:spPr/>
        <p:txBody>
          <a:bodyPr/>
          <a:lstStyle/>
          <a:p>
            <a:r>
              <a:rPr lang="en-US" dirty="0"/>
              <a:t>What can your Community do Now?</a:t>
            </a:r>
          </a:p>
        </p:txBody>
      </p:sp>
      <p:sp>
        <p:nvSpPr>
          <p:cNvPr id="3" name="Content Placeholder 2">
            <a:extLst>
              <a:ext uri="{FF2B5EF4-FFF2-40B4-BE49-F238E27FC236}">
                <a16:creationId xmlns:a16="http://schemas.microsoft.com/office/drawing/2014/main" id="{9B25B94F-F76B-44D7-A703-A2CEDFC68C9E}"/>
              </a:ext>
            </a:extLst>
          </p:cNvPr>
          <p:cNvSpPr>
            <a:spLocks noGrp="1"/>
          </p:cNvSpPr>
          <p:nvPr>
            <p:ph idx="1"/>
          </p:nvPr>
        </p:nvSpPr>
        <p:spPr>
          <a:xfrm>
            <a:off x="1097280" y="1845734"/>
            <a:ext cx="11094720" cy="4023360"/>
          </a:xfrm>
        </p:spPr>
        <p:txBody>
          <a:bodyPr>
            <a:normAutofit/>
          </a:bodyPr>
          <a:lstStyle/>
          <a:p>
            <a:r>
              <a:rPr lang="en-US" dirty="0"/>
              <a:t>Involve Institutions, Higher Ed and Businesses in your plan for the future</a:t>
            </a:r>
          </a:p>
          <a:p>
            <a:r>
              <a:rPr lang="en-US" dirty="0"/>
              <a:t>Engage New/Out of the Box Partnerships</a:t>
            </a:r>
          </a:p>
          <a:p>
            <a:r>
              <a:rPr lang="en-US" dirty="0"/>
              <a:t>Leverage Infrastructure Projects &amp; Funding to do more</a:t>
            </a:r>
          </a:p>
          <a:p>
            <a:r>
              <a:rPr lang="en-US" dirty="0"/>
              <a:t>Treat Placemaking as Economic Development</a:t>
            </a:r>
          </a:p>
          <a:p>
            <a:r>
              <a:rPr lang="en-US" dirty="0"/>
              <a:t>Delineate Geographies for Development</a:t>
            </a:r>
          </a:p>
          <a:p>
            <a:r>
              <a:rPr lang="en-US" dirty="0"/>
              <a:t>Focus on connectivity of corridors (water, roads, trails)</a:t>
            </a:r>
          </a:p>
          <a:p>
            <a:r>
              <a:rPr lang="en-US" dirty="0"/>
              <a:t>Incorporate and Plan for your waterways</a:t>
            </a:r>
          </a:p>
          <a:p>
            <a:r>
              <a:rPr lang="en-US" dirty="0"/>
              <a:t>Vision (Responsibly) – Create Renderings of “what </a:t>
            </a:r>
            <a:r>
              <a:rPr lang="en-US" i="1" dirty="0"/>
              <a:t>could</a:t>
            </a:r>
            <a:r>
              <a:rPr lang="en-US" dirty="0"/>
              <a:t> be”</a:t>
            </a:r>
          </a:p>
          <a:p>
            <a:r>
              <a:rPr lang="en-US" dirty="0"/>
              <a:t>Embrace Legacy.  Decisions we make regarding development will be around for a long time – DO IT RIGHT.</a:t>
            </a:r>
          </a:p>
          <a:p>
            <a:endParaRPr lang="en-US" dirty="0"/>
          </a:p>
        </p:txBody>
      </p:sp>
    </p:spTree>
    <p:extLst>
      <p:ext uri="{BB962C8B-B14F-4D97-AF65-F5344CB8AC3E}">
        <p14:creationId xmlns:p14="http://schemas.microsoft.com/office/powerpoint/2010/main" val="11155451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1CA639-FEA3-4296-9D68-2E0C03D6CEE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95250"/>
            <a:ext cx="12287250" cy="7000640"/>
          </a:xfrm>
          <a:prstGeom prst="rect">
            <a:avLst/>
          </a:prstGeom>
        </p:spPr>
      </p:pic>
    </p:spTree>
    <p:extLst>
      <p:ext uri="{BB962C8B-B14F-4D97-AF65-F5344CB8AC3E}">
        <p14:creationId xmlns:p14="http://schemas.microsoft.com/office/powerpoint/2010/main" val="18994072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FB88BB-9FBB-45A8-8F27-72ECC2F275C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37890" name="Title 1">
            <a:extLst>
              <a:ext uri="{FF2B5EF4-FFF2-40B4-BE49-F238E27FC236}">
                <a16:creationId xmlns:a16="http://schemas.microsoft.com/office/drawing/2014/main" id="{5FF0F7E0-2032-42A2-9116-846DD5D98752}"/>
              </a:ext>
            </a:extLst>
          </p:cNvPr>
          <p:cNvSpPr>
            <a:spLocks noGrp="1" noChangeArrowheads="1"/>
          </p:cNvSpPr>
          <p:nvPr>
            <p:ph type="title"/>
          </p:nvPr>
        </p:nvSpPr>
        <p:spPr>
          <a:xfrm>
            <a:off x="594110" y="403837"/>
            <a:ext cx="3759240" cy="1344975"/>
          </a:xfrm>
          <a:solidFill>
            <a:srgbClr val="F8F8F8">
              <a:alpha val="65098"/>
            </a:srgbClr>
          </a:solidFill>
        </p:spPr>
        <p:txBody>
          <a:bodyPr>
            <a:normAutofit/>
          </a:bodyPr>
          <a:lstStyle/>
          <a:p>
            <a:pPr algn="ctr"/>
            <a:r>
              <a:rPr lang="en-US" altLang="en-US" sz="4000" dirty="0">
                <a:latin typeface="+mn-lt"/>
                <a:cs typeface="Times New Roman" panose="02020603050405020304" pitchFamily="18" charset="0"/>
              </a:rPr>
              <a:t>Backdrop of the Dayton </a:t>
            </a:r>
            <a:r>
              <a:rPr lang="en-US" altLang="en-US" sz="4000" dirty="0">
                <a:latin typeface="+mn-lt"/>
                <a:cs typeface="Calibri" panose="020F0502020204030204" pitchFamily="34" charset="0"/>
              </a:rPr>
              <a:t>Story</a:t>
            </a:r>
          </a:p>
        </p:txBody>
      </p:sp>
      <p:sp>
        <p:nvSpPr>
          <p:cNvPr id="32771" name="Content Placeholder 2">
            <a:extLst>
              <a:ext uri="{FF2B5EF4-FFF2-40B4-BE49-F238E27FC236}">
                <a16:creationId xmlns:a16="http://schemas.microsoft.com/office/drawing/2014/main" id="{4FC5BC9A-D91C-44B9-9DA2-09DCEDF1FC17}"/>
              </a:ext>
            </a:extLst>
          </p:cNvPr>
          <p:cNvSpPr>
            <a:spLocks noGrp="1" noChangeArrowheads="1"/>
          </p:cNvSpPr>
          <p:nvPr>
            <p:ph idx="1"/>
          </p:nvPr>
        </p:nvSpPr>
        <p:spPr>
          <a:xfrm>
            <a:off x="594110" y="1985238"/>
            <a:ext cx="3764826" cy="3796437"/>
          </a:xfrm>
          <a:solidFill>
            <a:srgbClr val="FFFFFF">
              <a:alpha val="65098"/>
            </a:srgbClr>
          </a:solidFill>
          <a:ln w="76200">
            <a:solidFill>
              <a:schemeClr val="bg1"/>
            </a:solidFill>
          </a:ln>
        </p:spPr>
        <p:txBody>
          <a:bodyPr>
            <a:normAutofit fontScale="77500" lnSpcReduction="20000"/>
          </a:bodyPr>
          <a:lstStyle/>
          <a:p>
            <a:pPr marL="0" indent="0">
              <a:buNone/>
            </a:pPr>
            <a:r>
              <a:rPr lang="en-US" altLang="en-US" sz="4500" dirty="0">
                <a:cs typeface="Times New Roman" panose="02020603050405020304" pitchFamily="18" charset="0"/>
              </a:rPr>
              <a:t>1980 to the 2000’s</a:t>
            </a:r>
          </a:p>
          <a:p>
            <a:pPr marL="0" indent="0">
              <a:buNone/>
            </a:pPr>
            <a:r>
              <a:rPr lang="en-US" altLang="en-US" sz="2900" b="1" i="1" dirty="0">
                <a:cs typeface="Times New Roman" panose="02020603050405020304" pitchFamily="18" charset="0"/>
              </a:rPr>
              <a:t>“A New Era of Sprawl”</a:t>
            </a:r>
            <a:endParaRPr lang="en-US" altLang="en-US" sz="1500" b="1" dirty="0">
              <a:cs typeface="Times New Roman" panose="02020603050405020304" pitchFamily="18" charset="0"/>
            </a:endParaRPr>
          </a:p>
          <a:p>
            <a:pPr marL="0" indent="0">
              <a:buNone/>
            </a:pPr>
            <a:r>
              <a:rPr lang="en-US" altLang="en-US" sz="2600" dirty="0">
                <a:cs typeface="Times New Roman" panose="02020603050405020304" pitchFamily="18" charset="0"/>
              </a:rPr>
              <a:t>Facilitated by additional &amp;           supplementary freeways, beltways and interchanges</a:t>
            </a:r>
            <a:endParaRPr lang="en-US" altLang="en-US" sz="800" dirty="0">
              <a:cs typeface="Times New Roman" panose="02020603050405020304" pitchFamily="18" charset="0"/>
            </a:endParaRPr>
          </a:p>
          <a:p>
            <a:pPr marL="0" indent="0">
              <a:buNone/>
            </a:pPr>
            <a:r>
              <a:rPr lang="en-US" altLang="en-US" sz="2600" dirty="0">
                <a:cs typeface="Times New Roman" panose="02020603050405020304" pitchFamily="18" charset="0"/>
              </a:rPr>
              <a:t>Made strong growth markets stronger, slow growth markets weaker;</a:t>
            </a:r>
            <a:endParaRPr lang="en-US" altLang="en-US" sz="800" dirty="0">
              <a:cs typeface="Times New Roman" panose="02020603050405020304" pitchFamily="18" charset="0"/>
            </a:endParaRPr>
          </a:p>
          <a:p>
            <a:pPr marL="0" indent="0">
              <a:buNone/>
            </a:pPr>
            <a:r>
              <a:rPr lang="en-US" altLang="en-US" sz="2600" dirty="0">
                <a:cs typeface="Times New Roman" panose="02020603050405020304" pitchFamily="18" charset="0"/>
              </a:rPr>
              <a:t>Much of the real estate boom of the early 2000’s was largely driven by availability of credit and not necessarily real market demand</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961</TotalTime>
  <Words>2071</Words>
  <Application>Microsoft Office PowerPoint</Application>
  <PresentationFormat>Widescreen</PresentationFormat>
  <Paragraphs>380</Paragraphs>
  <Slides>81</Slides>
  <Notes>32</Notes>
  <HiddenSlides>4</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81</vt:i4>
      </vt:variant>
    </vt:vector>
  </HeadingPairs>
  <TitlesOfParts>
    <vt:vector size="90" baseType="lpstr">
      <vt:lpstr>Arial</vt:lpstr>
      <vt:lpstr>Calibri</vt:lpstr>
      <vt:lpstr>Calibri Light</vt:lpstr>
      <vt:lpstr>Times New Roman</vt:lpstr>
      <vt:lpstr>Tw Cen MT</vt:lpstr>
      <vt:lpstr>Verdana</vt:lpstr>
      <vt:lpstr>Wingdings</vt:lpstr>
      <vt:lpstr>2_Office Theme</vt:lpstr>
      <vt:lpstr>Retrospect</vt:lpstr>
      <vt:lpstr>PowerPoint Presentation</vt:lpstr>
      <vt:lpstr>PowerPoint Presentation</vt:lpstr>
      <vt:lpstr>Dayton, Ohio  Cincinnati 55mi. Columbus 71mi.</vt:lpstr>
      <vt:lpstr>PowerPoint Presentation</vt:lpstr>
      <vt:lpstr>PowerPoint Presentation</vt:lpstr>
      <vt:lpstr>PowerPoint Presentation</vt:lpstr>
      <vt:lpstr>A look back on Dayton…</vt:lpstr>
      <vt:lpstr>A look back on Dayton…</vt:lpstr>
      <vt:lpstr>Backdrop of the Dayton Story</vt:lpstr>
      <vt:lpstr>Situation Sprawl: Dayton </vt:lpstr>
      <vt:lpstr>“How can Dayton compete to retain and attract residents, jobs and investment with fewer citizens, high vacancy rates in housing and commercial spaces and a contracting tax base?” </vt:lpstr>
      <vt:lpstr>Because our PAST is not as important as our FUTURE.  Look ahead and move on…</vt:lpstr>
      <vt:lpstr>The Adoption of Asset-based Development</vt:lpstr>
      <vt:lpstr>Dayton has been reinventing itself from the urban center outward since the late 1990’s…</vt:lpstr>
      <vt:lpstr>Expanding the Urban Core</vt:lpstr>
      <vt:lpstr>Greater Downtown Geography</vt:lpstr>
      <vt:lpstr>The Downtown Dayton Renaissance  TODAY</vt:lpstr>
      <vt:lpstr>Expand &amp; Increase Density of Economic Activity </vt:lpstr>
      <vt:lpstr>Core Urban Economic Development Main Components</vt:lpstr>
      <vt:lpstr>Advancing Dayton’s  Core Urban ED Strategy </vt:lpstr>
      <vt:lpstr> The Downtown Story –  After the Great Recession (2008) </vt:lpstr>
      <vt:lpstr>The Transformation of Webster Station</vt:lpstr>
      <vt:lpstr>PowerPoint Presentation</vt:lpstr>
      <vt:lpstr>PowerPoint Presentation</vt:lpstr>
      <vt:lpstr>Tech Town Site Before…</vt:lpstr>
      <vt:lpstr>Tech Town Today…</vt:lpstr>
      <vt:lpstr>Webster Station Momentum Continues Today</vt:lpstr>
      <vt:lpstr>The Downtown Intervention –  </vt:lpstr>
      <vt:lpstr>Downtown Intervention Continues</vt:lpstr>
      <vt:lpstr>The Nine Geography</vt:lpstr>
      <vt:lpstr>The Transformation of Levitt Pavilion – Music to our Ears</vt:lpstr>
      <vt:lpstr>PowerPoint Presentation</vt:lpstr>
      <vt:lpstr>PowerPoint Presentation</vt:lpstr>
      <vt:lpstr>Saving the Arcade</vt:lpstr>
      <vt:lpstr>PowerPoint Presentation</vt:lpstr>
      <vt:lpstr>PowerPoint Presentation</vt:lpstr>
      <vt:lpstr>Connectivity is KEY! A Focus on how connecting and circulating through our greater downtown. </vt:lpstr>
      <vt:lpstr>Development Financing</vt:lpstr>
      <vt:lpstr>PowerPoint Presentation</vt:lpstr>
      <vt:lpstr>PowerPoint Presentation</vt:lpstr>
      <vt:lpstr>PowerPoint Presentation</vt:lpstr>
      <vt:lpstr>Dayton Opportunity  Zones</vt:lpstr>
      <vt:lpstr>How does it work in neighborhoods? </vt:lpstr>
      <vt:lpstr>Principals of Asset Based  Community Development</vt:lpstr>
      <vt:lpstr>PowerPoint Presentation</vt:lpstr>
      <vt:lpstr>A Case Study in Asset-based  Community Development</vt:lpstr>
      <vt:lpstr>PowerPoint Presentation</vt:lpstr>
      <vt:lpstr>Concerned Entities</vt:lpstr>
      <vt:lpstr>Shared Interests</vt:lpstr>
      <vt:lpstr>Genesis:   What we set out to do…</vt:lpstr>
      <vt:lpstr>PowerPoint Presentation</vt:lpstr>
      <vt:lpstr>Financial Commitments</vt:lpstr>
      <vt:lpstr> Accomplishments</vt:lpstr>
      <vt:lpstr>PowerPoint Presentation</vt:lpstr>
      <vt:lpstr>PowerPoint Presentation</vt:lpstr>
      <vt:lpstr> Momentum Continues –   Catalytic Investment</vt:lpstr>
      <vt:lpstr>PowerPoint Presentation</vt:lpstr>
      <vt:lpstr>PowerPoint Presentation</vt:lpstr>
      <vt:lpstr>PowerPoint Presentation</vt:lpstr>
      <vt:lpstr>DAVINCI</vt:lpstr>
      <vt:lpstr>Project Highlights </vt:lpstr>
      <vt:lpstr>Placemaking – Corridor Improvement</vt:lpstr>
      <vt:lpstr>DAVINCI – Transportation Strategy </vt:lpstr>
      <vt:lpstr>  Valley Street Improvements –   Greening and Placemaking </vt:lpstr>
      <vt:lpstr>Wayfinding</vt:lpstr>
      <vt:lpstr>Wayfinding</vt:lpstr>
      <vt:lpstr>Home Repair &amp; DIY Paint Program</vt:lpstr>
      <vt:lpstr>Children’s Garden</vt:lpstr>
      <vt:lpstr>PowerPoint Presentation</vt:lpstr>
      <vt:lpstr>PowerPoint Presentation</vt:lpstr>
      <vt:lpstr>Investment Tracking: 2009-2020</vt:lpstr>
      <vt:lpstr>What about areas without a major anchor? </vt:lpstr>
      <vt:lpstr>Pineview Neighborhood </vt:lpstr>
      <vt:lpstr>What Lake?</vt:lpstr>
      <vt:lpstr>Telling the Story – Share the Vision </vt:lpstr>
      <vt:lpstr> “When you don’t know where to begin, start with what is in front of you.”          - Mother Teresa</vt:lpstr>
      <vt:lpstr>Unconventional Organizing</vt:lpstr>
      <vt:lpstr>Diverse Partners </vt:lpstr>
      <vt:lpstr>PowerPoint Presentation</vt:lpstr>
      <vt:lpstr>What can your Community do Now?</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Katie Lunne</dc:creator>
  <cp:lastModifiedBy>Brian Heitkamp</cp:lastModifiedBy>
  <cp:revision>7</cp:revision>
  <dcterms:created xsi:type="dcterms:W3CDTF">2019-05-09T15:33:27Z</dcterms:created>
  <dcterms:modified xsi:type="dcterms:W3CDTF">2019-05-10T11:23:13Z</dcterms:modified>
</cp:coreProperties>
</file>