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8" r:id="rId4"/>
    <p:sldId id="258" r:id="rId5"/>
    <p:sldId id="270" r:id="rId6"/>
    <p:sldId id="272" r:id="rId7"/>
    <p:sldId id="271" r:id="rId8"/>
    <p:sldId id="269" r:id="rId9"/>
    <p:sldId id="260" r:id="rId10"/>
    <p:sldId id="261" r:id="rId11"/>
    <p:sldId id="263" r:id="rId12"/>
    <p:sldId id="265" r:id="rId13"/>
    <p:sldId id="276" r:id="rId14"/>
    <p:sldId id="266" r:id="rId15"/>
    <p:sldId id="262" r:id="rId16"/>
    <p:sldId id="257" r:id="rId17"/>
    <p:sldId id="277" r:id="rId18"/>
    <p:sldId id="259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1F870-3CF3-4AF8-A946-E7F2CBFCB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0E7ADB-0B11-4E30-A7CE-A4953AF41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595C7-B85E-49BF-9FF7-E0D308E3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7C1F0-6153-4680-8D60-B3B2A77D1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D2BB1-C083-4F89-B33C-0DA60827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2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84A7-45DD-401C-BEC5-FE09DE1F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7AA98-12ED-4086-BFF5-5AB24F86E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8FA3E-D7A0-405E-8B76-4BE81F34E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46D9D-5BBD-474C-917B-41AE6424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6CC2B-BAAC-42AD-8BF5-1254F324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ACEF97-C62D-41D0-8DC3-9D29152B5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F7C0D-E1F0-4BB3-B687-98C05041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9C279-823F-4088-A934-A7B33DC7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C4988-C807-4FD1-AE58-87510D39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FEEF6-893F-4791-9559-AC65FC79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7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045C-6249-4863-A61B-65B15E573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50DB9-E435-4A47-B36F-1F16880B5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2D7AF-CCF1-4B16-9EA8-378A768D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5A20F-9D6C-45C8-88EB-31D7ED24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5EC59-FACF-4F87-A925-0206C7C8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1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347A-C35D-4A91-8C5E-6DE884D10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331F3-0BAA-4B37-AD7D-F0E168D70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66BFF-0688-43F1-86CD-7DA628AF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CC24-D4DA-41F7-8AFD-330A80EF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D6297-AC5E-47E4-AABE-877C5259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9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9ABD4-3258-4DB0-AE44-ED69817B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8E52F-37DF-4289-A6E1-01D44AB80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8B80F-9E11-48DB-A2D8-AF3A0C693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87B37-AB6E-4E08-9008-A04D4B1C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F0D68-F046-4F0D-B244-CB2E76199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4847-09E9-40DE-9E84-EB7B6845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1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18C0B-43CA-4FE8-B14D-41A7D071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2F403-B99B-4BE5-A7C6-FF3D779D0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ADE65-F811-426D-8B8B-91862B6FB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78E50-F9DC-4A65-8B37-680298715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A35FD-DE04-4900-9583-0064DFBF3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A6012-520B-4C1C-B3FB-39933411A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C88E0-24D8-47FC-A716-AE853886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2A8D87-5B8C-47FC-B098-2EF45062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C6E3-FEDB-4AEF-B7F7-3F9C86A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B0EAE1-0341-4DB3-87F1-5D1DFC963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C7264-C934-4A04-A4C4-A9EF8CAA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934C4-DE45-42EA-BD13-8DBD163A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8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AFA425-4F65-4DEC-9325-2BECE1F1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FE290-F019-4B97-957C-EEA5133E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0EDC6-9A19-4E51-84AB-0280BD82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3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2ED6-EE37-4C35-A903-0B1EEE70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03CB-F972-4DF9-A2E9-55EE1372C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EACF2-4D7E-4589-91BE-C102F01E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B3038-7C46-452F-A88B-00F80F731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3A1E6-4910-4DC0-B263-5CAC96F8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32088-E704-4457-8CD5-405B9ADC8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8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12FB-44F7-4BB1-B654-F552A95BF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1C070F-0ED3-4B3F-8416-C3EE90621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18AF9-D4D3-442F-9E2B-827684031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38721-A145-4845-B880-1CCAA188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D198E-6B93-4793-B04F-A92B6DE0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243E-4C79-4537-AE88-1B18F1F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C644FB-401F-4F5A-8BE6-C0AA0EA0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89ED0-132C-4EA2-8331-7219572A3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94466-8E09-43E1-B899-1C1CAC95B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0610E-6B8C-4C85-8A99-0CDDB8F6F0F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9B8EB-BE64-4D2A-B942-44B76961A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7CFBD-1108-4E06-BAA2-C60111243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5AEB-DF3E-40DD-A4FA-6403861E4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1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f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f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sitesafety.com/safety-articles/mental-health-safety-workplace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EAA4A-37AF-44C1-818B-3B1C518D4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5578"/>
            <a:ext cx="9144000" cy="2387600"/>
          </a:xfrm>
        </p:spPr>
        <p:txBody>
          <a:bodyPr/>
          <a:lstStyle/>
          <a:p>
            <a:r>
              <a:rPr lang="en-US" dirty="0"/>
              <a:t>How Mental Health Affects Workplace Safety: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72C63-8FE4-49CA-80DA-12B335E86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5253"/>
            <a:ext cx="9144000" cy="1655762"/>
          </a:xfrm>
        </p:spPr>
        <p:txBody>
          <a:bodyPr/>
          <a:lstStyle/>
          <a:p>
            <a:r>
              <a:rPr lang="en-US" dirty="0"/>
              <a:t>Why Understanding Mental Health Helps Everyone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B4E659-C042-4DFF-A8FF-BFFD2F45DE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305" y="518224"/>
            <a:ext cx="7163269" cy="108197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8A32D82-9201-4642-8BFB-8041972057BA}"/>
              </a:ext>
            </a:extLst>
          </p:cNvPr>
          <p:cNvCxnSpPr/>
          <p:nvPr/>
        </p:nvCxnSpPr>
        <p:spPr>
          <a:xfrm>
            <a:off x="670560" y="1992454"/>
            <a:ext cx="11155680" cy="24384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CFDBD4A-5A76-47F6-ADB5-D713353BBACA}"/>
              </a:ext>
            </a:extLst>
          </p:cNvPr>
          <p:cNvSpPr txBox="1"/>
          <p:nvPr/>
        </p:nvSpPr>
        <p:spPr>
          <a:xfrm>
            <a:off x="1524000" y="62741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Sarah Papesh, LPCC-S, CTP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32B501-4804-4767-8380-BD24030118B9}"/>
              </a:ext>
            </a:extLst>
          </p:cNvPr>
          <p:cNvCxnSpPr/>
          <p:nvPr/>
        </p:nvCxnSpPr>
        <p:spPr>
          <a:xfrm>
            <a:off x="670560" y="6115461"/>
            <a:ext cx="11155680" cy="24384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1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746D-5FC6-42D6-A75B-CAFA9FE0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 dirty="0"/>
              <a:t>How does this impact workplace safety?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4A123-A88B-4298-AA6A-A5A2E8FF1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7"/>
            <a:ext cx="5464629" cy="407823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Safety problems due to human error can be a </a:t>
            </a:r>
            <a:r>
              <a:rPr lang="en-US" sz="2400" b="1" u="sng" dirty="0"/>
              <a:t>direct result</a:t>
            </a:r>
            <a:r>
              <a:rPr lang="en-US" sz="2400" dirty="0"/>
              <a:t> of unmanaged stress or poor mental health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An employee dealing with such disorders may struggle to participate in social aspects at work, concentrate on one task at a time, put their full attention and effort into daily tasks, and often feel like they can’t bring their mental health needs to their employer’s attention.</a:t>
            </a:r>
          </a:p>
          <a:p>
            <a:endParaRPr lang="en-US" sz="1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066A1F8-558C-495B-95C1-9FCBF10EE3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4" r="16854" b="-1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3461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12A7D-6246-4B3F-A8D8-95BBA2389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>
            <a:normAutofit/>
          </a:bodyPr>
          <a:lstStyle/>
          <a:p>
            <a:r>
              <a:rPr lang="en-US" sz="5400" b="1" dirty="0"/>
              <a:t>Examples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9AFEF0-D34C-4498-8214-C0E811980D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2" r="18360" b="-1"/>
          <a:stretch/>
        </p:blipFill>
        <p:spPr>
          <a:xfrm>
            <a:off x="429768" y="1721922"/>
            <a:ext cx="6704891" cy="4520559"/>
          </a:xfrm>
          <a:prstGeom prst="rect">
            <a:avLst/>
          </a:prstGeom>
        </p:spPr>
      </p:pic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5074D-1EAE-4C56-BDDB-2242A5A7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4427" y="615518"/>
            <a:ext cx="3957438" cy="5831002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/>
              <a:t>Lack of motivation/no interest</a:t>
            </a:r>
          </a:p>
          <a:p>
            <a:pPr lvl="1"/>
            <a:r>
              <a:rPr lang="en-US" dirty="0"/>
              <a:t>Carelessness</a:t>
            </a:r>
          </a:p>
          <a:p>
            <a:pPr lvl="1"/>
            <a:r>
              <a:rPr lang="en-US" dirty="0"/>
              <a:t>Sloppiness</a:t>
            </a:r>
          </a:p>
          <a:p>
            <a:pPr lvl="1"/>
            <a:r>
              <a:rPr lang="en-US" dirty="0"/>
              <a:t>Poor concentration/focus</a:t>
            </a:r>
          </a:p>
          <a:p>
            <a:r>
              <a:rPr lang="en-US" sz="2400" dirty="0"/>
              <a:t>Poor sleep/fatigue</a:t>
            </a:r>
          </a:p>
          <a:p>
            <a:pPr lvl="1"/>
            <a:r>
              <a:rPr lang="en-US" dirty="0"/>
              <a:t>Can lead to absences</a:t>
            </a:r>
          </a:p>
          <a:p>
            <a:pPr lvl="1"/>
            <a:r>
              <a:rPr lang="en-US" dirty="0"/>
              <a:t>Poor concentration/focus</a:t>
            </a:r>
          </a:p>
          <a:p>
            <a:pPr lvl="1"/>
            <a:r>
              <a:rPr lang="en-US" dirty="0"/>
              <a:t>Slower work speed</a:t>
            </a:r>
          </a:p>
          <a:p>
            <a:r>
              <a:rPr lang="en-US" sz="2400" dirty="0"/>
              <a:t>Absences</a:t>
            </a:r>
          </a:p>
          <a:p>
            <a:pPr lvl="1"/>
            <a:r>
              <a:rPr lang="en-US" dirty="0"/>
              <a:t>Low/understaffing</a:t>
            </a:r>
          </a:p>
          <a:p>
            <a:pPr lvl="1"/>
            <a:r>
              <a:rPr lang="en-US" dirty="0"/>
              <a:t>Overworked staff</a:t>
            </a:r>
          </a:p>
          <a:p>
            <a:pPr lvl="1"/>
            <a:r>
              <a:rPr lang="en-US" dirty="0"/>
              <a:t>Related accidents</a:t>
            </a:r>
          </a:p>
          <a:p>
            <a:pPr lvl="1"/>
            <a:r>
              <a:rPr lang="en-US" dirty="0"/>
              <a:t>Perpetuate a cycle</a:t>
            </a:r>
          </a:p>
          <a:p>
            <a:r>
              <a:rPr lang="en-US" sz="2400" dirty="0"/>
              <a:t>Impaired immune system</a:t>
            </a:r>
          </a:p>
          <a:p>
            <a:pPr lvl="1"/>
            <a:r>
              <a:rPr lang="en-US" dirty="0"/>
              <a:t>Increased illness</a:t>
            </a:r>
          </a:p>
          <a:p>
            <a:pPr lvl="1"/>
            <a:r>
              <a:rPr lang="en-US" dirty="0"/>
              <a:t>Spread of illness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1875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FC05F1-0186-4D2D-B1A1-898970E8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Examples</a:t>
            </a:r>
          </a:p>
        </p:txBody>
      </p:sp>
      <p:pic>
        <p:nvPicPr>
          <p:cNvPr id="5122" name="Picture 2" descr="Image result for overwhelmed clipart">
            <a:extLst>
              <a:ext uri="{FF2B5EF4-FFF2-40B4-BE49-F238E27FC236}">
                <a16:creationId xmlns:a16="http://schemas.microsoft.com/office/drawing/2014/main" id="{84DE69C0-55B1-467A-B40A-38BFE14C2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" y="2001277"/>
            <a:ext cx="3425957" cy="285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B65B8-8236-4276-85C0-C9AD79C5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Poor coping</a:t>
            </a:r>
          </a:p>
          <a:p>
            <a:pPr lvl="1"/>
            <a:r>
              <a:rPr lang="en-US" dirty="0"/>
              <a:t>Substance abuse</a:t>
            </a:r>
          </a:p>
          <a:p>
            <a:pPr lvl="1"/>
            <a:r>
              <a:rPr lang="en-US" dirty="0"/>
              <a:t>Medication abuse/misuse</a:t>
            </a:r>
          </a:p>
          <a:p>
            <a:pPr lvl="2"/>
            <a:r>
              <a:rPr lang="en-US" sz="2400" dirty="0"/>
              <a:t>Can impact worker health or reaction time </a:t>
            </a:r>
          </a:p>
          <a:p>
            <a:pPr lvl="2"/>
            <a:r>
              <a:rPr lang="en-US" sz="2400" dirty="0"/>
              <a:t>May not be done during work hours </a:t>
            </a:r>
          </a:p>
          <a:p>
            <a:pPr lvl="2"/>
            <a:r>
              <a:rPr lang="en-US" sz="2400" dirty="0"/>
              <a:t>Can lead to distraction, which can directly result in accidents</a:t>
            </a:r>
          </a:p>
          <a:p>
            <a:endParaRPr lang="en-US" sz="2400" dirty="0"/>
          </a:p>
          <a:p>
            <a:r>
              <a:rPr lang="en-US" sz="2400" dirty="0"/>
              <a:t>Cumulative effects can cause one to reach his/her “coping threshold” </a:t>
            </a:r>
          </a:p>
          <a:p>
            <a:pPr lvl="1"/>
            <a:r>
              <a:rPr lang="en-US" dirty="0"/>
              <a:t>Puts one’s ability to function at risk</a:t>
            </a:r>
          </a:p>
        </p:txBody>
      </p:sp>
    </p:spTree>
    <p:extLst>
      <p:ext uri="{BB962C8B-B14F-4D97-AF65-F5344CB8AC3E}">
        <p14:creationId xmlns:p14="http://schemas.microsoft.com/office/powerpoint/2010/main" val="3755137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25929-7A53-4176-AC01-C7E8A80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US" dirty="0"/>
              <a:t>MOST EXTREME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Image result for workplace violence clipart">
            <a:extLst>
              <a:ext uri="{FF2B5EF4-FFF2-40B4-BE49-F238E27FC236}">
                <a16:creationId xmlns:a16="http://schemas.microsoft.com/office/drawing/2014/main" id="{52849930-2631-4A17-AE6E-68D2D8EBE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3510" y="2811104"/>
            <a:ext cx="2967505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7A2DF-C7AE-44D1-8CB1-A00F693AE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6480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/>
              <a:t>Workplace violence/aggression</a:t>
            </a:r>
          </a:p>
          <a:p>
            <a:r>
              <a:rPr lang="en-US" sz="3200" dirty="0"/>
              <a:t>Workplace violence is a threat everywhere</a:t>
            </a:r>
          </a:p>
          <a:p>
            <a:r>
              <a:rPr lang="en-US" sz="3200" dirty="0"/>
              <a:t>On the decline</a:t>
            </a:r>
          </a:p>
          <a:p>
            <a:r>
              <a:rPr lang="en-US" sz="3200" dirty="0"/>
              <a:t>Vast majority of people who are violent do not suffer mental illness</a:t>
            </a:r>
          </a:p>
          <a:p>
            <a:r>
              <a:rPr lang="en-US" sz="3200" dirty="0"/>
              <a:t>Can further perpetuate the cycle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2088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FC8A39-7BFA-499E-B87B-2E533CC93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400" dirty="0"/>
              <a:t>How to tell when someone is struggling with poor mental health/unmanaged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FDA2-950C-46D1-BA1F-1469C14AA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3200" dirty="0"/>
              <a:t>Mood changes</a:t>
            </a:r>
          </a:p>
          <a:p>
            <a:r>
              <a:rPr lang="en-US" sz="3200" dirty="0"/>
              <a:t>Cognitive changes</a:t>
            </a:r>
          </a:p>
          <a:p>
            <a:r>
              <a:rPr lang="en-US" sz="3200" dirty="0"/>
              <a:t>Physical changes</a:t>
            </a:r>
          </a:p>
          <a:p>
            <a:r>
              <a:rPr lang="en-US" sz="3200" dirty="0"/>
              <a:t>Behavioral changes</a:t>
            </a:r>
            <a:endParaRPr lang="en-US" sz="2000" dirty="0"/>
          </a:p>
        </p:txBody>
      </p:sp>
      <p:pic>
        <p:nvPicPr>
          <p:cNvPr id="7170" name="Picture 2" descr="Image result for poor mental health clipart">
            <a:extLst>
              <a:ext uri="{FF2B5EF4-FFF2-40B4-BE49-F238E27FC236}">
                <a16:creationId xmlns:a16="http://schemas.microsoft.com/office/drawing/2014/main" id="{4A1FEDA1-2AF7-4797-A330-7C584B980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1425253"/>
            <a:ext cx="6250769" cy="384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696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AE048B-A349-4296-B7C2-9DD0E949C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Signs may include . . .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CD7C17-AE5B-488D-B328-0C1500C77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9" y="2540807"/>
            <a:ext cx="3661831" cy="17965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CB48A-220B-4FAC-843C-603D20B67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875" y="2075543"/>
            <a:ext cx="6301353" cy="4455885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They may be making more mistakes than normal or having trouble with decision-making and concentration.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They may become more irritable and sensitive to criticism.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They may become increasingly absent or alternatively start work excessively, staying late and bypassing lunch breaks.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They may exhibit physical symptoms, such as being constantly tired or suffering from a cold that won’t go away.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They may take less care with their appearance or show signs of drinking alcohol to help them switch off in the evenings.</a:t>
            </a:r>
          </a:p>
          <a:p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78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9E5D00-FA9D-4B2D-9FF9-C64971B8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How to Help Others</a:t>
            </a:r>
          </a:p>
        </p:txBody>
      </p:sp>
      <p:pic>
        <p:nvPicPr>
          <p:cNvPr id="8194" name="Picture 2" descr="Image result for mental health signs clipart">
            <a:extLst>
              <a:ext uri="{FF2B5EF4-FFF2-40B4-BE49-F238E27FC236}">
                <a16:creationId xmlns:a16="http://schemas.microsoft.com/office/drawing/2014/main" id="{DE2B8363-062A-438C-9A54-F26CDC4B6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057" y="4674259"/>
            <a:ext cx="3106345" cy="186380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2F452-63DC-46E2-83A2-E8D6F708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062" y="2467429"/>
            <a:ext cx="7294938" cy="439057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Reduce the stigma!</a:t>
            </a:r>
          </a:p>
          <a:p>
            <a:r>
              <a:rPr lang="en-US" sz="2400" dirty="0"/>
              <a:t>Create a supportive environment where mental illness and stress aren’t taboo</a:t>
            </a:r>
          </a:p>
          <a:p>
            <a:r>
              <a:rPr lang="en-US" sz="2400" dirty="0"/>
              <a:t>Create an environment of inclusivity</a:t>
            </a:r>
          </a:p>
          <a:p>
            <a:r>
              <a:rPr lang="en-US" sz="2400" dirty="0"/>
              <a:t>Check in on co-workers/employees</a:t>
            </a:r>
          </a:p>
          <a:p>
            <a:r>
              <a:rPr lang="en-US" sz="2400" dirty="0"/>
              <a:t>Learn your team so you can recognize uncharacteristic behavior </a:t>
            </a:r>
          </a:p>
          <a:p>
            <a:r>
              <a:rPr lang="en-US" sz="2400" dirty="0"/>
              <a:t>Encourage health and wellness and practicing good self-care</a:t>
            </a:r>
          </a:p>
          <a:p>
            <a:r>
              <a:rPr lang="en-US" sz="2400" dirty="0"/>
              <a:t>Speak up if something is different/amiss</a:t>
            </a:r>
          </a:p>
          <a:p>
            <a:r>
              <a:rPr lang="en-US" sz="2400" dirty="0"/>
              <a:t>Turn the work environment into a welcoming environment</a:t>
            </a:r>
          </a:p>
          <a:p>
            <a:r>
              <a:rPr lang="en-US" sz="2400" dirty="0"/>
              <a:t>Providing leadership through empathy and social support has also shown to reduce occupational injuries </a:t>
            </a:r>
          </a:p>
        </p:txBody>
      </p:sp>
      <p:pic>
        <p:nvPicPr>
          <p:cNvPr id="5" name="Picture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D6EE96E8-0766-42A5-9227-D1B344796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25" y="2275188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37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44686-17CC-4B9D-A3D1-C84F5593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/>
              <a:t>How to Help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ED6BC-A528-47BA-AFCB-BEA76D9CB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2365829"/>
            <a:ext cx="4005943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Take time for yourself – use sick time, vacation days, personal days when needed</a:t>
            </a:r>
          </a:p>
          <a:p>
            <a:r>
              <a:rPr lang="en-US" sz="2400" dirty="0"/>
              <a:t>Practice good, healthy self-care</a:t>
            </a:r>
          </a:p>
          <a:p>
            <a:r>
              <a:rPr lang="en-US" sz="2400" dirty="0"/>
              <a:t>Know yourself</a:t>
            </a:r>
          </a:p>
          <a:p>
            <a:r>
              <a:rPr lang="en-US" sz="2400" dirty="0"/>
              <a:t>Speak to HR</a:t>
            </a:r>
          </a:p>
          <a:p>
            <a:r>
              <a:rPr lang="en-US" sz="2400" dirty="0"/>
              <a:t>Utilize employer sponsored benefits</a:t>
            </a:r>
          </a:p>
          <a:p>
            <a:r>
              <a:rPr lang="en-US" sz="2400" dirty="0"/>
              <a:t>Seek out social supports</a:t>
            </a:r>
          </a:p>
          <a:p>
            <a:r>
              <a:rPr lang="en-US" sz="2400" dirty="0"/>
              <a:t>Ask for help</a:t>
            </a:r>
          </a:p>
          <a:p>
            <a:r>
              <a:rPr lang="en-US" sz="2400" dirty="0"/>
              <a:t>Seek out professional services</a:t>
            </a: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DAAAC232-5C87-41F5-8623-DBA55A0D3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763" y="986357"/>
            <a:ext cx="6250769" cy="472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129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340E-CE30-4B04-B850-B221DB3C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F3AAB-F85B-43CA-94D8-B7AED2A08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American Psychiatric Association Foundation: Center for Workplace Mental Health. (2012). </a:t>
            </a:r>
            <a:r>
              <a:rPr lang="en-US" i="1" dirty="0"/>
              <a:t>Violence in the workplace. </a:t>
            </a:r>
            <a:r>
              <a:rPr lang="en-US" dirty="0"/>
              <a:t>Retrieved from http://workplacementalhealth.org/Mental-Health-Topics/Violence-in-the-Workplace</a:t>
            </a:r>
          </a:p>
          <a:p>
            <a:r>
              <a:rPr lang="en-US" dirty="0"/>
              <a:t>Centers for Disease Control and Prevention. (2018). </a:t>
            </a:r>
            <a:r>
              <a:rPr lang="en-US" i="1" dirty="0"/>
              <a:t>Mental health in the workplace: Mental health disorders and stress affect working-age Americans. </a:t>
            </a:r>
            <a:r>
              <a:rPr lang="en-US" dirty="0"/>
              <a:t>Retrieved from https://www.cdc.gov/workplacehealthpromotion/tools-resources/workplace-health/mental-health/index.html</a:t>
            </a:r>
          </a:p>
          <a:p>
            <a:r>
              <a:rPr lang="en-US" dirty="0"/>
              <a:t>EW Group. (n.d.). </a:t>
            </a:r>
            <a:r>
              <a:rPr lang="en-US" i="1" dirty="0"/>
              <a:t>Why is mental health awareness at work so important? </a:t>
            </a:r>
            <a:r>
              <a:rPr lang="en-US" dirty="0"/>
              <a:t>Retrieved from https://theewgroup.com/mental-health-awareness-work/</a:t>
            </a:r>
          </a:p>
          <a:p>
            <a:r>
              <a:rPr lang="en-US" dirty="0"/>
              <a:t>Jacob, I. G. (2006). Depression’s impact on safety. </a:t>
            </a:r>
            <a:r>
              <a:rPr lang="en-US" i="1" dirty="0"/>
              <a:t>Occupational Health and Safety</a:t>
            </a:r>
            <a:r>
              <a:rPr lang="en-US" dirty="0"/>
              <a:t>. Retrieved from https://ohsonline.com/Articles/2006/10/Depressions-Impact-on-Safety.aspx?Page=1</a:t>
            </a:r>
          </a:p>
          <a:p>
            <a:r>
              <a:rPr lang="en-US" dirty="0"/>
              <a:t>Total Safety. (2016). </a:t>
            </a:r>
            <a:r>
              <a:rPr lang="en-US" i="1" dirty="0"/>
              <a:t>Stress on the job can impact workplace safety. </a:t>
            </a:r>
            <a:r>
              <a:rPr lang="en-US" dirty="0"/>
              <a:t>Retrieved from https://www.totalsafety.com/insights/stress-on-the-job-can-impact-workplace-safety/</a:t>
            </a:r>
          </a:p>
          <a:p>
            <a:r>
              <a:rPr lang="en-US" dirty="0"/>
              <a:t>Wilhite, L. (2018). Mental health safety in the workplace. </a:t>
            </a:r>
            <a:r>
              <a:rPr lang="en-US" i="1" dirty="0"/>
              <a:t>Onsite Safety: Creating Safe Solutions. </a:t>
            </a:r>
            <a:r>
              <a:rPr lang="en-US" dirty="0"/>
              <a:t>Retrieved from</a:t>
            </a:r>
            <a:r>
              <a:rPr lang="en-US" i="1" dirty="0"/>
              <a:t> </a:t>
            </a:r>
            <a:r>
              <a:rPr lang="en-US" dirty="0">
                <a:hlinkClick r:id="rId2"/>
              </a:rPr>
              <a:t>https://www.onsitesafety.com/safety-articles/mental-health-safety-workplace/</a:t>
            </a:r>
            <a:endParaRPr lang="en-US" dirty="0"/>
          </a:p>
          <a:p>
            <a:r>
              <a:rPr lang="en-US" dirty="0"/>
              <a:t>Work Safe. (n.d.). </a:t>
            </a:r>
            <a:r>
              <a:rPr lang="en-US" i="1" dirty="0"/>
              <a:t>Mental health: Safety basics.</a:t>
            </a:r>
            <a:r>
              <a:rPr lang="en-US" dirty="0"/>
              <a:t> Retrieved from https://www.worksafe.vic.gov.au/mental-health-safety-basics</a:t>
            </a:r>
          </a:p>
          <a:p>
            <a:r>
              <a:rPr lang="en-US" dirty="0"/>
              <a:t>Young, K. (2018). Mental health and safety performance. </a:t>
            </a:r>
            <a:r>
              <a:rPr lang="en-US" i="1" dirty="0"/>
              <a:t>Trinity Safety Group. </a:t>
            </a:r>
            <a:r>
              <a:rPr lang="en-US" dirty="0"/>
              <a:t>Retrieved from https://www.trinitysafetygroup.com/employee-mental-health-and-safety</a:t>
            </a:r>
          </a:p>
        </p:txBody>
      </p:sp>
    </p:spTree>
    <p:extLst>
      <p:ext uri="{BB962C8B-B14F-4D97-AF65-F5344CB8AC3E}">
        <p14:creationId xmlns:p14="http://schemas.microsoft.com/office/powerpoint/2010/main" val="2851297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1D3C8-5764-4CAB-B5F5-E83FB267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443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/>
              <a:t>Thank you for your time!</a:t>
            </a:r>
          </a:p>
          <a:p>
            <a:pPr marL="0" indent="0" algn="ctr">
              <a:buNone/>
            </a:pPr>
            <a:r>
              <a:rPr lang="en-US" sz="4800" b="1" dirty="0"/>
              <a:t>Psych and Psych Services</a:t>
            </a:r>
          </a:p>
          <a:p>
            <a:pPr marL="0" indent="0" algn="ctr">
              <a:buNone/>
            </a:pPr>
            <a:r>
              <a:rPr lang="en-US" sz="4800" b="1" dirty="0"/>
              <a:t>440-323-5121</a:t>
            </a:r>
          </a:p>
          <a:p>
            <a:pPr marL="0" indent="0" algn="ctr">
              <a:buNone/>
            </a:pPr>
            <a:r>
              <a:rPr lang="en-US" sz="4800" b="1" dirty="0"/>
              <a:t>www.psychandpsych.com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78BBBC4-630F-40FF-B0A9-9AE1047911E8}"/>
              </a:ext>
            </a:extLst>
          </p:cNvPr>
          <p:cNvCxnSpPr/>
          <p:nvPr/>
        </p:nvCxnSpPr>
        <p:spPr>
          <a:xfrm>
            <a:off x="642425" y="2301942"/>
            <a:ext cx="11155680" cy="24384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F296B6-6B25-47A7-9C87-A91451C97E1D}"/>
              </a:ext>
            </a:extLst>
          </p:cNvPr>
          <p:cNvCxnSpPr/>
          <p:nvPr/>
        </p:nvCxnSpPr>
        <p:spPr>
          <a:xfrm>
            <a:off x="642425" y="6529284"/>
            <a:ext cx="11155680" cy="24384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Image result for Q and A">
            <a:extLst>
              <a:ext uri="{FF2B5EF4-FFF2-40B4-BE49-F238E27FC236}">
                <a16:creationId xmlns:a16="http://schemas.microsoft.com/office/drawing/2014/main" id="{411BC98D-3983-4CFA-878C-45560E7C1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53841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57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E7B6-80E3-4B30-8F19-85FE451D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295" y="622566"/>
            <a:ext cx="4668257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Importance of Workplace Safety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3D180B-41C1-44DD-AC57-2143CC50E6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r="3" b="3"/>
          <a:stretch/>
        </p:blipFill>
        <p:spPr>
          <a:xfrm>
            <a:off x="3559122" y="2661260"/>
            <a:ext cx="2788920" cy="2788920"/>
          </a:xfrm>
          <a:custGeom>
            <a:avLst/>
            <a:gdLst>
              <a:gd name="connsiteX0" fmla="*/ 1440180 w 2880360"/>
              <a:gd name="connsiteY0" fmla="*/ 0 h 2880360"/>
              <a:gd name="connsiteX1" fmla="*/ 2880360 w 2880360"/>
              <a:gd name="connsiteY1" fmla="*/ 1440180 h 2880360"/>
              <a:gd name="connsiteX2" fmla="*/ 1440180 w 2880360"/>
              <a:gd name="connsiteY2" fmla="*/ 2880360 h 2880360"/>
              <a:gd name="connsiteX3" fmla="*/ 0 w 2880360"/>
              <a:gd name="connsiteY3" fmla="*/ 1440180 h 2880360"/>
              <a:gd name="connsiteX4" fmla="*/ 1440180 w 288036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7" name="Picture 6" descr="A close up of a green screen&#10;&#10;Description automatically generated">
            <a:extLst>
              <a:ext uri="{FF2B5EF4-FFF2-40B4-BE49-F238E27FC236}">
                <a16:creationId xmlns:a16="http://schemas.microsoft.com/office/drawing/2014/main" id="{C6AF5D57-6EDB-49FC-95B4-9EE24DF13D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8" r="9457" b="2"/>
          <a:stretch/>
        </p:blipFill>
        <p:spPr>
          <a:xfrm>
            <a:off x="20" y="10"/>
            <a:ext cx="3967953" cy="3383270"/>
          </a:xfrm>
          <a:custGeom>
            <a:avLst/>
            <a:gdLst>
              <a:gd name="connsiteX0" fmla="*/ 0 w 3967973"/>
              <a:gd name="connsiteY0" fmla="*/ 0 h 3383280"/>
              <a:gd name="connsiteX1" fmla="*/ 3605273 w 3967973"/>
              <a:gd name="connsiteY1" fmla="*/ 0 h 3383280"/>
              <a:gd name="connsiteX2" fmla="*/ 3704836 w 3967973"/>
              <a:gd name="connsiteY2" fmla="*/ 163887 h 3383280"/>
              <a:gd name="connsiteX3" fmla="*/ 3967973 w 3967973"/>
              <a:gd name="connsiteY3" fmla="*/ 1203093 h 3383280"/>
              <a:gd name="connsiteX4" fmla="*/ 1787786 w 3967973"/>
              <a:gd name="connsiteY4" fmla="*/ 3383280 h 3383280"/>
              <a:gd name="connsiteX5" fmla="*/ 105448 w 3967973"/>
              <a:gd name="connsiteY5" fmla="*/ 2589894 h 3383280"/>
              <a:gd name="connsiteX6" fmla="*/ 0 w 3967973"/>
              <a:gd name="connsiteY6" fmla="*/ 2448881 h 338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0DEB2B77-8E1C-4AC5-BEA6-9E7D6B3F7F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5" r="11294" b="3"/>
          <a:stretch/>
        </p:blipFill>
        <p:spPr>
          <a:xfrm>
            <a:off x="4825" y="4007260"/>
            <a:ext cx="3155071" cy="2850749"/>
          </a:xfrm>
          <a:custGeom>
            <a:avLst/>
            <a:gdLst>
              <a:gd name="connsiteX0" fmla="*/ 1358746 w 3155071"/>
              <a:gd name="connsiteY0" fmla="*/ 0 h 2850749"/>
              <a:gd name="connsiteX1" fmla="*/ 3155071 w 3155071"/>
              <a:gd name="connsiteY1" fmla="*/ 1796325 h 2850749"/>
              <a:gd name="connsiteX2" fmla="*/ 2848287 w 3155071"/>
              <a:gd name="connsiteY2" fmla="*/ 2800668 h 2850749"/>
              <a:gd name="connsiteX3" fmla="*/ 2810837 w 3155071"/>
              <a:gd name="connsiteY3" fmla="*/ 2850749 h 2850749"/>
              <a:gd name="connsiteX4" fmla="*/ 0 w 3155071"/>
              <a:gd name="connsiteY4" fmla="*/ 2850749 h 2850749"/>
              <a:gd name="connsiteX5" fmla="*/ 0 w 3155071"/>
              <a:gd name="connsiteY5" fmla="*/ 623564 h 2850749"/>
              <a:gd name="connsiteX6" fmla="*/ 88552 w 3155071"/>
              <a:gd name="connsiteY6" fmla="*/ 526132 h 2850749"/>
              <a:gd name="connsiteX7" fmla="*/ 1358746 w 3155071"/>
              <a:gd name="connsiteY7" fmla="*/ 0 h 28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212CB-9E9F-40B2-AF1F-1831F34CA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296" y="2268496"/>
            <a:ext cx="4668256" cy="3548528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/>
              <a:t>Safety first, safety last, safety always!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Reducing threat of risk or harm to employees, employers, consumers, and public</a:t>
            </a:r>
          </a:p>
          <a:p>
            <a:endParaRPr lang="en-US" dirty="0"/>
          </a:p>
          <a:p>
            <a:r>
              <a:rPr lang="en-US" dirty="0"/>
              <a:t>Reducing cost to employers, employees, consumers, and public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661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250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33FB72-1590-4E86-8734-A45B767F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Myths About Mental Health and Workplace Safety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231E9D-1591-4723-AEE9-69066D1B7A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3" r="1" b="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C3423-4318-4A17-A458-A52E028E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Mental health only affects the individual</a:t>
            </a:r>
          </a:p>
          <a:p>
            <a:r>
              <a:rPr lang="en-US" sz="2400" dirty="0">
                <a:solidFill>
                  <a:srgbClr val="FFFFFF"/>
                </a:solidFill>
              </a:rPr>
              <a:t>Mental health is not a workplace issue</a:t>
            </a:r>
          </a:p>
          <a:p>
            <a:r>
              <a:rPr lang="en-US" sz="2400" dirty="0">
                <a:solidFill>
                  <a:srgbClr val="FFFFFF"/>
                </a:solidFill>
              </a:rPr>
              <a:t>Only significant mental illness impacts the workplace</a:t>
            </a:r>
          </a:p>
          <a:p>
            <a:r>
              <a:rPr lang="en-US" sz="2400" dirty="0">
                <a:solidFill>
                  <a:srgbClr val="FFFFFF"/>
                </a:solidFill>
              </a:rPr>
              <a:t>Workplace violence is a direct result of individuals with an underlying mental illness</a:t>
            </a:r>
          </a:p>
        </p:txBody>
      </p:sp>
    </p:spTree>
    <p:extLst>
      <p:ext uri="{BB962C8B-B14F-4D97-AF65-F5344CB8AC3E}">
        <p14:creationId xmlns:p14="http://schemas.microsoft.com/office/powerpoint/2010/main" val="147128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620993-2F17-43A1-9BA2-FE43CD556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Reducing the Stigma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939FDE1-46EB-4E0B-9D3E-723F1BA6C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31F14-C854-4FC9-A965-7CDD79039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240315"/>
            <a:ext cx="7161017" cy="3119137"/>
          </a:xfrm>
        </p:spPr>
        <p:txBody>
          <a:bodyPr>
            <a:normAutofit/>
          </a:bodyPr>
          <a:lstStyle/>
          <a:p>
            <a:r>
              <a:rPr lang="en-US" sz="2400" dirty="0"/>
              <a:t>Mental health is everyone’s responsibility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Mental health is often misunderstood and overlooked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Mental health is as important as physical health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40998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EC6BA7-25F3-4553-A0DB-01471B5E8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Why Focus on Mental Health?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002D527-7ED6-48B6-BEDB-8BD2E7FA52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7" b="14960"/>
          <a:stretch/>
        </p:blipFill>
        <p:spPr>
          <a:xfrm>
            <a:off x="960985" y="3326628"/>
            <a:ext cx="3076324" cy="164058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B8A29-234C-415E-8F57-D0DF338E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062" y="2944460"/>
            <a:ext cx="6841534" cy="3160918"/>
          </a:xfrm>
        </p:spPr>
        <p:txBody>
          <a:bodyPr>
            <a:normAutofit/>
          </a:bodyPr>
          <a:lstStyle/>
          <a:p>
            <a:r>
              <a:rPr lang="en-US" dirty="0"/>
              <a:t>Nearly 1 in 5 US adults aged 18 or older reported experiencing diagnosable mental illness at least once in the last year</a:t>
            </a:r>
          </a:p>
          <a:p>
            <a:r>
              <a:rPr lang="en-US" dirty="0"/>
              <a:t>More than half of these will go untreated</a:t>
            </a:r>
          </a:p>
          <a:p>
            <a:r>
              <a:rPr lang="en-US" dirty="0"/>
              <a:t>Stressful occupations impact those experiencing diagnosable mental illness</a:t>
            </a:r>
          </a:p>
        </p:txBody>
      </p:sp>
    </p:spTree>
    <p:extLst>
      <p:ext uri="{BB962C8B-B14F-4D97-AF65-F5344CB8AC3E}">
        <p14:creationId xmlns:p14="http://schemas.microsoft.com/office/powerpoint/2010/main" val="406945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BDD0-64FF-4A5A-8932-D08698E17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US" dirty="0"/>
              <a:t>Other Factors Related to Poor Mental Health</a:t>
            </a:r>
            <a:endParaRPr lang="en-US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mental illness clipart">
            <a:extLst>
              <a:ext uri="{FF2B5EF4-FFF2-40B4-BE49-F238E27FC236}">
                <a16:creationId xmlns:a16="http://schemas.microsoft.com/office/drawing/2014/main" id="{E2324EF6-30DC-47A0-8AA6-D931FC56A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3206" y="2811104"/>
            <a:ext cx="2928114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DAAAA-F4CA-4E6B-ABCC-8E864B1BD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64802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Social/familial issues</a:t>
            </a:r>
          </a:p>
          <a:p>
            <a:r>
              <a:rPr lang="en-US" sz="2400" dirty="0"/>
              <a:t>Substance use/abuse</a:t>
            </a:r>
          </a:p>
          <a:p>
            <a:r>
              <a:rPr lang="en-US" sz="2400" dirty="0"/>
              <a:t>Health Conditions</a:t>
            </a:r>
          </a:p>
          <a:p>
            <a:pPr lvl="1"/>
            <a:r>
              <a:rPr lang="en-US" dirty="0"/>
              <a:t>Heart disease</a:t>
            </a:r>
          </a:p>
          <a:p>
            <a:pPr lvl="1"/>
            <a:r>
              <a:rPr lang="en-US" dirty="0"/>
              <a:t>Diabetes</a:t>
            </a:r>
          </a:p>
          <a:p>
            <a:pPr lvl="1"/>
            <a:r>
              <a:rPr lang="en-US" dirty="0"/>
              <a:t>Respiratory illness</a:t>
            </a:r>
          </a:p>
          <a:p>
            <a:pPr lvl="1"/>
            <a:r>
              <a:rPr lang="en-US" dirty="0"/>
              <a:t>Gastrointestinal disorders</a:t>
            </a:r>
          </a:p>
          <a:p>
            <a:pPr lvl="1"/>
            <a:r>
              <a:rPr lang="en-US" dirty="0"/>
              <a:t>Disorders that affect bone, muscles, joints</a:t>
            </a:r>
          </a:p>
          <a:p>
            <a:pPr lvl="1"/>
            <a:r>
              <a:rPr lang="en-US" dirty="0"/>
              <a:t>Decreased immunity</a:t>
            </a:r>
          </a:p>
          <a:p>
            <a:pPr lvl="1"/>
            <a:r>
              <a:rPr lang="en-US" dirty="0"/>
              <a:t>Chronic illness</a:t>
            </a:r>
          </a:p>
          <a:p>
            <a:pPr lvl="1"/>
            <a:endParaRPr lang="en-US" sz="17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8593BE-49E6-4ADF-82D2-022280C40B65}"/>
              </a:ext>
            </a:extLst>
          </p:cNvPr>
          <p:cNvCxnSpPr/>
          <p:nvPr/>
        </p:nvCxnSpPr>
        <p:spPr>
          <a:xfrm>
            <a:off x="518160" y="2116649"/>
            <a:ext cx="11155680" cy="24384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72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B2B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791C7-45F9-481F-8010-2538CF6C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in the Workplace</a:t>
            </a:r>
          </a:p>
        </p:txBody>
      </p:sp>
      <p:pic>
        <p:nvPicPr>
          <p:cNvPr id="2050" name="Picture 2" descr="Image result for stress clipart">
            <a:extLst>
              <a:ext uri="{FF2B5EF4-FFF2-40B4-BE49-F238E27FC236}">
                <a16:creationId xmlns:a16="http://schemas.microsoft.com/office/drawing/2014/main" id="{E81E861C-1B37-4493-8A65-370FF6DED1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3" b="3518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F9B7-2CB6-4D2C-8F8B-F558B3E0E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Can be just as detrimental as unmanaged mental illness</a:t>
            </a:r>
          </a:p>
          <a:p>
            <a:r>
              <a:rPr lang="en-US" sz="2400" dirty="0">
                <a:solidFill>
                  <a:srgbClr val="FFFFFF"/>
                </a:solidFill>
              </a:rPr>
              <a:t>Can be influenced by unmanaged mental illness</a:t>
            </a:r>
          </a:p>
          <a:p>
            <a:r>
              <a:rPr lang="en-US" sz="2400" dirty="0">
                <a:solidFill>
                  <a:srgbClr val="FFFFFF"/>
                </a:solidFill>
              </a:rPr>
              <a:t>71% of adults reported at least one symptom of stress, such as a headache or feeling overwhelmed or anxious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4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2A679-ACFE-46A0-BDC4-9CC7B1BC4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9" y="308250"/>
            <a:ext cx="7474172" cy="1325563"/>
          </a:xfrm>
        </p:spPr>
        <p:txBody>
          <a:bodyPr>
            <a:normAutofit/>
          </a:bodyPr>
          <a:lstStyle/>
          <a:p>
            <a:r>
              <a:rPr lang="en-US" sz="3700" dirty="0"/>
              <a:t>Why do we need to consider mental health and stress in the workplace?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8B58F-D129-4049-BF06-5FCE4E9C6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633813"/>
            <a:ext cx="8450943" cy="5224187"/>
          </a:xfrm>
        </p:spPr>
        <p:txBody>
          <a:bodyPr anchor="ctr">
            <a:normAutofit/>
          </a:bodyPr>
          <a:lstStyle/>
          <a:p>
            <a:r>
              <a:rPr lang="en-US" sz="2200" dirty="0"/>
              <a:t>Can directly impact:</a:t>
            </a:r>
          </a:p>
          <a:p>
            <a:pPr lvl="1"/>
            <a:r>
              <a:rPr lang="en-US" sz="2200" dirty="0"/>
              <a:t>Employee morale</a:t>
            </a:r>
          </a:p>
          <a:p>
            <a:pPr lvl="1"/>
            <a:r>
              <a:rPr lang="en-US" sz="2200" dirty="0"/>
              <a:t>Attendance</a:t>
            </a:r>
          </a:p>
          <a:p>
            <a:pPr lvl="1"/>
            <a:r>
              <a:rPr lang="en-US" sz="2200" dirty="0"/>
              <a:t>Job performance and productivity.</a:t>
            </a:r>
          </a:p>
          <a:p>
            <a:pPr lvl="1"/>
            <a:r>
              <a:rPr lang="en-US" sz="2200" dirty="0"/>
              <a:t>Engagement with one’s work</a:t>
            </a:r>
          </a:p>
          <a:p>
            <a:pPr lvl="1"/>
            <a:r>
              <a:rPr lang="en-US" sz="2200" dirty="0"/>
              <a:t>Communication with coworkers</a:t>
            </a:r>
          </a:p>
          <a:p>
            <a:pPr lvl="1"/>
            <a:r>
              <a:rPr lang="en-US" sz="2200" dirty="0"/>
              <a:t>Physical capability and daily functioning</a:t>
            </a:r>
          </a:p>
          <a:p>
            <a:r>
              <a:rPr lang="en-US" sz="2200" dirty="0"/>
              <a:t>Can lead to higher rates of disability and unemployment</a:t>
            </a:r>
          </a:p>
          <a:p>
            <a:r>
              <a:rPr lang="en-US" sz="2200" dirty="0"/>
              <a:t>Can lead to burnout</a:t>
            </a:r>
          </a:p>
          <a:p>
            <a:r>
              <a:rPr lang="en-US" sz="2200" dirty="0"/>
              <a:t>Unmanaged mental health and stress directly impact workplace safety</a:t>
            </a:r>
          </a:p>
          <a:p>
            <a:r>
              <a:rPr lang="en-US" sz="2200" dirty="0"/>
              <a:t>Safety is about people – understanding human factors can help with workplace safety</a:t>
            </a:r>
          </a:p>
          <a:p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894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9E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burnout">
            <a:extLst>
              <a:ext uri="{FF2B5EF4-FFF2-40B4-BE49-F238E27FC236}">
                <a16:creationId xmlns:a16="http://schemas.microsoft.com/office/drawing/2014/main" id="{7DE8643C-5A60-4E2C-854F-4D9EF89907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96" r="30964" b="-3"/>
          <a:stretch/>
        </p:blipFill>
        <p:spPr bwMode="auto">
          <a:xfrm>
            <a:off x="9030743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1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8B91-53F1-4204-9806-C31FA26C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to Individual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38F46-80D6-4246-971C-D4E7C0BD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447" y="1690688"/>
            <a:ext cx="4746674" cy="4351338"/>
          </a:xfrm>
        </p:spPr>
        <p:txBody>
          <a:bodyPr>
            <a:normAutofit/>
          </a:bodyPr>
          <a:lstStyle/>
          <a:p>
            <a:r>
              <a:rPr lang="en-US" dirty="0"/>
              <a:t>Poor sleep/fatigue</a:t>
            </a:r>
          </a:p>
          <a:p>
            <a:r>
              <a:rPr lang="en-US" dirty="0"/>
              <a:t>Poor eating habits</a:t>
            </a:r>
          </a:p>
          <a:p>
            <a:r>
              <a:rPr lang="en-US" dirty="0"/>
              <a:t>Weight fluctuations</a:t>
            </a:r>
          </a:p>
          <a:p>
            <a:r>
              <a:rPr lang="en-US" dirty="0"/>
              <a:t>Illness</a:t>
            </a:r>
          </a:p>
          <a:p>
            <a:r>
              <a:rPr lang="en-US" dirty="0"/>
              <a:t>Poor coping/”coping threshold”</a:t>
            </a:r>
          </a:p>
          <a:p>
            <a:r>
              <a:rPr lang="en-US" dirty="0"/>
              <a:t>Low morale</a:t>
            </a:r>
          </a:p>
          <a:p>
            <a:r>
              <a:rPr lang="en-US" dirty="0"/>
              <a:t>Lack of motivation</a:t>
            </a: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F381AE-894A-407B-A145-356BE9459965}"/>
              </a:ext>
            </a:extLst>
          </p:cNvPr>
          <p:cNvSpPr txBox="1">
            <a:spLocks/>
          </p:cNvSpPr>
          <p:nvPr/>
        </p:nvSpPr>
        <p:spPr>
          <a:xfrm>
            <a:off x="5689209" y="1825625"/>
            <a:ext cx="47466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C869B5A-924C-46B1-AF9F-14E32163C0D3}"/>
              </a:ext>
            </a:extLst>
          </p:cNvPr>
          <p:cNvSpPr txBox="1">
            <a:spLocks/>
          </p:cNvSpPr>
          <p:nvPr/>
        </p:nvSpPr>
        <p:spPr>
          <a:xfrm>
            <a:off x="7156059" y="2648974"/>
            <a:ext cx="4746674" cy="4085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 interest</a:t>
            </a:r>
          </a:p>
          <a:p>
            <a:r>
              <a:rPr lang="en-US" dirty="0"/>
              <a:t>Anxiety</a:t>
            </a:r>
          </a:p>
          <a:p>
            <a:r>
              <a:rPr lang="en-US" dirty="0"/>
              <a:t>Irritability/short temper</a:t>
            </a:r>
          </a:p>
          <a:p>
            <a:r>
              <a:rPr lang="en-US" dirty="0"/>
              <a:t>Concentration/focus issues</a:t>
            </a:r>
          </a:p>
          <a:p>
            <a:r>
              <a:rPr lang="en-US" dirty="0"/>
              <a:t>Working more slowly</a:t>
            </a:r>
            <a:endParaRPr lang="en-US" b="1" dirty="0"/>
          </a:p>
          <a:p>
            <a:r>
              <a:rPr lang="en-US" dirty="0"/>
              <a:t>Substance use/abuse</a:t>
            </a:r>
          </a:p>
          <a:p>
            <a:r>
              <a:rPr lang="en-US" dirty="0"/>
              <a:t>Workplace aggression/violence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0ED7B82-C2D7-43CB-983E-30749BCEF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0" y="5543550"/>
            <a:ext cx="3467100" cy="1314450"/>
          </a:xfrm>
          <a:prstGeom prst="rect">
            <a:avLst/>
          </a:prstGeom>
        </p:spPr>
      </p:pic>
      <p:pic>
        <p:nvPicPr>
          <p:cNvPr id="14" name="Picture 13" descr="A picture containing shirt&#10;&#10;Description automatically generated">
            <a:extLst>
              <a:ext uri="{FF2B5EF4-FFF2-40B4-BE49-F238E27FC236}">
                <a16:creationId xmlns:a16="http://schemas.microsoft.com/office/drawing/2014/main" id="{0E3D5D18-1A3C-4377-A9EB-F91778655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033" y="263525"/>
            <a:ext cx="2933700" cy="15621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964845-64A9-479C-B6D0-BF02CFE6B85E}"/>
              </a:ext>
            </a:extLst>
          </p:cNvPr>
          <p:cNvCxnSpPr>
            <a:cxnSpLocks/>
          </p:cNvCxnSpPr>
          <p:nvPr/>
        </p:nvCxnSpPr>
        <p:spPr>
          <a:xfrm>
            <a:off x="472510" y="1507049"/>
            <a:ext cx="7987211" cy="0"/>
          </a:xfrm>
          <a:prstGeom prst="line">
            <a:avLst/>
          </a:prstGeom>
          <a:ln w="127000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43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1087</Words>
  <Application>Microsoft Office PowerPoint</Application>
  <PresentationFormat>Widescreen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How Mental Health Affects Workplace Safety:</vt:lpstr>
      <vt:lpstr>Importance of Workplace Safety</vt:lpstr>
      <vt:lpstr>Myths About Mental Health and Workplace Safety</vt:lpstr>
      <vt:lpstr>Reducing the Stigma</vt:lpstr>
      <vt:lpstr>Why Focus on Mental Health?</vt:lpstr>
      <vt:lpstr>Other Factors Related to Poor Mental Health</vt:lpstr>
      <vt:lpstr>in the Workplace</vt:lpstr>
      <vt:lpstr>Why do we need to consider mental health and stress in the workplace?</vt:lpstr>
      <vt:lpstr>Impact to Individual</vt:lpstr>
      <vt:lpstr>How does this impact workplace safety?</vt:lpstr>
      <vt:lpstr>Examples</vt:lpstr>
      <vt:lpstr>Examples</vt:lpstr>
      <vt:lpstr>MOST EXTREME</vt:lpstr>
      <vt:lpstr>How to tell when someone is struggling with poor mental health/unmanaged stress</vt:lpstr>
      <vt:lpstr>Signs may include . . .</vt:lpstr>
      <vt:lpstr>How to Help Others</vt:lpstr>
      <vt:lpstr>How to Help Yourself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Mental Health Affects Workplace Safety:</dc:title>
  <dc:creator>Paul Papesh</dc:creator>
  <cp:lastModifiedBy>Phyliss Wagner</cp:lastModifiedBy>
  <cp:revision>3</cp:revision>
  <dcterms:created xsi:type="dcterms:W3CDTF">2019-11-20T02:05:32Z</dcterms:created>
  <dcterms:modified xsi:type="dcterms:W3CDTF">2019-11-20T18:24:20Z</dcterms:modified>
</cp:coreProperties>
</file>