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56" r:id="rId2"/>
    <p:sldId id="350" r:id="rId3"/>
    <p:sldId id="351" r:id="rId4"/>
    <p:sldId id="352" r:id="rId5"/>
    <p:sldId id="353" r:id="rId6"/>
    <p:sldId id="354" r:id="rId7"/>
    <p:sldId id="355" r:id="rId8"/>
    <p:sldId id="375" r:id="rId9"/>
    <p:sldId id="376" r:id="rId10"/>
    <p:sldId id="358" r:id="rId11"/>
    <p:sldId id="359" r:id="rId12"/>
    <p:sldId id="360" r:id="rId13"/>
    <p:sldId id="361" r:id="rId14"/>
    <p:sldId id="362" r:id="rId15"/>
    <p:sldId id="363" r:id="rId16"/>
    <p:sldId id="364" r:id="rId17"/>
    <p:sldId id="365" r:id="rId18"/>
    <p:sldId id="366" r:id="rId19"/>
    <p:sldId id="367" r:id="rId20"/>
    <p:sldId id="368" r:id="rId21"/>
    <p:sldId id="370" r:id="rId22"/>
    <p:sldId id="371" r:id="rId23"/>
    <p:sldId id="372" r:id="rId24"/>
    <p:sldId id="373" r:id="rId25"/>
    <p:sldId id="374" r:id="rId26"/>
    <p:sldId id="36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79250" autoAdjust="0"/>
  </p:normalViewPr>
  <p:slideViewPr>
    <p:cSldViewPr>
      <p:cViewPr>
        <p:scale>
          <a:sx n="75" d="100"/>
          <a:sy n="75" d="100"/>
        </p:scale>
        <p:origin x="-1618" y="-58"/>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2724"/>
    </p:cViewPr>
  </p:sorterViewPr>
  <p:notesViewPr>
    <p:cSldViewPr>
      <p:cViewPr varScale="1">
        <p:scale>
          <a:sx n="86" d="100"/>
          <a:sy n="86" d="100"/>
        </p:scale>
        <p:origin x="-17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68706C-1AB3-43F2-B5C7-60316B967D75}" type="datetimeFigureOut">
              <a:rPr lang="en-US" smtClean="0"/>
              <a:t>9/15/2020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A47E63-4179-444D-BD5D-7FF3D124476C}" type="slidenum">
              <a:rPr lang="en-US" smtClean="0"/>
              <a:t>‹#›</a:t>
            </a:fld>
            <a:endParaRPr lang="en-US"/>
          </a:p>
        </p:txBody>
      </p:sp>
    </p:spTree>
    <p:extLst>
      <p:ext uri="{BB962C8B-B14F-4D97-AF65-F5344CB8AC3E}">
        <p14:creationId xmlns:p14="http://schemas.microsoft.com/office/powerpoint/2010/main" val="306587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outline of today’s presentation includes an introduction to the McIntyre Center,</a:t>
            </a:r>
            <a:r>
              <a:rPr lang="en-US" baseline="0" dirty="0" smtClean="0"/>
              <a:t> an introduction to the presenter, general background information about drug free workplace, an experience of what it feels like to be impaired and time for an open discussion and questions.</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2</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2016 Ohio</a:t>
            </a:r>
            <a:r>
              <a:rPr lang="en-US" baseline="0" dirty="0" smtClean="0"/>
              <a:t> voters approved the legalization of medical marijuana. We are now in the year that medical marijuana is expected to be made available to the public with expectations that it will be available by September. The committee is finalizing the requirements for prescribing and reviewing applications for dispensaries. Regardless of Ohio and other states making marijuana legal in different capacities it is still federally illegal.</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11</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2016 Ohio</a:t>
            </a:r>
            <a:r>
              <a:rPr lang="en-US" baseline="0" dirty="0" smtClean="0"/>
              <a:t> voters approved the legalization of medical marijuana. We are now in the year that medical marijuana is expected to be made available to the public with expectations that it will be available by September. The committee is finalizing the requirements for prescribing and reviewing applications for dispensaries. Regardless of Ohio and other states making marijuana legal in different capacities it is still federally illegal.</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12</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r>
              <a:rPr lang="en-US" dirty="0" smtClean="0"/>
              <a:t>First generation e-cigarettes</a:t>
            </a:r>
            <a:r>
              <a:rPr lang="en-US" baseline="0" dirty="0" smtClean="0"/>
              <a:t> hit the mass market in 2007. The initial intent and marketing of the product was as a supplement to traditional cigarettes with the intent of helping the user quit smoking. It is important to understand that it was marketed as a supplement, because supplement products are not monitored or regulated by the FDA, as are traditional. </a:t>
            </a:r>
          </a:p>
          <a:p>
            <a:pPr defTabSz="897301">
              <a:defRPr/>
            </a:pPr>
            <a:r>
              <a:rPr lang="en-US" dirty="0" smtClean="0"/>
              <a:t>90%</a:t>
            </a:r>
            <a:r>
              <a:rPr lang="en-US" baseline="0" dirty="0" smtClean="0"/>
              <a:t> of all smokers start smoking before the age of 19. Tobacco industry marketing departments know this and have had to work against government policy to assure they can market to new consumers.</a:t>
            </a:r>
          </a:p>
          <a:p>
            <a:pPr defTabSz="897301">
              <a:defRPr/>
            </a:pPr>
            <a:r>
              <a:rPr lang="en-US" dirty="0" smtClean="0"/>
              <a:t>Over the years use</a:t>
            </a:r>
            <a:r>
              <a:rPr lang="en-US" baseline="0" dirty="0" smtClean="0"/>
              <a:t> in teenagers in middle and high school have rose significantly. </a:t>
            </a:r>
            <a:endParaRPr lang="en-US" dirty="0" smtClean="0"/>
          </a:p>
          <a:p>
            <a:pPr defTabSz="897301">
              <a:defRPr/>
            </a:pPr>
            <a:r>
              <a:rPr lang="en-US" dirty="0" smtClean="0"/>
              <a:t>When asked teenagers cite</a:t>
            </a:r>
            <a:r>
              <a:rPr lang="en-US" baseline="0" dirty="0" smtClean="0"/>
              <a:t>d the appealing available flavors</a:t>
            </a:r>
            <a:r>
              <a:rPr lang="en-US" dirty="0" smtClean="0"/>
              <a:t> 81%</a:t>
            </a:r>
            <a:r>
              <a:rPr lang="en-US" baseline="0" dirty="0" smtClean="0"/>
              <a:t> of the time for their reason to use for the first time with 2500 new teenage users trying vaping for the first time each day.</a:t>
            </a:r>
            <a:endParaRPr lang="en-US" dirty="0" smtClean="0"/>
          </a:p>
          <a:p>
            <a:pPr defTabSz="897301">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13</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Expand the</a:t>
            </a:r>
            <a:r>
              <a:rPr lang="en-US" baseline="0" dirty="0" smtClean="0"/>
              <a:t> general knowledge on vaping </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14</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Expand the</a:t>
            </a:r>
            <a:r>
              <a:rPr lang="en-US" baseline="0" dirty="0" smtClean="0"/>
              <a:t> general knowledge on vaping </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15</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up to date statistics on the vaping outbreak from the CDC’s website</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16</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 explanation</a:t>
            </a:r>
            <a:r>
              <a:rPr lang="en-US" baseline="0" dirty="0" smtClean="0"/>
              <a:t> of e-acetate, its normal uses and negative affects on the lungs</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17</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 explanation</a:t>
            </a:r>
            <a:r>
              <a:rPr lang="en-US" baseline="0" dirty="0" smtClean="0"/>
              <a:t> of e-acetate, its normal uses and negative affects on the lungs</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18</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 changes to take affect at the end of 2019 and early 2020 within</a:t>
            </a:r>
            <a:r>
              <a:rPr lang="en-US" baseline="0" dirty="0" smtClean="0"/>
              <a:t> the state of Ohio and nationally</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19</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big concern is not the</a:t>
            </a:r>
            <a:r>
              <a:rPr lang="en-US" baseline="0" dirty="0" smtClean="0"/>
              <a:t> legitimate sources of vaping products, but the black-market products that always follow any big money business</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20</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McIntyre Center was established</a:t>
            </a:r>
            <a:r>
              <a:rPr lang="en-US" baseline="0" dirty="0" smtClean="0"/>
              <a:t> in 1985, making it one of Ohio’s oldest state certified substance abuse agencies and is owner of Ohio’s oldest driver intervention program. The McIntyre Center is a full service treatment center, providing all levels of education, outpatient treatment and coming next month residential treatment. My name is JD and the McIntyre Center was founded by my in-laws, I am the Program Director and a Licensed Independent Chemical Dependency Counselor – Clinical Supervisor, a Licensed Professional Counselor of Mental Health, and a Qualified USDOT Substance Abuse Professional.</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3</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Signs of use of Alcohol </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21</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Signs of use of Marijuana</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22</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Signs of use of Amphetamine</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23</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Signs of use of Opiates</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24</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Signs of use of Ecstasy/MDMA/Molly</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25</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26</a:t>
            </a:fld>
            <a:endParaRPr lang="en-US"/>
          </a:p>
        </p:txBody>
      </p:sp>
    </p:spTree>
    <p:extLst>
      <p:ext uri="{BB962C8B-B14F-4D97-AF65-F5344CB8AC3E}">
        <p14:creationId xmlns:p14="http://schemas.microsoft.com/office/powerpoint/2010/main" val="1519655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a:t>
            </a:r>
            <a:r>
              <a:rPr lang="en-US" baseline="0" dirty="0" smtClean="0"/>
              <a:t> of the key statistics that validate why we should have drug free workplaces</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4</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much</a:t>
            </a:r>
            <a:r>
              <a:rPr lang="en-US" baseline="0" dirty="0" smtClean="0"/>
              <a:t> as there are federal and state guidelines for companies to perform these types of trainings, and for some companies that is all this is about, that is not the case with your company. I have had the privilege to talk to people from your safety team, HR, and executive management and can tell you first hand they care about you. Having been around a lot of companies in my professional life, I can tell you how different they feel when you work for a company that genuinely cares about you from top to bottom and you are lucky to be working for just such a company.</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5</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much</a:t>
            </a:r>
            <a:r>
              <a:rPr lang="en-US" baseline="0" dirty="0" smtClean="0"/>
              <a:t> as there are federal and state guidelines for companies to perform these types of trainings, and for some companies that is all this is about, that is not the case with your company. I have had the privilege to talk to people from your safety team, HR, and executive management and can tell you first hand they care about you. Having been around a lot of companies in my professional life, I can tell you how different they feel when you work for a company that genuinely cares about you from top to bottom and you are lucky to be working for just such a company.</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6</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ways that individuals can be deemed impaired,</a:t>
            </a:r>
            <a:r>
              <a:rPr lang="en-US" baseline="0" dirty="0" smtClean="0"/>
              <a:t> besides just being under the influence or the after affects of being under the influence such as a hangover, we can also be impaired as the result of using medications, having various medical conditions, experiencing short or long-term depression anxiety or other mental health conditions, or even just being tired. Our job as professionals in this field is to help people identify why they are experiencing issues and helping them find ways to put these issues behind them.</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7</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supervisors</a:t>
            </a:r>
            <a:r>
              <a:rPr lang="en-US" baseline="0" dirty="0" smtClean="0"/>
              <a:t> you carry the extra responsibility to protect the employees and the company by helping to provide and safe environment, discuss employee performance, treat all employees fairly and act in a manner that does not demean or </a:t>
            </a:r>
            <a:r>
              <a:rPr lang="en-US" baseline="0" smtClean="0"/>
              <a:t>label people.</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8</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ways that individuals can be deemed impaired,</a:t>
            </a:r>
            <a:r>
              <a:rPr lang="en-US" baseline="0" dirty="0" smtClean="0"/>
              <a:t> besides just being under the influence or the after affects of being under the influence such as a hangover, we can also be impaired as the result of using medications, having various medical conditions, experiencing short or long-term depression anxiety or other mental health conditions, or even just being tired. Our job as professionals in this field is to help people identify why they are experiencing issues and helping them find ways to put these issues behind them.</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9</a:t>
            </a:fld>
            <a:endParaRPr lang="en-US"/>
          </a:p>
        </p:txBody>
      </p:sp>
    </p:spTree>
    <p:extLst>
      <p:ext uri="{BB962C8B-B14F-4D97-AF65-F5344CB8AC3E}">
        <p14:creationId xmlns:p14="http://schemas.microsoft.com/office/powerpoint/2010/main" val="3171074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2016 Ohio</a:t>
            </a:r>
            <a:r>
              <a:rPr lang="en-US" baseline="0" dirty="0" smtClean="0"/>
              <a:t> voters approved the legalization of medical marijuana. We are now in the year that medical marijuana is expected to be made available to the public with expectations that it will be available by September. </a:t>
            </a:r>
            <a:endParaRPr lang="en-US" dirty="0"/>
          </a:p>
        </p:txBody>
      </p:sp>
      <p:sp>
        <p:nvSpPr>
          <p:cNvPr id="4" name="Slide Number Placeholder 3"/>
          <p:cNvSpPr>
            <a:spLocks noGrp="1"/>
          </p:cNvSpPr>
          <p:nvPr>
            <p:ph type="sldNum" sz="quarter" idx="10"/>
          </p:nvPr>
        </p:nvSpPr>
        <p:spPr/>
        <p:txBody>
          <a:bodyPr/>
          <a:lstStyle/>
          <a:p>
            <a:fld id="{CAA47E63-4179-444D-BD5D-7FF3D124476C}" type="slidenum">
              <a:rPr lang="en-US" smtClean="0"/>
              <a:t>10</a:t>
            </a:fld>
            <a:endParaRPr lang="en-US"/>
          </a:p>
        </p:txBody>
      </p:sp>
    </p:spTree>
    <p:extLst>
      <p:ext uri="{BB962C8B-B14F-4D97-AF65-F5344CB8AC3E}">
        <p14:creationId xmlns:p14="http://schemas.microsoft.com/office/powerpoint/2010/main" val="31710742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rtlCol="0"/>
          <a:lstStyle>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55000"/>
                <a:satMod val="300000"/>
              </a:schemeClr>
            </a:gs>
            <a:gs pos="40000">
              <a:schemeClr val="bg1">
                <a:tint val="65000"/>
                <a:satMod val="300000"/>
              </a:schemeClr>
            </a:gs>
            <a:gs pos="100000">
              <a:schemeClr val="bg1">
                <a:shade val="65000"/>
                <a:satMod val="3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1026" name="Picture 2"/>
          <p:cNvPicPr>
            <a:picLocks noChangeAspect="1" noChangeArrowheads="1"/>
          </p:cNvPicPr>
          <p:nvPr userDrawn="1"/>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24400" y="5754485"/>
            <a:ext cx="4419600" cy="1117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458200" cy="2972763"/>
          </a:xfrm>
        </p:spPr>
        <p:txBody>
          <a:bodyPr>
            <a:normAutofit/>
          </a:bodyPr>
          <a:lstStyle/>
          <a:p>
            <a:r>
              <a:rPr lang="en-US" sz="6600" dirty="0"/>
              <a:t>McIntyre Center</a:t>
            </a:r>
            <a:r>
              <a:rPr lang="en-US" sz="6600" dirty="0" smtClean="0"/>
              <a:t/>
            </a:r>
            <a:br>
              <a:rPr lang="en-US" sz="6600" dirty="0" smtClean="0"/>
            </a:br>
            <a:r>
              <a:rPr lang="en-US" dirty="0" smtClean="0"/>
              <a:t>Drug Free Workplace</a:t>
            </a:r>
            <a:br>
              <a:rPr lang="en-US" dirty="0" smtClean="0"/>
            </a:br>
            <a:r>
              <a:rPr lang="en-US" dirty="0" smtClean="0"/>
              <a:t>Supervisor </a:t>
            </a:r>
            <a:endParaRPr lang="en-US" dirty="0"/>
          </a:p>
        </p:txBody>
      </p:sp>
      <p:sp>
        <p:nvSpPr>
          <p:cNvPr id="3" name="Subtitle 2"/>
          <p:cNvSpPr>
            <a:spLocks noGrp="1"/>
          </p:cNvSpPr>
          <p:nvPr>
            <p:ph type="subTitle" idx="1"/>
          </p:nvPr>
        </p:nvSpPr>
        <p:spPr/>
        <p:txBody>
          <a:bodyPr/>
          <a:lstStyle/>
          <a:p>
            <a:r>
              <a:rPr lang="en-US" dirty="0" err="1" smtClean="0"/>
              <a:t>Jehad</a:t>
            </a:r>
            <a:r>
              <a:rPr lang="en-US" dirty="0" smtClean="0"/>
              <a:t> “JD” </a:t>
            </a:r>
            <a:r>
              <a:rPr lang="en-US" dirty="0" err="1" smtClean="0"/>
              <a:t>Deir</a:t>
            </a:r>
            <a:r>
              <a:rPr lang="en-US" dirty="0" smtClean="0"/>
              <a:t>, LICDC-CS, LPC, SAP</a:t>
            </a:r>
            <a:endParaRPr lang="en-US" dirty="0"/>
          </a:p>
        </p:txBody>
      </p:sp>
    </p:spTree>
    <p:extLst>
      <p:ext uri="{BB962C8B-B14F-4D97-AF65-F5344CB8AC3E}">
        <p14:creationId xmlns:p14="http://schemas.microsoft.com/office/powerpoint/2010/main" val="26725177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dirty="0" smtClean="0"/>
              <a:t>2016 Ohio Legalizes Medical Marijuana</a:t>
            </a:r>
          </a:p>
          <a:p>
            <a:r>
              <a:rPr lang="en-US" dirty="0" smtClean="0"/>
              <a:t>September 2018 licenses to “recommend” and dispense issued</a:t>
            </a:r>
          </a:p>
          <a:p>
            <a:r>
              <a:rPr lang="en-US" dirty="0"/>
              <a:t>Can be “recommended” to adults and children</a:t>
            </a:r>
          </a:p>
          <a:p>
            <a:pPr lvl="1"/>
            <a:r>
              <a:rPr lang="en-US" dirty="0"/>
              <a:t>Under 18 require parent/guardian consent</a:t>
            </a:r>
          </a:p>
          <a:p>
            <a:r>
              <a:rPr lang="en-US" dirty="0"/>
              <a:t>Cannot be sold in</a:t>
            </a:r>
          </a:p>
          <a:p>
            <a:pPr lvl="1"/>
            <a:r>
              <a:rPr lang="en-US" dirty="0"/>
              <a:t>Combustible form</a:t>
            </a:r>
          </a:p>
          <a:p>
            <a:pPr lvl="1"/>
            <a:r>
              <a:rPr lang="en-US" dirty="0"/>
              <a:t>Candy form</a:t>
            </a:r>
          </a:p>
          <a:p>
            <a:pPr lvl="1"/>
            <a:r>
              <a:rPr lang="en-US" dirty="0"/>
              <a:t>Characterizing flavors</a:t>
            </a:r>
          </a:p>
          <a:p>
            <a:endParaRPr lang="en-US" dirty="0" smtClean="0"/>
          </a:p>
        </p:txBody>
      </p:sp>
      <p:sp>
        <p:nvSpPr>
          <p:cNvPr id="3" name="Title 2"/>
          <p:cNvSpPr>
            <a:spLocks noGrp="1"/>
          </p:cNvSpPr>
          <p:nvPr>
            <p:ph type="title"/>
          </p:nvPr>
        </p:nvSpPr>
        <p:spPr/>
        <p:txBody>
          <a:bodyPr>
            <a:normAutofit/>
          </a:bodyPr>
          <a:lstStyle/>
          <a:p>
            <a:pPr algn="ctr"/>
            <a:r>
              <a:rPr lang="en-US" dirty="0" smtClean="0"/>
              <a:t>Medical Marijuana Update</a:t>
            </a:r>
            <a:endParaRPr lang="en-US" dirty="0"/>
          </a:p>
        </p:txBody>
      </p:sp>
    </p:spTree>
    <p:extLst>
      <p:ext uri="{BB962C8B-B14F-4D97-AF65-F5344CB8AC3E}">
        <p14:creationId xmlns:p14="http://schemas.microsoft.com/office/powerpoint/2010/main" val="169323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1000"/>
                                        <p:tgtEl>
                                          <p:spTgt spid="2">
                                            <p:txEl>
                                              <p:pRg st="4" end="4"/>
                                            </p:txEl>
                                          </p:spTgt>
                                        </p:tgtEl>
                                      </p:cBhvr>
                                    </p:animEffect>
                                    <p:anim calcmode="lin" valueType="num">
                                      <p:cBhvr>
                                        <p:cTn id="3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1000"/>
                                        <p:tgtEl>
                                          <p:spTgt spid="2">
                                            <p:txEl>
                                              <p:pRg st="5" end="5"/>
                                            </p:txEl>
                                          </p:spTgt>
                                        </p:tgtEl>
                                      </p:cBhvr>
                                    </p:animEffect>
                                    <p:anim calcmode="lin" valueType="num">
                                      <p:cBhvr>
                                        <p:cTn id="3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1000"/>
                                        <p:tgtEl>
                                          <p:spTgt spid="2">
                                            <p:txEl>
                                              <p:pRg st="6" end="6"/>
                                            </p:txEl>
                                          </p:spTgt>
                                        </p:tgtEl>
                                      </p:cBhvr>
                                    </p:animEffect>
                                    <p:anim calcmode="lin" valueType="num">
                                      <p:cBhvr>
                                        <p:cTn id="4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
                                            <p:txEl>
                                              <p:pRg st="7" end="7"/>
                                            </p:txEl>
                                          </p:spTgt>
                                        </p:tgtEl>
                                        <p:attrNameLst>
                                          <p:attrName>style.visibility</p:attrName>
                                        </p:attrNameLst>
                                      </p:cBhvr>
                                      <p:to>
                                        <p:strVal val="visible"/>
                                      </p:to>
                                    </p:set>
                                    <p:animEffect transition="in" filter="fade">
                                      <p:cBhvr>
                                        <p:cTn id="48" dur="1000"/>
                                        <p:tgtEl>
                                          <p:spTgt spid="2">
                                            <p:txEl>
                                              <p:pRg st="7" end="7"/>
                                            </p:txEl>
                                          </p:spTgt>
                                        </p:tgtEl>
                                      </p:cBhvr>
                                    </p:animEffect>
                                    <p:anim calcmode="lin" valueType="num">
                                      <p:cBhvr>
                                        <p:cTn id="49"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lnSpcReduction="10000"/>
          </a:bodyPr>
          <a:lstStyle/>
          <a:p>
            <a:r>
              <a:rPr lang="en-US" dirty="0" smtClean="0"/>
              <a:t>Can only be sold in the following forms</a:t>
            </a:r>
          </a:p>
          <a:p>
            <a:pPr lvl="1"/>
            <a:r>
              <a:rPr lang="en-US" dirty="0" smtClean="0"/>
              <a:t>Oral Administration</a:t>
            </a:r>
          </a:p>
          <a:p>
            <a:pPr lvl="2"/>
            <a:r>
              <a:rPr lang="en-US" dirty="0" smtClean="0"/>
              <a:t>Oil, tincture (liquid), capsule and edible</a:t>
            </a:r>
          </a:p>
          <a:p>
            <a:pPr lvl="1"/>
            <a:r>
              <a:rPr lang="en-US" dirty="0" smtClean="0"/>
              <a:t>Vaporization (with limit on vaporizer)</a:t>
            </a:r>
          </a:p>
          <a:p>
            <a:pPr lvl="2"/>
            <a:r>
              <a:rPr lang="en-US" dirty="0" smtClean="0"/>
              <a:t>Oil or solids </a:t>
            </a:r>
          </a:p>
          <a:p>
            <a:pPr lvl="2"/>
            <a:r>
              <a:rPr lang="en-US" dirty="0" smtClean="0"/>
              <a:t>Plant material (adults only)</a:t>
            </a:r>
          </a:p>
          <a:p>
            <a:pPr lvl="1"/>
            <a:r>
              <a:rPr lang="en-US" dirty="0" smtClean="0"/>
              <a:t>Transdermal</a:t>
            </a:r>
          </a:p>
          <a:p>
            <a:pPr lvl="2"/>
            <a:r>
              <a:rPr lang="en-US" dirty="0" smtClean="0"/>
              <a:t>Patches</a:t>
            </a:r>
          </a:p>
          <a:p>
            <a:pPr lvl="1"/>
            <a:r>
              <a:rPr lang="en-US" dirty="0" smtClean="0"/>
              <a:t>Topical</a:t>
            </a:r>
          </a:p>
          <a:p>
            <a:pPr lvl="2"/>
            <a:r>
              <a:rPr lang="en-US" dirty="0" smtClean="0"/>
              <a:t>Lotions, creams or ointments</a:t>
            </a:r>
          </a:p>
          <a:p>
            <a:r>
              <a:rPr lang="en-US" dirty="0" smtClean="0"/>
              <a:t>Can only be recommended for 21 medical conditions</a:t>
            </a:r>
          </a:p>
          <a:p>
            <a:pPr lvl="1"/>
            <a:endParaRPr lang="en-US" dirty="0" smtClean="0"/>
          </a:p>
        </p:txBody>
      </p:sp>
      <p:sp>
        <p:nvSpPr>
          <p:cNvPr id="3" name="Title 2"/>
          <p:cNvSpPr>
            <a:spLocks noGrp="1"/>
          </p:cNvSpPr>
          <p:nvPr>
            <p:ph type="title"/>
          </p:nvPr>
        </p:nvSpPr>
        <p:spPr/>
        <p:txBody>
          <a:bodyPr>
            <a:normAutofit/>
          </a:bodyPr>
          <a:lstStyle/>
          <a:p>
            <a:pPr algn="ctr"/>
            <a:r>
              <a:rPr lang="en-US" dirty="0" smtClean="0"/>
              <a:t>Medical Marijuana Update</a:t>
            </a:r>
            <a:endParaRPr lang="en-US" dirty="0"/>
          </a:p>
        </p:txBody>
      </p:sp>
    </p:spTree>
    <p:extLst>
      <p:ext uri="{BB962C8B-B14F-4D97-AF65-F5344CB8AC3E}">
        <p14:creationId xmlns:p14="http://schemas.microsoft.com/office/powerpoint/2010/main" val="1572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anim calcmode="lin" valueType="num">
                                      <p:cBhvr>
                                        <p:cTn id="4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1000"/>
                                        <p:tgtEl>
                                          <p:spTgt spid="2">
                                            <p:txEl>
                                              <p:pRg st="9" end="9"/>
                                            </p:txEl>
                                          </p:spTgt>
                                        </p:tgtEl>
                                      </p:cBhvr>
                                    </p:animEffect>
                                    <p:anim calcmode="lin" valueType="num">
                                      <p:cBhvr>
                                        <p:cTn id="5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2">
                                            <p:txEl>
                                              <p:pRg st="10" end="10"/>
                                            </p:txEl>
                                          </p:spTgt>
                                        </p:tgtEl>
                                        <p:attrNameLst>
                                          <p:attrName>style.visibility</p:attrName>
                                        </p:attrNameLst>
                                      </p:cBhvr>
                                      <p:to>
                                        <p:strVal val="visible"/>
                                      </p:to>
                                    </p:set>
                                    <p:animEffect transition="in" filter="fade">
                                      <p:cBhvr>
                                        <p:cTn id="59" dur="1000"/>
                                        <p:tgtEl>
                                          <p:spTgt spid="2">
                                            <p:txEl>
                                              <p:pRg st="10" end="10"/>
                                            </p:txEl>
                                          </p:spTgt>
                                        </p:tgtEl>
                                      </p:cBhvr>
                                    </p:animEffect>
                                    <p:anim calcmode="lin" valueType="num">
                                      <p:cBhvr>
                                        <p:cTn id="60"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61"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dirty="0"/>
              <a:t>Regardless of state legalization</a:t>
            </a:r>
          </a:p>
          <a:p>
            <a:pPr lvl="1"/>
            <a:r>
              <a:rPr lang="en-US" dirty="0"/>
              <a:t>Federally illegal as a Schedule 1 Drug</a:t>
            </a:r>
          </a:p>
          <a:p>
            <a:pPr lvl="1"/>
            <a:r>
              <a:rPr lang="en-US" dirty="0"/>
              <a:t>Use not protected under Federal Labor Laws </a:t>
            </a:r>
          </a:p>
          <a:p>
            <a:pPr lvl="1"/>
            <a:r>
              <a:rPr lang="en-US" dirty="0" smtClean="0"/>
              <a:t>Students abusing substances can lose/be denied federal aid</a:t>
            </a:r>
          </a:p>
          <a:p>
            <a:r>
              <a:rPr lang="en-US" dirty="0" smtClean="0"/>
              <a:t>Under the influence laws apply</a:t>
            </a:r>
          </a:p>
          <a:p>
            <a:pPr lvl="1"/>
            <a:r>
              <a:rPr lang="en-US" dirty="0" smtClean="0"/>
              <a:t>Cannot drive while under the influence of active THC</a:t>
            </a:r>
          </a:p>
          <a:p>
            <a:pPr lvl="2"/>
            <a:r>
              <a:rPr lang="en-US" dirty="0" smtClean="0"/>
              <a:t>Active versus Metabolite</a:t>
            </a:r>
          </a:p>
          <a:p>
            <a:r>
              <a:rPr lang="en-US" dirty="0" smtClean="0"/>
              <a:t>Hospitals not “Recommending”</a:t>
            </a:r>
          </a:p>
          <a:p>
            <a:r>
              <a:rPr lang="en-US" dirty="0" smtClean="0"/>
              <a:t>Banned substance in SUD treatment centers</a:t>
            </a:r>
          </a:p>
        </p:txBody>
      </p:sp>
      <p:sp>
        <p:nvSpPr>
          <p:cNvPr id="3" name="Title 2"/>
          <p:cNvSpPr>
            <a:spLocks noGrp="1"/>
          </p:cNvSpPr>
          <p:nvPr>
            <p:ph type="title"/>
          </p:nvPr>
        </p:nvSpPr>
        <p:spPr/>
        <p:txBody>
          <a:bodyPr>
            <a:normAutofit/>
          </a:bodyPr>
          <a:lstStyle/>
          <a:p>
            <a:pPr algn="ctr"/>
            <a:r>
              <a:rPr lang="en-US" dirty="0" smtClean="0"/>
              <a:t>Medical Marijuana Warning</a:t>
            </a:r>
            <a:endParaRPr lang="en-US" dirty="0"/>
          </a:p>
        </p:txBody>
      </p:sp>
    </p:spTree>
    <p:extLst>
      <p:ext uri="{BB962C8B-B14F-4D97-AF65-F5344CB8AC3E}">
        <p14:creationId xmlns:p14="http://schemas.microsoft.com/office/powerpoint/2010/main" val="387569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Effect transition="in" filter="fade">
                                      <p:cBhvr>
                                        <p:cTn id="34" dur="1000"/>
                                        <p:tgtEl>
                                          <p:spTgt spid="2">
                                            <p:txEl>
                                              <p:pRg st="5" end="5"/>
                                            </p:txEl>
                                          </p:spTgt>
                                        </p:tgtEl>
                                      </p:cBhvr>
                                    </p:animEffect>
                                    <p:anim calcmode="lin" valueType="num">
                                      <p:cBhvr>
                                        <p:cTn id="3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Effect transition="in" filter="fade">
                                      <p:cBhvr>
                                        <p:cTn id="39" dur="1000"/>
                                        <p:tgtEl>
                                          <p:spTgt spid="2">
                                            <p:txEl>
                                              <p:pRg st="6" end="6"/>
                                            </p:txEl>
                                          </p:spTgt>
                                        </p:tgtEl>
                                      </p:cBhvr>
                                    </p:animEffect>
                                    <p:anim calcmode="lin" valueType="num">
                                      <p:cBhvr>
                                        <p:cTn id="4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2">
                                            <p:txEl>
                                              <p:pRg st="7" end="7"/>
                                            </p:txEl>
                                          </p:spTgt>
                                        </p:tgtEl>
                                        <p:attrNameLst>
                                          <p:attrName>style.visibility</p:attrName>
                                        </p:attrNameLst>
                                      </p:cBhvr>
                                      <p:to>
                                        <p:strVal val="visible"/>
                                      </p:to>
                                    </p:set>
                                    <p:animEffect transition="in" filter="fade">
                                      <p:cBhvr>
                                        <p:cTn id="46" dur="1000"/>
                                        <p:tgtEl>
                                          <p:spTgt spid="2">
                                            <p:txEl>
                                              <p:pRg st="7" end="7"/>
                                            </p:txEl>
                                          </p:spTgt>
                                        </p:tgtEl>
                                      </p:cBhvr>
                                    </p:animEffect>
                                    <p:anim calcmode="lin" valueType="num">
                                      <p:cBhvr>
                                        <p:cTn id="4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2">
                                            <p:txEl>
                                              <p:pRg st="8" end="8"/>
                                            </p:txEl>
                                          </p:spTgt>
                                        </p:tgtEl>
                                        <p:attrNameLst>
                                          <p:attrName>style.visibility</p:attrName>
                                        </p:attrNameLst>
                                      </p:cBhvr>
                                      <p:to>
                                        <p:strVal val="visible"/>
                                      </p:to>
                                    </p:set>
                                    <p:animEffect transition="in" filter="fade">
                                      <p:cBhvr>
                                        <p:cTn id="53" dur="1000"/>
                                        <p:tgtEl>
                                          <p:spTgt spid="2">
                                            <p:txEl>
                                              <p:pRg st="8" end="8"/>
                                            </p:txEl>
                                          </p:spTgt>
                                        </p:tgtEl>
                                      </p:cBhvr>
                                    </p:animEffect>
                                    <p:anim calcmode="lin" valueType="num">
                                      <p:cBhvr>
                                        <p:cTn id="5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153400" cy="4525963"/>
          </a:xfrm>
        </p:spPr>
        <p:txBody>
          <a:bodyPr>
            <a:normAutofit lnSpcReduction="10000"/>
          </a:bodyPr>
          <a:lstStyle/>
          <a:p>
            <a:r>
              <a:rPr lang="en-US" sz="2800" dirty="0" smtClean="0"/>
              <a:t>Vaping hit the mass market in 2007</a:t>
            </a:r>
          </a:p>
          <a:p>
            <a:pPr lvl="1"/>
            <a:r>
              <a:rPr lang="en-US" sz="2400" dirty="0" smtClean="0"/>
              <a:t>A </a:t>
            </a:r>
            <a:r>
              <a:rPr lang="en-US" sz="3200" b="1" dirty="0" smtClean="0"/>
              <a:t>supplement</a:t>
            </a:r>
            <a:r>
              <a:rPr lang="en-US" sz="2400" dirty="0" smtClean="0"/>
              <a:t> for smoking cessation</a:t>
            </a:r>
          </a:p>
          <a:p>
            <a:r>
              <a:rPr lang="en-US" sz="2800" b="1" dirty="0"/>
              <a:t>90% start before the age of </a:t>
            </a:r>
            <a:r>
              <a:rPr lang="en-US" sz="2800" b="1" dirty="0" smtClean="0"/>
              <a:t>19</a:t>
            </a:r>
          </a:p>
          <a:p>
            <a:pPr lvl="1"/>
            <a:r>
              <a:rPr lang="en-US" sz="2400" b="1" dirty="0" smtClean="0"/>
              <a:t>Steps to reduce adolescent ads lost with vaping</a:t>
            </a:r>
          </a:p>
          <a:p>
            <a:r>
              <a:rPr lang="en-US" sz="2800" dirty="0" smtClean="0"/>
              <a:t>In </a:t>
            </a:r>
            <a:r>
              <a:rPr lang="en-US" sz="2800" dirty="0"/>
              <a:t>2017 more than </a:t>
            </a:r>
            <a:r>
              <a:rPr lang="en-US" sz="2800" dirty="0" smtClean="0"/>
              <a:t>2M students </a:t>
            </a:r>
            <a:r>
              <a:rPr lang="en-US" sz="2800" dirty="0"/>
              <a:t>were </a:t>
            </a:r>
            <a:r>
              <a:rPr lang="en-US" sz="2800" dirty="0" smtClean="0"/>
              <a:t>users</a:t>
            </a:r>
          </a:p>
          <a:p>
            <a:pPr lvl="1"/>
            <a:r>
              <a:rPr lang="en-US" sz="2400" dirty="0" smtClean="0"/>
              <a:t>These </a:t>
            </a:r>
            <a:r>
              <a:rPr lang="en-US" sz="2400" dirty="0"/>
              <a:t>numbers are 2X to 3X higher </a:t>
            </a:r>
            <a:r>
              <a:rPr lang="en-US" sz="2400" dirty="0" smtClean="0"/>
              <a:t>today</a:t>
            </a:r>
          </a:p>
          <a:p>
            <a:r>
              <a:rPr lang="en-US" dirty="0"/>
              <a:t>81% of </a:t>
            </a:r>
            <a:r>
              <a:rPr lang="en-US" dirty="0" smtClean="0"/>
              <a:t>cited </a:t>
            </a:r>
            <a:r>
              <a:rPr lang="en-US" dirty="0"/>
              <a:t>appealing flavors as their primary reason to use</a:t>
            </a:r>
          </a:p>
          <a:p>
            <a:r>
              <a:rPr lang="en-US" dirty="0" smtClean="0"/>
              <a:t>2500 </a:t>
            </a:r>
            <a:r>
              <a:rPr lang="en-US" dirty="0"/>
              <a:t>new teenage users every </a:t>
            </a:r>
            <a:r>
              <a:rPr lang="en-US" dirty="0" smtClean="0"/>
              <a:t>day</a:t>
            </a:r>
          </a:p>
          <a:p>
            <a:r>
              <a:rPr lang="en-US" sz="2800" dirty="0" smtClean="0"/>
              <a:t>Vaping is the new GATEWAY	</a:t>
            </a:r>
            <a:endParaRPr lang="en-US" sz="2800" dirty="0"/>
          </a:p>
          <a:p>
            <a:endParaRPr lang="en-US" sz="2800" dirty="0"/>
          </a:p>
          <a:p>
            <a:pPr lvl="1"/>
            <a:endParaRPr lang="en-US" sz="2400" dirty="0" smtClean="0"/>
          </a:p>
          <a:p>
            <a:pPr marL="393192" lvl="1" indent="0">
              <a:buNone/>
            </a:pPr>
            <a:endParaRPr lang="en-US" dirty="0" smtClean="0"/>
          </a:p>
        </p:txBody>
      </p:sp>
      <p:sp>
        <p:nvSpPr>
          <p:cNvPr id="3" name="Title 2"/>
          <p:cNvSpPr>
            <a:spLocks noGrp="1"/>
          </p:cNvSpPr>
          <p:nvPr>
            <p:ph type="title"/>
          </p:nvPr>
        </p:nvSpPr>
        <p:spPr/>
        <p:txBody>
          <a:bodyPr>
            <a:normAutofit/>
          </a:bodyPr>
          <a:lstStyle/>
          <a:p>
            <a:pPr algn="ctr"/>
            <a:r>
              <a:rPr lang="en-US" dirty="0" smtClean="0"/>
              <a:t>Vaping Education</a:t>
            </a:r>
            <a:endParaRPr lang="en-US" dirty="0"/>
          </a:p>
        </p:txBody>
      </p:sp>
    </p:spTree>
    <p:extLst>
      <p:ext uri="{BB962C8B-B14F-4D97-AF65-F5344CB8AC3E}">
        <p14:creationId xmlns:p14="http://schemas.microsoft.com/office/powerpoint/2010/main" val="242801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fade">
                                      <p:cBhvr>
                                        <p:cTn id="36" dur="1000"/>
                                        <p:tgtEl>
                                          <p:spTgt spid="2">
                                            <p:txEl>
                                              <p:pRg st="5" end="5"/>
                                            </p:txEl>
                                          </p:spTgt>
                                        </p:tgtEl>
                                      </p:cBhvr>
                                    </p:animEffect>
                                    <p:anim calcmode="lin" valueType="num">
                                      <p:cBhvr>
                                        <p:cTn id="3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1000"/>
                                        <p:tgtEl>
                                          <p:spTgt spid="2">
                                            <p:txEl>
                                              <p:pRg st="6" end="6"/>
                                            </p:txEl>
                                          </p:spTgt>
                                        </p:tgtEl>
                                      </p:cBhvr>
                                    </p:animEffect>
                                    <p:anim calcmode="lin" valueType="num">
                                      <p:cBhvr>
                                        <p:cTn id="4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fade">
                                      <p:cBhvr>
                                        <p:cTn id="50" dur="1000"/>
                                        <p:tgtEl>
                                          <p:spTgt spid="2">
                                            <p:txEl>
                                              <p:pRg st="7" end="7"/>
                                            </p:txEl>
                                          </p:spTgt>
                                        </p:tgtEl>
                                      </p:cBhvr>
                                    </p:animEffect>
                                    <p:anim calcmode="lin" valueType="num">
                                      <p:cBhvr>
                                        <p:cTn id="51"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2">
                                            <p:txEl>
                                              <p:pRg st="8" end="8"/>
                                            </p:txEl>
                                          </p:spTgt>
                                        </p:tgtEl>
                                        <p:attrNameLst>
                                          <p:attrName>style.visibility</p:attrName>
                                        </p:attrNameLst>
                                      </p:cBhvr>
                                      <p:to>
                                        <p:strVal val="visible"/>
                                      </p:to>
                                    </p:set>
                                    <p:animEffect transition="in" filter="fade">
                                      <p:cBhvr>
                                        <p:cTn id="57" dur="1000"/>
                                        <p:tgtEl>
                                          <p:spTgt spid="2">
                                            <p:txEl>
                                              <p:pRg st="8" end="8"/>
                                            </p:txEl>
                                          </p:spTgt>
                                        </p:tgtEl>
                                      </p:cBhvr>
                                    </p:animEffect>
                                    <p:anim calcmode="lin" valueType="num">
                                      <p:cBhvr>
                                        <p:cTn id="5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dirty="0"/>
              <a:t>Electronic cigarettes—or e-cigarettes—are also called vapes, e-hookahs, vape pens, tank systems, mods, and electronic nicotine delivery systems (ENDS).</a:t>
            </a:r>
          </a:p>
          <a:p>
            <a:r>
              <a:rPr lang="en-US" dirty="0"/>
              <a:t>Using an e-cigarette is commonly called vaping</a:t>
            </a:r>
            <a:r>
              <a:rPr lang="en-US" dirty="0" smtClean="0"/>
              <a:t>.</a:t>
            </a:r>
            <a:endParaRPr lang="en-US" dirty="0"/>
          </a:p>
        </p:txBody>
      </p:sp>
      <p:sp>
        <p:nvSpPr>
          <p:cNvPr id="3" name="Title 2"/>
          <p:cNvSpPr>
            <a:spLocks noGrp="1"/>
          </p:cNvSpPr>
          <p:nvPr>
            <p:ph type="title"/>
          </p:nvPr>
        </p:nvSpPr>
        <p:spPr/>
        <p:txBody>
          <a:bodyPr>
            <a:normAutofit/>
          </a:bodyPr>
          <a:lstStyle/>
          <a:p>
            <a:pPr algn="ctr"/>
            <a:r>
              <a:rPr lang="en-US" dirty="0" smtClean="0"/>
              <a:t>Key Factors about Vaping</a:t>
            </a:r>
            <a:endParaRPr lang="en-US" dirty="0"/>
          </a:p>
        </p:txBody>
      </p:sp>
    </p:spTree>
    <p:extLst>
      <p:ext uri="{BB962C8B-B14F-4D97-AF65-F5344CB8AC3E}">
        <p14:creationId xmlns:p14="http://schemas.microsoft.com/office/powerpoint/2010/main" val="1178066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dirty="0" smtClean="0"/>
              <a:t>E-cigarettes </a:t>
            </a:r>
            <a:r>
              <a:rPr lang="en-US" dirty="0"/>
              <a:t>work by heating a liquid to produce an aerosol that users inhale into their lungs.</a:t>
            </a:r>
          </a:p>
          <a:p>
            <a:r>
              <a:rPr lang="en-US" dirty="0"/>
              <a:t>The liquid can contain: nicotine, tetrahydrocannabinol (THC) and cannabinoid (CBD) oils, and other substances, flavorings, and additives. THC is the psychoactive mind-altering compound of marijuana that produces the “high.”</a:t>
            </a:r>
          </a:p>
        </p:txBody>
      </p:sp>
      <p:sp>
        <p:nvSpPr>
          <p:cNvPr id="3" name="Title 2"/>
          <p:cNvSpPr>
            <a:spLocks noGrp="1"/>
          </p:cNvSpPr>
          <p:nvPr>
            <p:ph type="title"/>
          </p:nvPr>
        </p:nvSpPr>
        <p:spPr/>
        <p:txBody>
          <a:bodyPr>
            <a:normAutofit/>
          </a:bodyPr>
          <a:lstStyle/>
          <a:p>
            <a:pPr algn="ctr"/>
            <a:r>
              <a:rPr lang="en-US" dirty="0" smtClean="0"/>
              <a:t>Key Factors about Vaping</a:t>
            </a:r>
            <a:endParaRPr lang="en-US" dirty="0"/>
          </a:p>
        </p:txBody>
      </p:sp>
    </p:spTree>
    <p:extLst>
      <p:ext uri="{BB962C8B-B14F-4D97-AF65-F5344CB8AC3E}">
        <p14:creationId xmlns:p14="http://schemas.microsoft.com/office/powerpoint/2010/main" val="316557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dirty="0" smtClean="0"/>
              <a:t>The CDC has deemed this an outbreak</a:t>
            </a:r>
          </a:p>
          <a:p>
            <a:r>
              <a:rPr lang="en-US" dirty="0" smtClean="0"/>
              <a:t>From the 1/21/2020 weekly report</a:t>
            </a:r>
          </a:p>
          <a:p>
            <a:pPr lvl="1"/>
            <a:r>
              <a:rPr lang="en-US" dirty="0" smtClean="0"/>
              <a:t>2,711 national lung injuries</a:t>
            </a:r>
          </a:p>
          <a:p>
            <a:pPr lvl="2"/>
            <a:r>
              <a:rPr lang="en-US" dirty="0" smtClean="0"/>
              <a:t>From all 50 states </a:t>
            </a:r>
          </a:p>
          <a:p>
            <a:pPr lvl="1"/>
            <a:r>
              <a:rPr lang="en-US" dirty="0" smtClean="0"/>
              <a:t>60 Death in 27 States</a:t>
            </a:r>
          </a:p>
          <a:p>
            <a:r>
              <a:rPr lang="en-US" dirty="0" smtClean="0"/>
              <a:t>From the most recent 29 Lab Test</a:t>
            </a:r>
          </a:p>
          <a:p>
            <a:pPr lvl="1"/>
            <a:r>
              <a:rPr lang="en-US" dirty="0" smtClean="0"/>
              <a:t>E acetate found in 100% of the samples</a:t>
            </a:r>
          </a:p>
          <a:p>
            <a:pPr lvl="1"/>
            <a:r>
              <a:rPr lang="en-US" dirty="0" smtClean="0"/>
              <a:t>THC found in 82% of the samples</a:t>
            </a:r>
          </a:p>
          <a:p>
            <a:pPr lvl="1"/>
            <a:r>
              <a:rPr lang="en-US" dirty="0" smtClean="0"/>
              <a:t>Nicotine found in 62% of the samples</a:t>
            </a:r>
          </a:p>
        </p:txBody>
      </p:sp>
      <p:sp>
        <p:nvSpPr>
          <p:cNvPr id="3" name="Title 2"/>
          <p:cNvSpPr>
            <a:spLocks noGrp="1"/>
          </p:cNvSpPr>
          <p:nvPr>
            <p:ph type="title"/>
          </p:nvPr>
        </p:nvSpPr>
        <p:spPr/>
        <p:txBody>
          <a:bodyPr>
            <a:normAutofit/>
          </a:bodyPr>
          <a:lstStyle/>
          <a:p>
            <a:pPr algn="ctr"/>
            <a:r>
              <a:rPr lang="en-US" dirty="0" smtClean="0"/>
              <a:t>The Outbreak</a:t>
            </a:r>
            <a:endParaRPr lang="en-US" dirty="0"/>
          </a:p>
        </p:txBody>
      </p:sp>
    </p:spTree>
    <p:extLst>
      <p:ext uri="{BB962C8B-B14F-4D97-AF65-F5344CB8AC3E}">
        <p14:creationId xmlns:p14="http://schemas.microsoft.com/office/powerpoint/2010/main" val="395153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fade">
                                      <p:cBhvr>
                                        <p:cTn id="36" dur="1000"/>
                                        <p:tgtEl>
                                          <p:spTgt spid="2">
                                            <p:txEl>
                                              <p:pRg st="5" end="5"/>
                                            </p:txEl>
                                          </p:spTgt>
                                        </p:tgtEl>
                                      </p:cBhvr>
                                    </p:animEffect>
                                    <p:anim calcmode="lin" valueType="num">
                                      <p:cBhvr>
                                        <p:cTn id="3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fade">
                                      <p:cBhvr>
                                        <p:cTn id="41" dur="1000"/>
                                        <p:tgtEl>
                                          <p:spTgt spid="2">
                                            <p:txEl>
                                              <p:pRg st="6" end="6"/>
                                            </p:txEl>
                                          </p:spTgt>
                                        </p:tgtEl>
                                      </p:cBhvr>
                                    </p:animEffect>
                                    <p:anim calcmode="lin" valueType="num">
                                      <p:cBhvr>
                                        <p:cTn id="4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2">
                                            <p:txEl>
                                              <p:pRg st="7" end="7"/>
                                            </p:txEl>
                                          </p:spTgt>
                                        </p:tgtEl>
                                        <p:attrNameLst>
                                          <p:attrName>style.visibility</p:attrName>
                                        </p:attrNameLst>
                                      </p:cBhvr>
                                      <p:to>
                                        <p:strVal val="visible"/>
                                      </p:to>
                                    </p:set>
                                    <p:animEffect transition="in" filter="fade">
                                      <p:cBhvr>
                                        <p:cTn id="46" dur="1000"/>
                                        <p:tgtEl>
                                          <p:spTgt spid="2">
                                            <p:txEl>
                                              <p:pRg st="7" end="7"/>
                                            </p:txEl>
                                          </p:spTgt>
                                        </p:tgtEl>
                                      </p:cBhvr>
                                    </p:animEffect>
                                    <p:anim calcmode="lin" valueType="num">
                                      <p:cBhvr>
                                        <p:cTn id="4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
                                            <p:txEl>
                                              <p:pRg st="8" end="8"/>
                                            </p:txEl>
                                          </p:spTgt>
                                        </p:tgtEl>
                                        <p:attrNameLst>
                                          <p:attrName>style.visibility</p:attrName>
                                        </p:attrNameLst>
                                      </p:cBhvr>
                                      <p:to>
                                        <p:strVal val="visible"/>
                                      </p:to>
                                    </p:set>
                                    <p:animEffect transition="in" filter="fade">
                                      <p:cBhvr>
                                        <p:cTn id="51" dur="1000"/>
                                        <p:tgtEl>
                                          <p:spTgt spid="2">
                                            <p:txEl>
                                              <p:pRg st="8" end="8"/>
                                            </p:txEl>
                                          </p:spTgt>
                                        </p:tgtEl>
                                      </p:cBhvr>
                                    </p:animEffect>
                                    <p:anim calcmode="lin" valueType="num">
                                      <p:cBhvr>
                                        <p:cTn id="52"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dirty="0"/>
              <a:t>Vitamin E acetate is used as an additive, most notably in THC-containing e-cigarette, or vaping, products.</a:t>
            </a:r>
          </a:p>
          <a:p>
            <a:r>
              <a:rPr lang="en-US" dirty="0"/>
              <a:t>Vitamin E is a vitamin found in many foods, including vegetable oils, cereals, meat, fruits, and vegetables. It is also available as a dietary supplement and in many cosmetic products, like skin creams</a:t>
            </a:r>
            <a:r>
              <a:rPr lang="en-US" dirty="0" smtClean="0"/>
              <a:t>.</a:t>
            </a:r>
            <a:endParaRPr lang="en-US" dirty="0"/>
          </a:p>
        </p:txBody>
      </p:sp>
      <p:sp>
        <p:nvSpPr>
          <p:cNvPr id="3" name="Title 2"/>
          <p:cNvSpPr>
            <a:spLocks noGrp="1"/>
          </p:cNvSpPr>
          <p:nvPr>
            <p:ph type="title"/>
          </p:nvPr>
        </p:nvSpPr>
        <p:spPr/>
        <p:txBody>
          <a:bodyPr>
            <a:normAutofit/>
          </a:bodyPr>
          <a:lstStyle/>
          <a:p>
            <a:pPr algn="ctr"/>
            <a:r>
              <a:rPr lang="en-US" dirty="0" smtClean="0"/>
              <a:t>Key Factors about E acetate</a:t>
            </a:r>
            <a:endParaRPr lang="en-US" dirty="0"/>
          </a:p>
        </p:txBody>
      </p:sp>
    </p:spTree>
    <p:extLst>
      <p:ext uri="{BB962C8B-B14F-4D97-AF65-F5344CB8AC3E}">
        <p14:creationId xmlns:p14="http://schemas.microsoft.com/office/powerpoint/2010/main" val="266586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dirty="0" smtClean="0"/>
              <a:t>Vitamin </a:t>
            </a:r>
            <a:r>
              <a:rPr lang="en-US" dirty="0"/>
              <a:t>E acetate usually does not cause harm when ingested as a vitamin supplement or applied to the skin. However, previous research suggests that when vitamin E acetate is inhaled, it may interfere with normal lung functioning.</a:t>
            </a:r>
          </a:p>
        </p:txBody>
      </p:sp>
      <p:sp>
        <p:nvSpPr>
          <p:cNvPr id="3" name="Title 2"/>
          <p:cNvSpPr>
            <a:spLocks noGrp="1"/>
          </p:cNvSpPr>
          <p:nvPr>
            <p:ph type="title"/>
          </p:nvPr>
        </p:nvSpPr>
        <p:spPr/>
        <p:txBody>
          <a:bodyPr>
            <a:normAutofit/>
          </a:bodyPr>
          <a:lstStyle/>
          <a:p>
            <a:pPr algn="ctr"/>
            <a:r>
              <a:rPr lang="en-US" dirty="0" smtClean="0"/>
              <a:t>Key Factors about E acetate</a:t>
            </a:r>
            <a:endParaRPr lang="en-US" dirty="0"/>
          </a:p>
        </p:txBody>
      </p:sp>
    </p:spTree>
    <p:extLst>
      <p:ext uri="{BB962C8B-B14F-4D97-AF65-F5344CB8AC3E}">
        <p14:creationId xmlns:p14="http://schemas.microsoft.com/office/powerpoint/2010/main" val="309695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dirty="0" smtClean="0"/>
              <a:t>Oct 2019 – Ohio changes smoking age to 21</a:t>
            </a:r>
          </a:p>
          <a:p>
            <a:pPr lvl="1"/>
            <a:r>
              <a:rPr lang="en-US" dirty="0" smtClean="0"/>
              <a:t>Consideration of banning all flavored products</a:t>
            </a:r>
          </a:p>
          <a:p>
            <a:r>
              <a:rPr lang="en-US" dirty="0" smtClean="0"/>
              <a:t>Feb 2020 – FDA bans all flavored E cigarettes</a:t>
            </a:r>
          </a:p>
          <a:p>
            <a:pPr lvl="1"/>
            <a:r>
              <a:rPr lang="en-US" dirty="0" smtClean="0"/>
              <a:t>Excluding tobacco and menthol</a:t>
            </a:r>
          </a:p>
          <a:p>
            <a:pPr lvl="1"/>
            <a:r>
              <a:rPr lang="en-US" dirty="0" smtClean="0"/>
              <a:t>Does not ban single use (disposable) products</a:t>
            </a:r>
          </a:p>
          <a:p>
            <a:pPr lvl="1"/>
            <a:r>
              <a:rPr lang="en-US" dirty="0" smtClean="0"/>
              <a:t>Manufactures may submit for approval to sell flavored vaporizers to FDA by May 12, 2020</a:t>
            </a:r>
          </a:p>
          <a:p>
            <a:pPr lvl="1"/>
            <a:endParaRPr lang="en-US" dirty="0"/>
          </a:p>
        </p:txBody>
      </p:sp>
      <p:sp>
        <p:nvSpPr>
          <p:cNvPr id="3" name="Title 2"/>
          <p:cNvSpPr>
            <a:spLocks noGrp="1"/>
          </p:cNvSpPr>
          <p:nvPr>
            <p:ph type="title"/>
          </p:nvPr>
        </p:nvSpPr>
        <p:spPr/>
        <p:txBody>
          <a:bodyPr>
            <a:normAutofit/>
          </a:bodyPr>
          <a:lstStyle/>
          <a:p>
            <a:pPr algn="ctr"/>
            <a:r>
              <a:rPr lang="en-US" dirty="0" smtClean="0"/>
              <a:t>What is Being </a:t>
            </a:r>
            <a:r>
              <a:rPr lang="en-US" dirty="0"/>
              <a:t>D</a:t>
            </a:r>
            <a:r>
              <a:rPr lang="en-US" dirty="0" smtClean="0"/>
              <a:t>one</a:t>
            </a:r>
            <a:endParaRPr lang="en-US" dirty="0"/>
          </a:p>
        </p:txBody>
      </p:sp>
    </p:spTree>
    <p:extLst>
      <p:ext uri="{BB962C8B-B14F-4D97-AF65-F5344CB8AC3E}">
        <p14:creationId xmlns:p14="http://schemas.microsoft.com/office/powerpoint/2010/main" val="368868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Effect transition="in" filter="fade">
                                      <p:cBhvr>
                                        <p:cTn id="34" dur="1000"/>
                                        <p:tgtEl>
                                          <p:spTgt spid="2">
                                            <p:txEl>
                                              <p:pRg st="5" end="5"/>
                                            </p:txEl>
                                          </p:spTgt>
                                        </p:tgtEl>
                                      </p:cBhvr>
                                    </p:animEffect>
                                    <p:anim calcmode="lin" valueType="num">
                                      <p:cBhvr>
                                        <p:cTn id="3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Introduction to McIntyre Center</a:t>
            </a:r>
          </a:p>
          <a:p>
            <a:r>
              <a:rPr lang="en-US" dirty="0" smtClean="0"/>
              <a:t>Technical Background</a:t>
            </a:r>
          </a:p>
          <a:p>
            <a:r>
              <a:rPr lang="en-US" dirty="0" smtClean="0"/>
              <a:t>Supervisor </a:t>
            </a:r>
            <a:r>
              <a:rPr lang="en-US" dirty="0" smtClean="0"/>
              <a:t>Responsibility</a:t>
            </a:r>
          </a:p>
          <a:p>
            <a:r>
              <a:rPr lang="en-US" dirty="0" smtClean="0"/>
              <a:t>Medical Marijuana Update</a:t>
            </a:r>
          </a:p>
          <a:p>
            <a:r>
              <a:rPr lang="en-US" dirty="0" smtClean="0"/>
              <a:t>Vaping Education</a:t>
            </a:r>
          </a:p>
          <a:p>
            <a:r>
              <a:rPr lang="en-US" dirty="0" smtClean="0"/>
              <a:t>Recognizing Impairment</a:t>
            </a:r>
            <a:endParaRPr lang="en-US" dirty="0"/>
          </a:p>
          <a:p>
            <a:r>
              <a:rPr lang="en-US" dirty="0" smtClean="0"/>
              <a:t>Open Discussion</a:t>
            </a:r>
            <a:endParaRPr lang="en-US" dirty="0"/>
          </a:p>
        </p:txBody>
      </p:sp>
      <p:sp>
        <p:nvSpPr>
          <p:cNvPr id="3" name="Title 2"/>
          <p:cNvSpPr>
            <a:spLocks noGrp="1"/>
          </p:cNvSpPr>
          <p:nvPr>
            <p:ph type="title"/>
          </p:nvPr>
        </p:nvSpPr>
        <p:spPr/>
        <p:txBody>
          <a:bodyPr/>
          <a:lstStyle/>
          <a:p>
            <a:pPr algn="ctr"/>
            <a:r>
              <a:rPr lang="en-US" dirty="0" smtClean="0"/>
              <a:t>Outline</a:t>
            </a:r>
            <a:endParaRPr lang="en-US" dirty="0"/>
          </a:p>
        </p:txBody>
      </p:sp>
    </p:spTree>
    <p:extLst>
      <p:ext uri="{BB962C8B-B14F-4D97-AF65-F5344CB8AC3E}">
        <p14:creationId xmlns:p14="http://schemas.microsoft.com/office/powerpoint/2010/main" val="363167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dirty="0" smtClean="0"/>
              <a:t>As with any money making business</a:t>
            </a:r>
          </a:p>
          <a:p>
            <a:pPr lvl="1"/>
            <a:r>
              <a:rPr lang="en-US" dirty="0" smtClean="0"/>
              <a:t>Black Market</a:t>
            </a:r>
          </a:p>
          <a:p>
            <a:pPr lvl="2"/>
            <a:r>
              <a:rPr lang="en-US" dirty="0" smtClean="0"/>
              <a:t>Sept 2019 $3,800,000 worth in Minneapolis</a:t>
            </a:r>
          </a:p>
          <a:p>
            <a:pPr lvl="3"/>
            <a:r>
              <a:rPr lang="en-US" dirty="0" smtClean="0"/>
              <a:t>77,000 cartridges (THC Filled)</a:t>
            </a:r>
          </a:p>
          <a:p>
            <a:pPr lvl="2"/>
            <a:r>
              <a:rPr lang="en-US" dirty="0" smtClean="0"/>
              <a:t>Sept 2019 $1,500,000 work in Wisconsin</a:t>
            </a:r>
          </a:p>
          <a:p>
            <a:pPr lvl="3"/>
            <a:r>
              <a:rPr lang="en-US" dirty="0" smtClean="0"/>
              <a:t>31,200 cartridges (THC Filled)</a:t>
            </a:r>
          </a:p>
          <a:p>
            <a:pPr lvl="3"/>
            <a:r>
              <a:rPr lang="en-US" dirty="0" smtClean="0"/>
              <a:t>98,000 cartridges unfilled</a:t>
            </a:r>
            <a:endParaRPr lang="en-US" dirty="0"/>
          </a:p>
        </p:txBody>
      </p:sp>
      <p:sp>
        <p:nvSpPr>
          <p:cNvPr id="3" name="Title 2"/>
          <p:cNvSpPr>
            <a:spLocks noGrp="1"/>
          </p:cNvSpPr>
          <p:nvPr>
            <p:ph type="title"/>
          </p:nvPr>
        </p:nvSpPr>
        <p:spPr/>
        <p:txBody>
          <a:bodyPr>
            <a:normAutofit/>
          </a:bodyPr>
          <a:lstStyle/>
          <a:p>
            <a:pPr algn="ctr"/>
            <a:r>
              <a:rPr lang="en-US" dirty="0" smtClean="0"/>
              <a:t>Even with Regulations</a:t>
            </a:r>
            <a:endParaRPr lang="en-US" dirty="0"/>
          </a:p>
        </p:txBody>
      </p:sp>
    </p:spTree>
    <p:extLst>
      <p:ext uri="{BB962C8B-B14F-4D97-AF65-F5344CB8AC3E}">
        <p14:creationId xmlns:p14="http://schemas.microsoft.com/office/powerpoint/2010/main" val="139534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dirty="0" smtClean="0"/>
              <a:t>Physical </a:t>
            </a:r>
            <a:r>
              <a:rPr lang="en-US" dirty="0"/>
              <a:t>changes: drowsiness, sedation, dizziness, blurred vision, confusion, memory loss, nausea, vomiting, coma, death</a:t>
            </a:r>
          </a:p>
          <a:p>
            <a:r>
              <a:rPr lang="en-US" dirty="0"/>
              <a:t>Changes in activities/actions: slower reaction time, passing out, lack of focus, lack of coordination, trouble concentrating, slurred speech</a:t>
            </a:r>
          </a:p>
          <a:p>
            <a:endParaRPr lang="en-US" dirty="0"/>
          </a:p>
        </p:txBody>
      </p:sp>
      <p:sp>
        <p:nvSpPr>
          <p:cNvPr id="3" name="Title 2"/>
          <p:cNvSpPr>
            <a:spLocks noGrp="1"/>
          </p:cNvSpPr>
          <p:nvPr>
            <p:ph type="title"/>
          </p:nvPr>
        </p:nvSpPr>
        <p:spPr/>
        <p:txBody>
          <a:bodyPr>
            <a:normAutofit/>
          </a:bodyPr>
          <a:lstStyle/>
          <a:p>
            <a:r>
              <a:rPr lang="en-US" dirty="0"/>
              <a:t>Alcohol Signs Of Use</a:t>
            </a:r>
          </a:p>
        </p:txBody>
      </p:sp>
    </p:spTree>
    <p:extLst>
      <p:ext uri="{BB962C8B-B14F-4D97-AF65-F5344CB8AC3E}">
        <p14:creationId xmlns:p14="http://schemas.microsoft.com/office/powerpoint/2010/main" val="786288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sz="2800" dirty="0" smtClean="0"/>
              <a:t>Physical </a:t>
            </a:r>
            <a:r>
              <a:rPr lang="en-US" sz="2800" dirty="0"/>
              <a:t>change: bloodshot eyes, fast heart rate, sleepy, lethargic, lack of coordination, increased cravings for snacks</a:t>
            </a:r>
            <a:endParaRPr lang="en-US" sz="4000" dirty="0"/>
          </a:p>
          <a:p>
            <a:r>
              <a:rPr lang="en-US" sz="2800" dirty="0"/>
              <a:t>Change in actions/activities: confusion and lack of focus, unusually talkative, impaired judgment, misjudging time, secretiveness</a:t>
            </a:r>
            <a:endParaRPr lang="en-US" sz="4000" dirty="0"/>
          </a:p>
          <a:p>
            <a:endParaRPr lang="en-US" dirty="0"/>
          </a:p>
        </p:txBody>
      </p:sp>
      <p:sp>
        <p:nvSpPr>
          <p:cNvPr id="3" name="Title 2"/>
          <p:cNvSpPr>
            <a:spLocks noGrp="1"/>
          </p:cNvSpPr>
          <p:nvPr>
            <p:ph type="title"/>
          </p:nvPr>
        </p:nvSpPr>
        <p:spPr/>
        <p:txBody>
          <a:bodyPr>
            <a:normAutofit/>
          </a:bodyPr>
          <a:lstStyle/>
          <a:p>
            <a:r>
              <a:rPr lang="en-US" dirty="0"/>
              <a:t>Marijuana Signs Of Use</a:t>
            </a:r>
          </a:p>
        </p:txBody>
      </p:sp>
    </p:spTree>
    <p:extLst>
      <p:ext uri="{BB962C8B-B14F-4D97-AF65-F5344CB8AC3E}">
        <p14:creationId xmlns:p14="http://schemas.microsoft.com/office/powerpoint/2010/main" val="30507650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sz="2800" dirty="0" smtClean="0"/>
              <a:t>Physical </a:t>
            </a:r>
            <a:r>
              <a:rPr lang="en-US" sz="2800" dirty="0"/>
              <a:t>changes: decreased reaction time, increased muscle strength, fatigue resistance, increased heart rate, increased blood pressure, nausea, dry mouth, grinding of teeth, sweating, faster and deeper breathing</a:t>
            </a:r>
            <a:endParaRPr lang="en-US" sz="4000" dirty="0"/>
          </a:p>
          <a:p>
            <a:r>
              <a:rPr lang="en-US" sz="2800" dirty="0" smtClean="0"/>
              <a:t>Changes </a:t>
            </a:r>
            <a:r>
              <a:rPr lang="en-US" sz="2800" dirty="0"/>
              <a:t>in activities/actions: increased energy, excessive sleeping, being tired but unable to sleep, sudden changes in behavior</a:t>
            </a:r>
            <a:endParaRPr lang="en-US" sz="4000" dirty="0"/>
          </a:p>
          <a:p>
            <a:endParaRPr lang="en-US" dirty="0"/>
          </a:p>
        </p:txBody>
      </p:sp>
      <p:sp>
        <p:nvSpPr>
          <p:cNvPr id="3" name="Title 2"/>
          <p:cNvSpPr>
            <a:spLocks noGrp="1"/>
          </p:cNvSpPr>
          <p:nvPr>
            <p:ph type="title"/>
          </p:nvPr>
        </p:nvSpPr>
        <p:spPr/>
        <p:txBody>
          <a:bodyPr>
            <a:normAutofit/>
          </a:bodyPr>
          <a:lstStyle/>
          <a:p>
            <a:r>
              <a:rPr lang="en-US" dirty="0"/>
              <a:t>Amphetamine Signs Of Use</a:t>
            </a:r>
          </a:p>
        </p:txBody>
      </p:sp>
    </p:spTree>
    <p:extLst>
      <p:ext uri="{BB962C8B-B14F-4D97-AF65-F5344CB8AC3E}">
        <p14:creationId xmlns:p14="http://schemas.microsoft.com/office/powerpoint/2010/main" val="30386605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sz="2800" dirty="0" smtClean="0"/>
              <a:t>Physical changes: slowed breathing, pinpoint pupils, flushed skin, vomiting, nausea, constipation, intermittent nodding off, drowsiness/sedation</a:t>
            </a:r>
            <a:endParaRPr lang="en-US" sz="4000" dirty="0" smtClean="0"/>
          </a:p>
          <a:p>
            <a:r>
              <a:rPr lang="en-US" sz="2800" dirty="0" smtClean="0"/>
              <a:t>Changes </a:t>
            </a:r>
            <a:r>
              <a:rPr lang="en-US" sz="2800" dirty="0"/>
              <a:t>in activities/actions: drowsiness, lethargy, isolation, shifting moods, confusion</a:t>
            </a:r>
            <a:endParaRPr lang="en-US" sz="4000" dirty="0"/>
          </a:p>
          <a:p>
            <a:endParaRPr lang="en-US" dirty="0"/>
          </a:p>
        </p:txBody>
      </p:sp>
      <p:sp>
        <p:nvSpPr>
          <p:cNvPr id="3" name="Title 2"/>
          <p:cNvSpPr>
            <a:spLocks noGrp="1"/>
          </p:cNvSpPr>
          <p:nvPr>
            <p:ph type="title"/>
          </p:nvPr>
        </p:nvSpPr>
        <p:spPr/>
        <p:txBody>
          <a:bodyPr>
            <a:normAutofit/>
          </a:bodyPr>
          <a:lstStyle/>
          <a:p>
            <a:r>
              <a:rPr lang="en-US" dirty="0"/>
              <a:t>Opiates Signs Of Use</a:t>
            </a:r>
          </a:p>
        </p:txBody>
      </p:sp>
    </p:spTree>
    <p:extLst>
      <p:ext uri="{BB962C8B-B14F-4D97-AF65-F5344CB8AC3E}">
        <p14:creationId xmlns:p14="http://schemas.microsoft.com/office/powerpoint/2010/main" val="30386605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a:bodyPr>
          <a:lstStyle/>
          <a:p>
            <a:r>
              <a:rPr lang="en-US" sz="2800" dirty="0" smtClean="0"/>
              <a:t>Physical </a:t>
            </a:r>
            <a:r>
              <a:rPr lang="en-US" sz="2800" dirty="0"/>
              <a:t>changes: slowed breathing, pinpoint pupils, flushed skin, vomiting, nausea, constipation, intermittent nodding off, drowsiness/sedation</a:t>
            </a:r>
            <a:endParaRPr lang="en-US" sz="4000" dirty="0"/>
          </a:p>
          <a:p>
            <a:r>
              <a:rPr lang="en-US" sz="2800" dirty="0"/>
              <a:t>Changes in activities/actions: drowsiness, lethargy, isolation, shifting moods, confusion</a:t>
            </a:r>
            <a:endParaRPr lang="en-US" sz="4000" dirty="0"/>
          </a:p>
          <a:p>
            <a:endParaRPr lang="en-US" dirty="0"/>
          </a:p>
        </p:txBody>
      </p:sp>
      <p:sp>
        <p:nvSpPr>
          <p:cNvPr id="3" name="Title 2"/>
          <p:cNvSpPr>
            <a:spLocks noGrp="1"/>
          </p:cNvSpPr>
          <p:nvPr>
            <p:ph type="title"/>
          </p:nvPr>
        </p:nvSpPr>
        <p:spPr/>
        <p:txBody>
          <a:bodyPr>
            <a:normAutofit fontScale="90000"/>
          </a:bodyPr>
          <a:lstStyle/>
          <a:p>
            <a:r>
              <a:rPr lang="en-US" dirty="0"/>
              <a:t>Ecstasy/MDMA/Molly Signs Of Use</a:t>
            </a:r>
          </a:p>
        </p:txBody>
      </p:sp>
    </p:spTree>
    <p:extLst>
      <p:ext uri="{BB962C8B-B14F-4D97-AF65-F5344CB8AC3E}">
        <p14:creationId xmlns:p14="http://schemas.microsoft.com/office/powerpoint/2010/main" val="30386605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5400" dirty="0" smtClean="0"/>
              <a:t>Questions</a:t>
            </a:r>
          </a:p>
          <a:p>
            <a:r>
              <a:rPr lang="en-US" sz="5400" dirty="0" smtClean="0"/>
              <a:t>Open Discussion</a:t>
            </a:r>
            <a:endParaRPr lang="en-US" sz="5400" dirty="0"/>
          </a:p>
        </p:txBody>
      </p:sp>
      <p:sp>
        <p:nvSpPr>
          <p:cNvPr id="3" name="Title 1"/>
          <p:cNvSpPr>
            <a:spLocks noGrp="1"/>
          </p:cNvSpPr>
          <p:nvPr>
            <p:ph type="title"/>
          </p:nvPr>
        </p:nvSpPr>
        <p:spPr>
          <a:xfrm>
            <a:off x="457200" y="274638"/>
            <a:ext cx="8229600" cy="1143000"/>
          </a:xfrm>
        </p:spPr>
        <p:txBody>
          <a:bodyPr/>
          <a:lstStyle/>
          <a:p>
            <a:pPr algn="ctr"/>
            <a:r>
              <a:rPr lang="en-US" dirty="0" smtClean="0"/>
              <a:t>Discussion Time</a:t>
            </a:r>
            <a:endParaRPr lang="en-US" dirty="0"/>
          </a:p>
        </p:txBody>
      </p:sp>
    </p:spTree>
    <p:extLst>
      <p:ext uri="{BB962C8B-B14F-4D97-AF65-F5344CB8AC3E}">
        <p14:creationId xmlns:p14="http://schemas.microsoft.com/office/powerpoint/2010/main" val="3131977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Established – 1985</a:t>
            </a:r>
          </a:p>
          <a:p>
            <a:pPr lvl="1"/>
            <a:r>
              <a:rPr lang="en-US" dirty="0" smtClean="0"/>
              <a:t>Family owned and operated</a:t>
            </a:r>
          </a:p>
          <a:p>
            <a:pPr lvl="1"/>
            <a:r>
              <a:rPr lang="en-US" dirty="0" smtClean="0"/>
              <a:t>Full service Behavioral Health agency</a:t>
            </a:r>
          </a:p>
          <a:p>
            <a:pPr lvl="1"/>
            <a:r>
              <a:rPr lang="en-US" dirty="0" smtClean="0"/>
              <a:t>State Incensed and Internationally Accredited </a:t>
            </a:r>
          </a:p>
          <a:p>
            <a:r>
              <a:rPr lang="en-US" dirty="0" smtClean="0"/>
              <a:t>Kelley McIntyre Deir – Executive Director</a:t>
            </a:r>
          </a:p>
          <a:p>
            <a:r>
              <a:rPr lang="en-US" dirty="0" smtClean="0"/>
              <a:t>Jehad Deir “JD” – Program Director, LICDC-CS, LPC, SAP</a:t>
            </a:r>
            <a:endParaRPr lang="en-US" dirty="0"/>
          </a:p>
        </p:txBody>
      </p:sp>
      <p:sp>
        <p:nvSpPr>
          <p:cNvPr id="3" name="Title 2"/>
          <p:cNvSpPr>
            <a:spLocks noGrp="1"/>
          </p:cNvSpPr>
          <p:nvPr>
            <p:ph type="title"/>
          </p:nvPr>
        </p:nvSpPr>
        <p:spPr/>
        <p:txBody>
          <a:bodyPr/>
          <a:lstStyle/>
          <a:p>
            <a:pPr algn="ctr"/>
            <a:r>
              <a:rPr lang="en-US" dirty="0" smtClean="0"/>
              <a:t>McIntyre Center Introduction</a:t>
            </a:r>
            <a:endParaRPr lang="en-US" dirty="0"/>
          </a:p>
        </p:txBody>
      </p:sp>
    </p:spTree>
    <p:extLst>
      <p:ext uri="{BB962C8B-B14F-4D97-AF65-F5344CB8AC3E}">
        <p14:creationId xmlns:p14="http://schemas.microsoft.com/office/powerpoint/2010/main" val="143406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fade">
                                      <p:cBhvr>
                                        <p:cTn id="36" dur="1000"/>
                                        <p:tgtEl>
                                          <p:spTgt spid="2">
                                            <p:txEl>
                                              <p:pRg st="5" end="5"/>
                                            </p:txEl>
                                          </p:spTgt>
                                        </p:tgtEl>
                                      </p:cBhvr>
                                    </p:animEffect>
                                    <p:anim calcmode="lin" valueType="num">
                                      <p:cBhvr>
                                        <p:cTn id="3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b="1" dirty="0" smtClean="0"/>
              <a:t>47% of workplace </a:t>
            </a:r>
            <a:r>
              <a:rPr lang="en-US" sz="2000" b="1" dirty="0"/>
              <a:t>accidents involve drugs or </a:t>
            </a:r>
            <a:r>
              <a:rPr lang="en-US" sz="2000" b="1" dirty="0" smtClean="0"/>
              <a:t>alcohol</a:t>
            </a:r>
          </a:p>
          <a:p>
            <a:endParaRPr lang="en-US" sz="2000" b="1" dirty="0" smtClean="0"/>
          </a:p>
          <a:p>
            <a:r>
              <a:rPr lang="en-US" sz="2000" b="1" dirty="0"/>
              <a:t>90% of alcoholics 74% of </a:t>
            </a:r>
            <a:r>
              <a:rPr lang="en-US" sz="2000" b="1" dirty="0" smtClean="0"/>
              <a:t>addicts are employed</a:t>
            </a:r>
          </a:p>
          <a:p>
            <a:endParaRPr lang="en-US" sz="2000" b="1" dirty="0" smtClean="0"/>
          </a:p>
          <a:p>
            <a:r>
              <a:rPr lang="en-US" sz="2000" b="1" dirty="0" smtClean="0"/>
              <a:t>16% of employees </a:t>
            </a:r>
            <a:r>
              <a:rPr lang="en-US" sz="2000" b="1" dirty="0"/>
              <a:t>affect their workplace through substance </a:t>
            </a:r>
            <a:r>
              <a:rPr lang="en-US" sz="2000" b="1" dirty="0" smtClean="0"/>
              <a:t>use</a:t>
            </a:r>
          </a:p>
          <a:p>
            <a:endParaRPr lang="en-US" sz="2000" b="1" dirty="0" smtClean="0"/>
          </a:p>
          <a:p>
            <a:r>
              <a:rPr lang="en-US" sz="2000" b="1" dirty="0"/>
              <a:t>An employee's inappropriate substance use cost their employer </a:t>
            </a:r>
            <a:r>
              <a:rPr lang="en-US" sz="2000" b="1" dirty="0" smtClean="0"/>
              <a:t>$7000 annually</a:t>
            </a:r>
          </a:p>
          <a:p>
            <a:endParaRPr lang="en-US" sz="2000" b="1" dirty="0" smtClean="0"/>
          </a:p>
          <a:p>
            <a:r>
              <a:rPr lang="en-US" sz="2000" b="1" dirty="0"/>
              <a:t>Of the 3 million working adults with dual diagnosis, </a:t>
            </a:r>
            <a:r>
              <a:rPr lang="en-US" sz="2000" b="1" dirty="0" smtClean="0"/>
              <a:t>only 40% seek help for one and 5% for both</a:t>
            </a:r>
            <a:endParaRPr lang="en-US" sz="2000" b="1" dirty="0"/>
          </a:p>
          <a:p>
            <a:endParaRPr lang="en-US" dirty="0"/>
          </a:p>
          <a:p>
            <a:endParaRPr lang="en-US" dirty="0"/>
          </a:p>
          <a:p>
            <a:endParaRPr lang="en-US" dirty="0"/>
          </a:p>
        </p:txBody>
      </p:sp>
      <p:sp>
        <p:nvSpPr>
          <p:cNvPr id="3" name="Title 2"/>
          <p:cNvSpPr>
            <a:spLocks noGrp="1"/>
          </p:cNvSpPr>
          <p:nvPr>
            <p:ph type="title"/>
          </p:nvPr>
        </p:nvSpPr>
        <p:spPr/>
        <p:txBody>
          <a:bodyPr>
            <a:normAutofit fontScale="90000"/>
          </a:bodyPr>
          <a:lstStyle/>
          <a:p>
            <a:pPr algn="ctr"/>
            <a:r>
              <a:rPr lang="en-US" dirty="0" smtClean="0"/>
              <a:t>Drug Free Workplace Background</a:t>
            </a:r>
            <a:endParaRPr lang="en-US" dirty="0"/>
          </a:p>
        </p:txBody>
      </p:sp>
    </p:spTree>
    <p:extLst>
      <p:ext uri="{BB962C8B-B14F-4D97-AF65-F5344CB8AC3E}">
        <p14:creationId xmlns:p14="http://schemas.microsoft.com/office/powerpoint/2010/main" val="23597029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fade">
                                      <p:cBhvr>
                                        <p:cTn id="28" dur="1000"/>
                                        <p:tgtEl>
                                          <p:spTgt spid="2">
                                            <p:txEl>
                                              <p:pRg st="6" end="6"/>
                                            </p:txEl>
                                          </p:spTgt>
                                        </p:tgtEl>
                                      </p:cBhvr>
                                    </p:animEffect>
                                    <p:anim calcmode="lin" valueType="num">
                                      <p:cBhvr>
                                        <p:cTn id="29"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Effect transition="in" filter="fade">
                                      <p:cBhvr>
                                        <p:cTn id="35" dur="1000"/>
                                        <p:tgtEl>
                                          <p:spTgt spid="2">
                                            <p:txEl>
                                              <p:pRg st="8" end="8"/>
                                            </p:txEl>
                                          </p:spTgt>
                                        </p:tgtEl>
                                      </p:cBhvr>
                                    </p:animEffect>
                                    <p:anim calcmode="lin" valueType="num">
                                      <p:cBhvr>
                                        <p:cTn id="36"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lstStyle/>
          <a:p>
            <a:r>
              <a:rPr lang="en-US" dirty="0" smtClean="0"/>
              <a:t>Most common workplace levels</a:t>
            </a:r>
            <a:endParaRPr lang="en-US" dirty="0"/>
          </a:p>
          <a:p>
            <a:pPr lvl="1"/>
            <a:r>
              <a:rPr lang="en-US" sz="2800" dirty="0" smtClean="0"/>
              <a:t>Alcohol: BAC =&gt;.04% verified positive</a:t>
            </a:r>
          </a:p>
          <a:p>
            <a:pPr lvl="1"/>
            <a:r>
              <a:rPr lang="en-US" sz="2800" dirty="0" smtClean="0"/>
              <a:t>Amphetamines </a:t>
            </a:r>
            <a:r>
              <a:rPr lang="en-US" sz="2000" dirty="0" smtClean="0"/>
              <a:t>(meth, speed)</a:t>
            </a:r>
            <a:r>
              <a:rPr lang="en-US" sz="2800" dirty="0" smtClean="0"/>
              <a:t>: =&gt; 500 ng/mL</a:t>
            </a:r>
          </a:p>
          <a:p>
            <a:pPr lvl="1"/>
            <a:r>
              <a:rPr lang="en-US" sz="2800" dirty="0" smtClean="0"/>
              <a:t>Cocaine: =&gt; 150 ng/mL</a:t>
            </a:r>
            <a:endParaRPr lang="en-US" sz="2800" dirty="0"/>
          </a:p>
          <a:p>
            <a:pPr lvl="1"/>
            <a:r>
              <a:rPr lang="en-US" sz="2800" dirty="0" smtClean="0"/>
              <a:t>Opiates </a:t>
            </a:r>
            <a:r>
              <a:rPr lang="en-US" sz="2000" dirty="0" smtClean="0"/>
              <a:t>(heroin, codeine, morphine)</a:t>
            </a:r>
            <a:r>
              <a:rPr lang="en-US" sz="2800" dirty="0" smtClean="0"/>
              <a:t>: 2000 ng/mL</a:t>
            </a:r>
          </a:p>
          <a:p>
            <a:pPr lvl="1"/>
            <a:r>
              <a:rPr lang="en-US" sz="2800" dirty="0" smtClean="0"/>
              <a:t>Phencyclidine </a:t>
            </a:r>
            <a:r>
              <a:rPr lang="en-US" sz="2000" dirty="0" smtClean="0"/>
              <a:t>(PCP)</a:t>
            </a:r>
            <a:r>
              <a:rPr lang="en-US" sz="3200" dirty="0" smtClean="0"/>
              <a:t>:</a:t>
            </a:r>
            <a:r>
              <a:rPr lang="en-US" sz="2000" dirty="0" smtClean="0"/>
              <a:t> </a:t>
            </a:r>
            <a:r>
              <a:rPr lang="en-US" sz="2800" dirty="0" smtClean="0"/>
              <a:t>25 ng/mL</a:t>
            </a:r>
          </a:p>
          <a:p>
            <a:pPr lvl="1"/>
            <a:r>
              <a:rPr lang="en-US" sz="2800" dirty="0" smtClean="0"/>
              <a:t>MDMA </a:t>
            </a:r>
            <a:r>
              <a:rPr lang="en-US" sz="2000" dirty="0" smtClean="0"/>
              <a:t>(ecstasy)</a:t>
            </a:r>
            <a:r>
              <a:rPr lang="en-US" sz="3200" dirty="0" smtClean="0"/>
              <a:t>:</a:t>
            </a:r>
            <a:r>
              <a:rPr lang="en-US" sz="2000" dirty="0" smtClean="0"/>
              <a:t> </a:t>
            </a:r>
            <a:r>
              <a:rPr lang="en-US" sz="2800" dirty="0" smtClean="0"/>
              <a:t>500 ng/mL</a:t>
            </a:r>
          </a:p>
          <a:p>
            <a:pPr lvl="1"/>
            <a:r>
              <a:rPr lang="en-US" sz="2800" u="sng" dirty="0"/>
              <a:t>Cannabinoids </a:t>
            </a:r>
            <a:r>
              <a:rPr lang="en-US" sz="2000" u="sng" dirty="0"/>
              <a:t>(marijuana, hash)</a:t>
            </a:r>
            <a:r>
              <a:rPr lang="en-US" sz="2800" u="sng" dirty="0"/>
              <a:t>: 50 ng/mL</a:t>
            </a:r>
            <a:endParaRPr lang="en-US" sz="2800" u="sng" dirty="0" smtClean="0"/>
          </a:p>
        </p:txBody>
      </p:sp>
      <p:sp>
        <p:nvSpPr>
          <p:cNvPr id="3" name="Title 2"/>
          <p:cNvSpPr>
            <a:spLocks noGrp="1"/>
          </p:cNvSpPr>
          <p:nvPr>
            <p:ph type="title"/>
          </p:nvPr>
        </p:nvSpPr>
        <p:spPr/>
        <p:txBody>
          <a:bodyPr>
            <a:normAutofit fontScale="90000"/>
          </a:bodyPr>
          <a:lstStyle/>
          <a:p>
            <a:pPr algn="ctr"/>
            <a:r>
              <a:rPr lang="en-US" dirty="0" smtClean="0"/>
              <a:t>Drug Free Workplace Background</a:t>
            </a:r>
            <a:endParaRPr lang="en-US" dirty="0"/>
          </a:p>
        </p:txBody>
      </p:sp>
    </p:spTree>
    <p:extLst>
      <p:ext uri="{BB962C8B-B14F-4D97-AF65-F5344CB8AC3E}">
        <p14:creationId xmlns:p14="http://schemas.microsoft.com/office/powerpoint/2010/main" val="2106747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lstStyle/>
          <a:p>
            <a:pPr marL="109728" indent="0">
              <a:buNone/>
            </a:pPr>
            <a:r>
              <a:rPr lang="en-US" dirty="0" smtClean="0"/>
              <a:t>Companies have policies and provide trainings </a:t>
            </a:r>
            <a:r>
              <a:rPr lang="en-US" dirty="0" smtClean="0"/>
              <a:t>because</a:t>
            </a:r>
            <a:endParaRPr lang="en-US" dirty="0"/>
          </a:p>
          <a:p>
            <a:r>
              <a:rPr lang="en-US" dirty="0" smtClean="0"/>
              <a:t>They care about </a:t>
            </a:r>
            <a:r>
              <a:rPr lang="en-US" dirty="0" smtClean="0"/>
              <a:t>their employees</a:t>
            </a:r>
          </a:p>
          <a:p>
            <a:r>
              <a:rPr lang="en-US" dirty="0" smtClean="0"/>
              <a:t>They support their employees </a:t>
            </a:r>
            <a:r>
              <a:rPr lang="en-US" dirty="0" smtClean="0"/>
              <a:t>personally and professionally</a:t>
            </a:r>
            <a:endParaRPr lang="en-US" dirty="0"/>
          </a:p>
          <a:p>
            <a:r>
              <a:rPr lang="en-US" dirty="0" smtClean="0"/>
              <a:t>They want to provide </a:t>
            </a:r>
            <a:r>
              <a:rPr lang="en-US" dirty="0" smtClean="0"/>
              <a:t>their employees</a:t>
            </a:r>
            <a:r>
              <a:rPr lang="en-US" dirty="0" smtClean="0"/>
              <a:t> </a:t>
            </a:r>
            <a:r>
              <a:rPr lang="en-US" dirty="0" smtClean="0"/>
              <a:t>with knowledge and help</a:t>
            </a:r>
            <a:endParaRPr lang="en-US" dirty="0"/>
          </a:p>
          <a:p>
            <a:r>
              <a:rPr lang="en-US" dirty="0" smtClean="0"/>
              <a:t>They believe </a:t>
            </a:r>
            <a:r>
              <a:rPr lang="en-US" dirty="0" smtClean="0"/>
              <a:t>their employees are </a:t>
            </a:r>
            <a:r>
              <a:rPr lang="en-US" dirty="0" smtClean="0"/>
              <a:t>their #1 asset</a:t>
            </a:r>
          </a:p>
          <a:p>
            <a:endParaRPr lang="en-US" dirty="0"/>
          </a:p>
        </p:txBody>
      </p:sp>
      <p:sp>
        <p:nvSpPr>
          <p:cNvPr id="3" name="Title 2"/>
          <p:cNvSpPr>
            <a:spLocks noGrp="1"/>
          </p:cNvSpPr>
          <p:nvPr>
            <p:ph type="title"/>
          </p:nvPr>
        </p:nvSpPr>
        <p:spPr/>
        <p:txBody>
          <a:bodyPr>
            <a:normAutofit fontScale="90000"/>
          </a:bodyPr>
          <a:lstStyle/>
          <a:p>
            <a:pPr algn="ctr"/>
            <a:r>
              <a:rPr lang="en-US" dirty="0" smtClean="0"/>
              <a:t>Drug Free Workplace Background</a:t>
            </a:r>
            <a:endParaRPr lang="en-US" dirty="0"/>
          </a:p>
        </p:txBody>
      </p:sp>
    </p:spTree>
    <p:extLst>
      <p:ext uri="{BB962C8B-B14F-4D97-AF65-F5344CB8AC3E}">
        <p14:creationId xmlns:p14="http://schemas.microsoft.com/office/powerpoint/2010/main" val="3729471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lstStyle/>
          <a:p>
            <a:r>
              <a:rPr lang="en-US" dirty="0" smtClean="0"/>
              <a:t>Under the influence of substances</a:t>
            </a:r>
          </a:p>
          <a:p>
            <a:r>
              <a:rPr lang="en-US" dirty="0" smtClean="0"/>
              <a:t>After effects of being under the influence</a:t>
            </a:r>
          </a:p>
          <a:p>
            <a:r>
              <a:rPr lang="en-US" dirty="0" smtClean="0"/>
              <a:t>Use of medication</a:t>
            </a:r>
            <a:endParaRPr lang="en-US" dirty="0"/>
          </a:p>
          <a:p>
            <a:r>
              <a:rPr lang="en-US" dirty="0" smtClean="0"/>
              <a:t>Health conditions</a:t>
            </a:r>
            <a:endParaRPr lang="en-US" dirty="0"/>
          </a:p>
          <a:p>
            <a:r>
              <a:rPr lang="en-US" dirty="0" smtClean="0"/>
              <a:t>Depression, Anxiety or other Mental Health</a:t>
            </a:r>
          </a:p>
          <a:p>
            <a:r>
              <a:rPr lang="en-US" dirty="0" smtClean="0"/>
              <a:t>Tired</a:t>
            </a:r>
          </a:p>
          <a:p>
            <a:endParaRPr lang="en-US" dirty="0" smtClean="0"/>
          </a:p>
          <a:p>
            <a:r>
              <a:rPr lang="en-US" b="1" u="sng" dirty="0" smtClean="0"/>
              <a:t>The BIG question is why</a:t>
            </a:r>
            <a:endParaRPr lang="en-US" b="1" u="sng" dirty="0"/>
          </a:p>
          <a:p>
            <a:endParaRPr lang="en-US" dirty="0"/>
          </a:p>
        </p:txBody>
      </p:sp>
      <p:sp>
        <p:nvSpPr>
          <p:cNvPr id="3" name="Title 2"/>
          <p:cNvSpPr>
            <a:spLocks noGrp="1"/>
          </p:cNvSpPr>
          <p:nvPr>
            <p:ph type="title"/>
          </p:nvPr>
        </p:nvSpPr>
        <p:spPr/>
        <p:txBody>
          <a:bodyPr>
            <a:normAutofit/>
          </a:bodyPr>
          <a:lstStyle/>
          <a:p>
            <a:pPr algn="ctr"/>
            <a:r>
              <a:rPr lang="en-US" dirty="0" smtClean="0"/>
              <a:t>Ways to be Impaired</a:t>
            </a:r>
            <a:endParaRPr lang="en-US" dirty="0"/>
          </a:p>
        </p:txBody>
      </p:sp>
    </p:spTree>
    <p:extLst>
      <p:ext uri="{BB962C8B-B14F-4D97-AF65-F5344CB8AC3E}">
        <p14:creationId xmlns:p14="http://schemas.microsoft.com/office/powerpoint/2010/main" val="395352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fade">
                                      <p:cBhvr>
                                        <p:cTn id="49" dur="1000"/>
                                        <p:tgtEl>
                                          <p:spTgt spid="2">
                                            <p:txEl>
                                              <p:pRg st="7" end="7"/>
                                            </p:txEl>
                                          </p:spTgt>
                                        </p:tgtEl>
                                      </p:cBhvr>
                                    </p:animEffect>
                                    <p:anim calcmode="lin" valueType="num">
                                      <p:cBhvr>
                                        <p:cTn id="50"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lstStyle/>
          <a:p>
            <a:r>
              <a:rPr lang="en-US" dirty="0"/>
              <a:t>Maintain a safe, secure and productive environment for employees</a:t>
            </a:r>
          </a:p>
          <a:p>
            <a:r>
              <a:rPr lang="en-US" dirty="0"/>
              <a:t>Evaluate and discuss performance with employees</a:t>
            </a:r>
          </a:p>
          <a:p>
            <a:r>
              <a:rPr lang="en-US" dirty="0"/>
              <a:t>Treat all employees fairly</a:t>
            </a:r>
          </a:p>
          <a:p>
            <a:r>
              <a:rPr lang="en-US" dirty="0"/>
              <a:t>Act in a manner that does not demean or label people </a:t>
            </a:r>
          </a:p>
          <a:p>
            <a:endParaRPr lang="en-US" dirty="0"/>
          </a:p>
        </p:txBody>
      </p:sp>
      <p:sp>
        <p:nvSpPr>
          <p:cNvPr id="3" name="Title 2"/>
          <p:cNvSpPr>
            <a:spLocks noGrp="1"/>
          </p:cNvSpPr>
          <p:nvPr>
            <p:ph type="title"/>
          </p:nvPr>
        </p:nvSpPr>
        <p:spPr/>
        <p:txBody>
          <a:bodyPr>
            <a:normAutofit/>
          </a:bodyPr>
          <a:lstStyle/>
          <a:p>
            <a:pPr algn="ctr"/>
            <a:r>
              <a:rPr lang="en-US" dirty="0" smtClean="0"/>
              <a:t>Supervisor Responsibility</a:t>
            </a:r>
            <a:endParaRPr lang="en-US" dirty="0"/>
          </a:p>
        </p:txBody>
      </p:sp>
    </p:spTree>
    <p:extLst>
      <p:ext uri="{BB962C8B-B14F-4D97-AF65-F5344CB8AC3E}">
        <p14:creationId xmlns:p14="http://schemas.microsoft.com/office/powerpoint/2010/main" val="99078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lstStyle/>
          <a:p>
            <a:r>
              <a:rPr lang="en-US" dirty="0"/>
              <a:t>Diagnose drug and alcohol problems</a:t>
            </a:r>
          </a:p>
          <a:p>
            <a:r>
              <a:rPr lang="en-US" dirty="0"/>
              <a:t>Have all the answers</a:t>
            </a:r>
          </a:p>
          <a:p>
            <a:r>
              <a:rPr lang="en-US" dirty="0"/>
              <a:t>Provide counseling or therapy</a:t>
            </a:r>
          </a:p>
          <a:p>
            <a:r>
              <a:rPr lang="en-US" dirty="0"/>
              <a:t>Be a police officer </a:t>
            </a:r>
          </a:p>
          <a:p>
            <a:endParaRPr lang="en-US" dirty="0"/>
          </a:p>
        </p:txBody>
      </p:sp>
      <p:sp>
        <p:nvSpPr>
          <p:cNvPr id="3" name="Title 2"/>
          <p:cNvSpPr>
            <a:spLocks noGrp="1"/>
          </p:cNvSpPr>
          <p:nvPr>
            <p:ph type="title"/>
          </p:nvPr>
        </p:nvSpPr>
        <p:spPr/>
        <p:txBody>
          <a:bodyPr>
            <a:normAutofit/>
          </a:bodyPr>
          <a:lstStyle/>
          <a:p>
            <a:pPr algn="ctr"/>
            <a:r>
              <a:rPr lang="en-US" dirty="0" smtClean="0"/>
              <a:t>NOT Supervisor Responsibility</a:t>
            </a:r>
            <a:endParaRPr lang="en-US" dirty="0"/>
          </a:p>
        </p:txBody>
      </p:sp>
    </p:spTree>
    <p:extLst>
      <p:ext uri="{BB962C8B-B14F-4D97-AF65-F5344CB8AC3E}">
        <p14:creationId xmlns:p14="http://schemas.microsoft.com/office/powerpoint/2010/main" val="3857293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rgbClr val="000000"/>
      </a:dk1>
      <a:lt1>
        <a:sysClr val="window" lastClr="FFFFFF"/>
      </a:lt1>
      <a:dk2>
        <a:srgbClr val="3E3D2D"/>
      </a:dk2>
      <a:lt2>
        <a:srgbClr val="CAF278"/>
      </a:lt2>
      <a:accent1>
        <a:srgbClr val="38A04A"/>
      </a:accent1>
      <a:accent2>
        <a:srgbClr val="6F9400"/>
      </a:accent2>
      <a:accent3>
        <a:srgbClr val="A9EA25"/>
      </a:accent3>
      <a:accent4>
        <a:srgbClr val="909465"/>
      </a:accent4>
      <a:accent5>
        <a:srgbClr val="6F9400"/>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19597</TotalTime>
  <Words>2266</Words>
  <Application>Microsoft Office PowerPoint</Application>
  <PresentationFormat>On-screen Show (4:3)</PresentationFormat>
  <Paragraphs>210</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McIntyre Center Drug Free Workplace Supervisor </vt:lpstr>
      <vt:lpstr>Outline</vt:lpstr>
      <vt:lpstr>McIntyre Center Introduction</vt:lpstr>
      <vt:lpstr>Drug Free Workplace Background</vt:lpstr>
      <vt:lpstr>Drug Free Workplace Background</vt:lpstr>
      <vt:lpstr>Drug Free Workplace Background</vt:lpstr>
      <vt:lpstr>Ways to be Impaired</vt:lpstr>
      <vt:lpstr>Supervisor Responsibility</vt:lpstr>
      <vt:lpstr>NOT Supervisor Responsibility</vt:lpstr>
      <vt:lpstr>Medical Marijuana Update</vt:lpstr>
      <vt:lpstr>Medical Marijuana Update</vt:lpstr>
      <vt:lpstr>Medical Marijuana Warning</vt:lpstr>
      <vt:lpstr>Vaping Education</vt:lpstr>
      <vt:lpstr>Key Factors about Vaping</vt:lpstr>
      <vt:lpstr>Key Factors about Vaping</vt:lpstr>
      <vt:lpstr>The Outbreak</vt:lpstr>
      <vt:lpstr>Key Factors about E acetate</vt:lpstr>
      <vt:lpstr>Key Factors about E acetate</vt:lpstr>
      <vt:lpstr>What is Being Done</vt:lpstr>
      <vt:lpstr>Even with Regulations</vt:lpstr>
      <vt:lpstr>Alcohol Signs Of Use</vt:lpstr>
      <vt:lpstr>Marijuana Signs Of Use</vt:lpstr>
      <vt:lpstr>Amphetamine Signs Of Use</vt:lpstr>
      <vt:lpstr>Opiates Signs Of Use</vt:lpstr>
      <vt:lpstr>Ecstasy/MDMA/Molly Signs Of Use</vt:lpstr>
      <vt:lpstr>Discussion Time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McIntyreCenter</dc:creator>
  <cp:lastModifiedBy>Hewlett-Packard Company</cp:lastModifiedBy>
  <cp:revision>161</cp:revision>
  <dcterms:created xsi:type="dcterms:W3CDTF">2016-03-23T13:21:18Z</dcterms:created>
  <dcterms:modified xsi:type="dcterms:W3CDTF">2020-09-15T21:08:38Z</dcterms:modified>
</cp:coreProperties>
</file>